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58" r:id="rId4"/>
    <p:sldId id="285" r:id="rId5"/>
    <p:sldId id="274" r:id="rId6"/>
    <p:sldId id="273" r:id="rId7"/>
    <p:sldId id="272" r:id="rId8"/>
    <p:sldId id="260" r:id="rId9"/>
    <p:sldId id="271" r:id="rId10"/>
    <p:sldId id="286" r:id="rId11"/>
    <p:sldId id="287" r:id="rId12"/>
    <p:sldId id="275" r:id="rId13"/>
    <p:sldId id="276" r:id="rId14"/>
    <p:sldId id="277" r:id="rId15"/>
    <p:sldId id="282" r:id="rId16"/>
    <p:sldId id="281" r:id="rId17"/>
    <p:sldId id="265" r:id="rId18"/>
    <p:sldId id="266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0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EE121D-7C66-A444-8629-A42D9E170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1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3B1D25-2CF1-5F4E-B20F-4FC1DECD33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58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CC8C68-D42E-C943-8C15-A1B80AEE1297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B41C68-8D1E-5D40-8648-F02CC75CCD3C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C44934-3EE4-C94D-8DED-67F9A979859F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C65DD2-CE0C-DB4F-A2E4-16F2BA377CBA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E29D78-1E66-4D44-84E9-9072B1F6A009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5D56BE-F865-BA45-86FA-0FE7CF3EAFBD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F75E58-7303-934C-8BC4-45B7FFECAFC5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DB953B-92F9-FD49-B76E-62A287DC0656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FFDF11-4410-7D4E-A41C-297539641856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AF6A14-81A5-7B4C-8259-AE3C9B1992E6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FF86ED-D6E9-1840-B552-31B8FE736BD9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F8F72E-CDFF-0F43-904B-91F72820E958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FE63A4-A02B-504A-BA3E-8E17D99E8E12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AAE747-3801-EF40-B1DB-93E57321E9CB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A5617B-539E-1C4E-B65F-811C8AAAAD64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4F4016-0331-7C4C-BC4A-80D9933C1388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2B1179-BFE3-D941-83B2-ACE1B932CD88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83DC61-BC0C-2A47-B1CE-5A4C8607B6FA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FBEE1C-7BA8-A742-B0FA-2FA063224935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94AFC-7A66-C845-AEE7-41BCB2098E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BEF3D-BADC-E645-AAD2-831BC82699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9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EBE36-E5E0-E944-999F-806F401DAF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8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33E02-D742-5944-A04A-AEA3EF7C09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8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B1028-8FBE-7446-8D9B-A44892A699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4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C7C2D-2FC3-0E4B-911B-4BD10BA88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9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A311C-E4E5-D34B-B4C3-E4775F5A86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5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E5C86-101C-D745-A7CA-8CAEDA0815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8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29752-A653-7946-BB04-CA20EE4F83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5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45C4C-D63B-C14A-9FAE-696F9EACFE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1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FFFD89-D97F-854B-B75E-FC29C6DB1F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8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</a:defRPr>
            </a:lvl1pPr>
          </a:lstStyle>
          <a:p>
            <a:fld id="{5D4863C9-2D6D-2D46-BB6A-E622C84151C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1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828800"/>
            <a:ext cx="6553200" cy="2209800"/>
          </a:xfrm>
        </p:spPr>
        <p:txBody>
          <a:bodyPr/>
          <a:lstStyle/>
          <a:p>
            <a:pPr eaLnBrk="1" hangingPunct="1"/>
            <a:r>
              <a:rPr lang="ja-JP" altLang="en-US" sz="4600" dirty="0">
                <a:latin typeface="Arial" charset="0"/>
                <a:cs typeface="Arial" charset="0"/>
              </a:rPr>
              <a:t>“</a:t>
            </a:r>
            <a:r>
              <a:rPr lang="en-US" sz="4600" dirty="0">
                <a:latin typeface="Arial" charset="0"/>
                <a:cs typeface="Arial" charset="0"/>
              </a:rPr>
              <a:t>It </a:t>
            </a:r>
            <a:r>
              <a:rPr lang="en-US" sz="4600" dirty="0" err="1" smtClean="0">
                <a:latin typeface="Arial" charset="0"/>
                <a:cs typeface="Arial" charset="0"/>
              </a:rPr>
              <a:t>ain’t</a:t>
            </a:r>
            <a:r>
              <a:rPr lang="en-US" sz="4600" dirty="0" smtClean="0">
                <a:latin typeface="Arial" charset="0"/>
                <a:cs typeface="Arial" charset="0"/>
              </a:rPr>
              <a:t> </a:t>
            </a:r>
            <a:r>
              <a:rPr lang="en-US" sz="4600" dirty="0">
                <a:latin typeface="Arial" charset="0"/>
                <a:cs typeface="Arial" charset="0"/>
              </a:rPr>
              <a:t>no good if it </a:t>
            </a:r>
            <a:r>
              <a:rPr lang="en-US" sz="4600" dirty="0" err="1" smtClean="0">
                <a:latin typeface="Arial" charset="0"/>
                <a:cs typeface="Arial" charset="0"/>
              </a:rPr>
              <a:t>ain’t</a:t>
            </a:r>
            <a:r>
              <a:rPr lang="en-US" sz="4600" dirty="0" smtClean="0">
                <a:latin typeface="Arial" charset="0"/>
                <a:cs typeface="Arial" charset="0"/>
              </a:rPr>
              <a:t> </a:t>
            </a:r>
            <a:r>
              <a:rPr lang="en-US" sz="4600" dirty="0">
                <a:latin typeface="Arial" charset="0"/>
                <a:cs typeface="Arial" charset="0"/>
              </a:rPr>
              <a:t>snappy enough.</a:t>
            </a:r>
            <a:r>
              <a:rPr lang="ja-JP" altLang="en-US" sz="4600" dirty="0">
                <a:latin typeface="Arial" charset="0"/>
                <a:cs typeface="Arial" charset="0"/>
              </a:rPr>
              <a:t>”</a:t>
            </a:r>
            <a:r>
              <a:rPr lang="en-US" sz="4600" dirty="0">
                <a:latin typeface="Arial" charset="0"/>
                <a:cs typeface="Arial" charset="0"/>
              </a:rPr>
              <a:t/>
            </a:r>
            <a:br>
              <a:rPr lang="en-US" sz="4600" dirty="0">
                <a:latin typeface="Arial" charset="0"/>
                <a:cs typeface="Arial" charset="0"/>
              </a:rPr>
            </a:br>
            <a:r>
              <a:rPr lang="en-US" sz="4600" dirty="0">
                <a:latin typeface="Arial" charset="0"/>
                <a:cs typeface="Arial" charset="0"/>
              </a:rPr>
              <a:t>(Efficient Computations)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cs typeface="Arial" charset="0"/>
              </a:rPr>
              <a:t>COS 116, Spring </a:t>
            </a:r>
            <a:r>
              <a:rPr lang="en-US" dirty="0" smtClean="0">
                <a:latin typeface="Arial" charset="0"/>
                <a:cs typeface="Arial" charset="0"/>
              </a:rPr>
              <a:t>2012</a:t>
            </a: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cs typeface="Arial" charset="0"/>
              </a:rPr>
              <a:t>Adam Finkelstein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Efficiency of Selection Sort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000">
                <a:latin typeface="Arial" charset="0"/>
                <a:cs typeface="Arial" charset="0"/>
              </a:rPr>
              <a:t>Do for </a:t>
            </a:r>
            <a:r>
              <a:rPr lang="en-US" sz="2000" i="1">
                <a:latin typeface="Arial" charset="0"/>
                <a:cs typeface="Arial" charset="0"/>
              </a:rPr>
              <a:t>i </a:t>
            </a:r>
            <a:r>
              <a:rPr lang="en-US" sz="2000">
                <a:latin typeface="Arial" charset="0"/>
                <a:cs typeface="Arial" charset="0"/>
              </a:rPr>
              <a:t>= 1 to  </a:t>
            </a:r>
            <a:r>
              <a:rPr lang="en-US" sz="2000" i="1">
                <a:latin typeface="Arial" charset="0"/>
                <a:cs typeface="Arial" charset="0"/>
              </a:rPr>
              <a:t>n </a:t>
            </a:r>
            <a:r>
              <a:rPr lang="en-US" sz="2000">
                <a:latin typeface="Arial" charset="0"/>
                <a:cs typeface="Arial" charset="0"/>
              </a:rPr>
              <a:t>– 1 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Arial" charset="0"/>
                <a:cs typeface="Arial" charset="0"/>
              </a:rPr>
              <a:t>{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Arial" charset="0"/>
                <a:cs typeface="Arial" charset="0"/>
              </a:rPr>
              <a:t>	Find cheapest bottle among those numbered </a:t>
            </a:r>
            <a:r>
              <a:rPr lang="en-US" sz="2000" i="1">
                <a:latin typeface="Arial" charset="0"/>
                <a:cs typeface="Arial" charset="0"/>
              </a:rPr>
              <a:t>i</a:t>
            </a:r>
            <a:r>
              <a:rPr lang="en-US" sz="2000">
                <a:latin typeface="Arial" charset="0"/>
                <a:cs typeface="Arial" charset="0"/>
              </a:rPr>
              <a:t> to </a:t>
            </a:r>
            <a:r>
              <a:rPr lang="en-US" sz="2000" i="1">
                <a:latin typeface="Arial" charset="0"/>
                <a:cs typeface="Arial" charset="0"/>
              </a:rPr>
              <a:t>n</a:t>
            </a:r>
          </a:p>
          <a:p>
            <a:pPr eaLnBrk="1" hangingPunct="1">
              <a:buFont typeface="Wingdings" charset="0"/>
              <a:buNone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Arial" charset="0"/>
                <a:cs typeface="Arial" charset="0"/>
              </a:rPr>
              <a:t>	Swap that bottle and the </a:t>
            </a:r>
            <a:r>
              <a:rPr lang="en-US" sz="2000" i="1">
                <a:latin typeface="Arial" charset="0"/>
                <a:cs typeface="Arial" charset="0"/>
              </a:rPr>
              <a:t>i</a:t>
            </a:r>
            <a:r>
              <a:rPr lang="ja-JP" altLang="en-US" sz="2000">
                <a:latin typeface="Arial" charset="0"/>
                <a:cs typeface="Arial" charset="0"/>
              </a:rPr>
              <a:t>’</a:t>
            </a:r>
            <a:r>
              <a:rPr lang="en-US" sz="2000">
                <a:latin typeface="Arial" charset="0"/>
                <a:cs typeface="Arial" charset="0"/>
              </a:rPr>
              <a:t>th bottle.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Arial" charset="0"/>
                <a:cs typeface="Arial" charset="0"/>
              </a:rPr>
              <a:t>}</a:t>
            </a:r>
          </a:p>
          <a:p>
            <a:pPr eaLnBrk="1" hangingPunct="1"/>
            <a:endParaRPr lang="en-US" sz="100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For the </a:t>
            </a:r>
            <a:r>
              <a:rPr lang="en-US" sz="2000" i="1">
                <a:latin typeface="Arial" charset="0"/>
                <a:cs typeface="Arial" charset="0"/>
              </a:rPr>
              <a:t>i</a:t>
            </a:r>
            <a:r>
              <a:rPr lang="ja-JP" altLang="en-US" sz="2000">
                <a:latin typeface="Arial" charset="0"/>
                <a:cs typeface="Arial" charset="0"/>
              </a:rPr>
              <a:t>’</a:t>
            </a:r>
            <a:r>
              <a:rPr lang="en-US" sz="2000">
                <a:latin typeface="Arial" charset="0"/>
                <a:cs typeface="Arial" charset="0"/>
              </a:rPr>
              <a:t>th round, takes at most 2(</a:t>
            </a:r>
            <a:r>
              <a:rPr lang="en-US" sz="2000" i="1">
                <a:latin typeface="Arial" charset="0"/>
                <a:cs typeface="Arial" charset="0"/>
              </a:rPr>
              <a:t>n</a:t>
            </a:r>
            <a:r>
              <a:rPr lang="en-US" sz="2000">
                <a:latin typeface="Arial" charset="0"/>
                <a:cs typeface="Arial" charset="0"/>
              </a:rPr>
              <a:t> – </a:t>
            </a:r>
            <a:r>
              <a:rPr lang="en-US" sz="2000" i="1">
                <a:latin typeface="Arial" charset="0"/>
                <a:cs typeface="Arial" charset="0"/>
              </a:rPr>
              <a:t>i</a:t>
            </a:r>
            <a:r>
              <a:rPr lang="en-US" sz="1200" i="1">
                <a:latin typeface="Arial" charset="0"/>
                <a:cs typeface="Arial" charset="0"/>
              </a:rPr>
              <a:t> </a:t>
            </a:r>
            <a:r>
              <a:rPr lang="en-US" sz="2000">
                <a:latin typeface="Arial" charset="0"/>
                <a:cs typeface="Arial" charset="0"/>
              </a:rPr>
              <a:t>) + 3</a:t>
            </a:r>
          </a:p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To figure out running time, need to figure out how to sum  </a:t>
            </a:r>
            <a:br>
              <a:rPr lang="en-US" sz="2000">
                <a:latin typeface="Arial" charset="0"/>
                <a:cs typeface="Arial" charset="0"/>
              </a:rPr>
            </a:br>
            <a:r>
              <a:rPr lang="en-US" sz="2000">
                <a:latin typeface="Arial" charset="0"/>
                <a:cs typeface="Arial" charset="0"/>
              </a:rPr>
              <a:t>      (</a:t>
            </a:r>
            <a:r>
              <a:rPr lang="en-US" sz="2000" i="1">
                <a:latin typeface="Arial" charset="0"/>
                <a:cs typeface="Arial" charset="0"/>
              </a:rPr>
              <a:t>n</a:t>
            </a:r>
            <a:r>
              <a:rPr lang="en-US" sz="2000">
                <a:latin typeface="Arial" charset="0"/>
                <a:cs typeface="Arial" charset="0"/>
              </a:rPr>
              <a:t> – </a:t>
            </a:r>
            <a:r>
              <a:rPr lang="en-US" sz="2000" i="1">
                <a:latin typeface="Arial" charset="0"/>
                <a:cs typeface="Arial" charset="0"/>
              </a:rPr>
              <a:t>i</a:t>
            </a:r>
            <a:r>
              <a:rPr lang="en-US" sz="2000">
                <a:latin typeface="Arial" charset="0"/>
                <a:cs typeface="Arial" charset="0"/>
              </a:rPr>
              <a:t>) for </a:t>
            </a:r>
            <a:r>
              <a:rPr lang="en-US" sz="2000" i="1">
                <a:latin typeface="Arial" charset="0"/>
                <a:cs typeface="Arial" charset="0"/>
              </a:rPr>
              <a:t>i</a:t>
            </a:r>
            <a:r>
              <a:rPr lang="en-US" sz="2000">
                <a:latin typeface="Arial" charset="0"/>
                <a:cs typeface="Arial" charset="0"/>
              </a:rPr>
              <a:t> = 1 to </a:t>
            </a:r>
            <a:r>
              <a:rPr lang="en-US" sz="2000" i="1">
                <a:latin typeface="Arial" charset="0"/>
                <a:cs typeface="Arial" charset="0"/>
              </a:rPr>
              <a:t>n</a:t>
            </a:r>
            <a:r>
              <a:rPr lang="en-US" sz="2000">
                <a:latin typeface="Arial" charset="0"/>
                <a:cs typeface="Arial" charset="0"/>
              </a:rPr>
              <a:t> – 1    </a:t>
            </a:r>
            <a:br>
              <a:rPr lang="en-US" sz="2000">
                <a:latin typeface="Arial" charset="0"/>
                <a:cs typeface="Arial" charset="0"/>
              </a:rPr>
            </a:br>
            <a:r>
              <a:rPr lang="en-US" sz="2000">
                <a:latin typeface="Arial" charset="0"/>
                <a:cs typeface="Arial" charset="0"/>
              </a:rPr>
              <a:t>…and then double the result.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6248400" y="35052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i="1"/>
              <a:t>About</a:t>
            </a:r>
            <a:r>
              <a:rPr lang="en-US" sz="1800"/>
              <a:t> 2(</a:t>
            </a:r>
            <a:r>
              <a:rPr lang="en-US" sz="1800" i="1"/>
              <a:t>n </a:t>
            </a:r>
            <a:r>
              <a:rPr lang="en-US" sz="1800"/>
              <a:t>– </a:t>
            </a:r>
            <a:r>
              <a:rPr lang="en-US" sz="1800" i="1"/>
              <a:t>i</a:t>
            </a:r>
            <a:r>
              <a:rPr lang="en-US" sz="1800"/>
              <a:t>) steps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648200" y="3962400"/>
            <a:ext cx="92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3 steps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flipH="1" flipV="1">
            <a:off x="5867400" y="3352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H="1" flipV="1">
            <a:off x="40386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5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  <p:bldP spid="62470" grpId="0" animBg="1"/>
      <p:bldP spid="624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/>
          <a:lstStyle/>
          <a:p>
            <a:pPr eaLnBrk="1" hangingPunct="1"/>
            <a:r>
              <a:rPr lang="en-US" sz="3200" b="1">
                <a:latin typeface="Arial" charset="0"/>
                <a:cs typeface="Arial" charset="0"/>
              </a:rPr>
              <a:t>Gauss</a:t>
            </a:r>
            <a:r>
              <a:rPr lang="ja-JP" altLang="en-US" sz="3200" b="1">
                <a:latin typeface="Arial" charset="0"/>
                <a:cs typeface="Arial" charset="0"/>
              </a:rPr>
              <a:t>’</a:t>
            </a:r>
            <a:r>
              <a:rPr lang="en-US" sz="3200" b="1">
                <a:latin typeface="Arial" charset="0"/>
                <a:cs typeface="Arial" charset="0"/>
              </a:rPr>
              <a:t>s trick :</a:t>
            </a:r>
            <a:r>
              <a:rPr lang="en-US" sz="3200">
                <a:latin typeface="Arial" charset="0"/>
                <a:cs typeface="Arial" charset="0"/>
              </a:rPr>
              <a:t> </a:t>
            </a:r>
            <a:r>
              <a:rPr lang="en-US" sz="3200" u="sng">
                <a:latin typeface="Arial" charset="0"/>
                <a:cs typeface="Arial" charset="0"/>
              </a:rPr>
              <a:t>Sum of (</a:t>
            </a:r>
            <a:r>
              <a:rPr lang="en-US" sz="3200" i="1" u="sng">
                <a:latin typeface="Arial" charset="0"/>
                <a:cs typeface="Arial" charset="0"/>
              </a:rPr>
              <a:t>n</a:t>
            </a:r>
            <a:r>
              <a:rPr lang="en-US" sz="3200" u="sng">
                <a:latin typeface="Arial" charset="0"/>
                <a:cs typeface="Arial" charset="0"/>
              </a:rPr>
              <a:t> – </a:t>
            </a:r>
            <a:r>
              <a:rPr lang="en-US" sz="3200" i="1" u="sng">
                <a:latin typeface="Arial" charset="0"/>
                <a:cs typeface="Arial" charset="0"/>
              </a:rPr>
              <a:t>i</a:t>
            </a:r>
            <a:r>
              <a:rPr lang="en-US" sz="3200" u="sng">
                <a:latin typeface="Arial" charset="0"/>
                <a:cs typeface="Arial" charset="0"/>
              </a:rPr>
              <a:t>) for </a:t>
            </a:r>
            <a:r>
              <a:rPr lang="en-US" sz="3200" i="1" u="sng">
                <a:latin typeface="Arial" charset="0"/>
                <a:cs typeface="Arial" charset="0"/>
              </a:rPr>
              <a:t>i</a:t>
            </a:r>
            <a:r>
              <a:rPr lang="en-US" sz="3200" u="sng">
                <a:latin typeface="Arial" charset="0"/>
                <a:cs typeface="Arial" charset="0"/>
              </a:rPr>
              <a:t> = 1 to </a:t>
            </a:r>
            <a:r>
              <a:rPr lang="en-US" sz="3200" i="1" u="sng">
                <a:latin typeface="Arial" charset="0"/>
                <a:cs typeface="Arial" charset="0"/>
              </a:rPr>
              <a:t>n </a:t>
            </a:r>
            <a:r>
              <a:rPr lang="en-US" sz="3200" u="sng">
                <a:latin typeface="Arial" charset="0"/>
                <a:cs typeface="Arial" charset="0"/>
              </a:rPr>
              <a:t>– 1</a:t>
            </a:r>
            <a:r>
              <a:rPr lang="en-US" sz="3200">
                <a:latin typeface="Arial" charset="0"/>
                <a:cs typeface="Arial" charset="0"/>
              </a:rPr>
              <a:t/>
            </a:r>
            <a:br>
              <a:rPr lang="en-US" sz="3200">
                <a:latin typeface="Arial" charset="0"/>
                <a:cs typeface="Arial" charset="0"/>
              </a:rPr>
            </a:br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305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i="1">
                <a:latin typeface="Arial" charset="0"/>
                <a:cs typeface="Arial" charset="0"/>
              </a:rPr>
              <a:t>	S</a:t>
            </a:r>
            <a:r>
              <a:rPr lang="en-US" sz="2800">
                <a:latin typeface="Arial" charset="0"/>
                <a:cs typeface="Arial" charset="0"/>
              </a:rPr>
              <a:t> =    1      +      2     +  … + (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r>
              <a:rPr lang="en-US" sz="2800">
                <a:latin typeface="Arial" charset="0"/>
                <a:cs typeface="Arial" charset="0"/>
              </a:rPr>
              <a:t> – 2) + (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r>
              <a:rPr lang="en-US" sz="2800">
                <a:latin typeface="Arial" charset="0"/>
                <a:cs typeface="Arial" charset="0"/>
              </a:rPr>
              <a:t> – 1)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Arial" charset="0"/>
                <a:cs typeface="Arial" charset="0"/>
              </a:rPr>
              <a:t>+	</a:t>
            </a:r>
            <a:r>
              <a:rPr lang="en-US" sz="2800" i="1">
                <a:latin typeface="Arial" charset="0"/>
                <a:cs typeface="Arial" charset="0"/>
              </a:rPr>
              <a:t>S</a:t>
            </a:r>
            <a:r>
              <a:rPr lang="en-US" sz="2800">
                <a:latin typeface="Arial" charset="0"/>
                <a:cs typeface="Arial" charset="0"/>
              </a:rPr>
              <a:t> = (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r>
              <a:rPr lang="en-US" sz="2800">
                <a:latin typeface="Arial" charset="0"/>
                <a:cs typeface="Arial" charset="0"/>
              </a:rPr>
              <a:t> – 1) + (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r>
              <a:rPr lang="en-US" sz="2800">
                <a:latin typeface="Arial" charset="0"/>
                <a:cs typeface="Arial" charset="0"/>
              </a:rPr>
              <a:t> – 2)  + … +     2     +     1</a:t>
            </a:r>
          </a:p>
          <a:p>
            <a:pPr eaLnBrk="1" hangingPunct="1">
              <a:lnSpc>
                <a:spcPct val="140000"/>
              </a:lnSpc>
              <a:buFont typeface="Wingdings" charset="0"/>
              <a:buNone/>
            </a:pPr>
            <a:r>
              <a:rPr lang="en-US" sz="2800">
                <a:latin typeface="Arial" charset="0"/>
                <a:cs typeface="Arial" charset="0"/>
              </a:rPr>
              <a:t>	2</a:t>
            </a:r>
            <a:r>
              <a:rPr lang="en-US" sz="2800" i="1">
                <a:latin typeface="Arial" charset="0"/>
                <a:cs typeface="Arial" charset="0"/>
              </a:rPr>
              <a:t>S</a:t>
            </a:r>
            <a:r>
              <a:rPr lang="en-US" sz="2800">
                <a:latin typeface="Arial" charset="0"/>
                <a:cs typeface="Arial" charset="0"/>
              </a:rPr>
              <a:t> =    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r>
              <a:rPr lang="en-US" sz="2800">
                <a:latin typeface="Arial" charset="0"/>
                <a:cs typeface="Arial" charset="0"/>
              </a:rPr>
              <a:t>    +      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r>
              <a:rPr lang="en-US" sz="2800">
                <a:latin typeface="Arial" charset="0"/>
                <a:cs typeface="Arial" charset="0"/>
              </a:rPr>
              <a:t>      + … +     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r>
              <a:rPr lang="en-US" sz="2800">
                <a:latin typeface="Arial" charset="0"/>
                <a:cs typeface="Arial" charset="0"/>
              </a:rPr>
              <a:t>     +     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Arial" charset="0"/>
                <a:cs typeface="Arial" charset="0"/>
              </a:rPr>
              <a:t>	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800">
                <a:latin typeface="Arial" charset="0"/>
                <a:cs typeface="Arial" charset="0"/>
              </a:rPr>
              <a:t>2</a:t>
            </a:r>
            <a:r>
              <a:rPr lang="en-US" sz="2800" i="1">
                <a:latin typeface="Arial" charset="0"/>
                <a:cs typeface="Arial" charset="0"/>
              </a:rPr>
              <a:t>S</a:t>
            </a:r>
            <a:r>
              <a:rPr lang="en-US" sz="2800">
                <a:latin typeface="Arial" charset="0"/>
                <a:cs typeface="Arial" charset="0"/>
              </a:rPr>
              <a:t> = 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r>
              <a:rPr lang="en-US" sz="2800">
                <a:latin typeface="Arial" charset="0"/>
                <a:cs typeface="Arial" charset="0"/>
              </a:rPr>
              <a:t>(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r>
              <a:rPr lang="en-US" sz="2800">
                <a:latin typeface="Arial" charset="0"/>
                <a:cs typeface="Arial" charset="0"/>
              </a:rPr>
              <a:t> – 1)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cs typeface="Arial" charset="0"/>
              </a:rPr>
              <a:t>So total time for selection sort is 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800">
                <a:latin typeface="Arial" charset="0"/>
                <a:cs typeface="Arial" charset="0"/>
              </a:rPr>
              <a:t>		≤ 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r>
              <a:rPr lang="en-US" sz="2800">
                <a:latin typeface="Arial" charset="0"/>
                <a:cs typeface="Arial" charset="0"/>
              </a:rPr>
              <a:t>(</a:t>
            </a:r>
            <a:r>
              <a:rPr lang="en-US" sz="2800" i="1">
                <a:latin typeface="Arial" charset="0"/>
                <a:cs typeface="Arial" charset="0"/>
              </a:rPr>
              <a:t>n </a:t>
            </a:r>
            <a:r>
              <a:rPr lang="en-US" sz="2800">
                <a:latin typeface="Arial" charset="0"/>
                <a:cs typeface="Arial" charset="0"/>
              </a:rPr>
              <a:t>– 1) + 3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762000" y="3124200"/>
            <a:ext cx="7391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7" name="AutoShape 5"/>
          <p:cNvSpPr>
            <a:spLocks/>
          </p:cNvSpPr>
          <p:nvPr/>
        </p:nvSpPr>
        <p:spPr bwMode="auto">
          <a:xfrm rot="-5400000">
            <a:off x="4305300" y="1333500"/>
            <a:ext cx="304800" cy="4343400"/>
          </a:xfrm>
          <a:prstGeom prst="leftBrace">
            <a:avLst>
              <a:gd name="adj1" fmla="val 11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962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i="1"/>
              <a:t>n</a:t>
            </a:r>
            <a:r>
              <a:rPr lang="en-US" sz="1800"/>
              <a:t> – 1 times</a:t>
            </a:r>
          </a:p>
        </p:txBody>
      </p:sp>
      <p:pic>
        <p:nvPicPr>
          <p:cNvPr id="38919" name="Picture 7" descr="222px-Gau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3810000"/>
            <a:ext cx="22701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674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  <p:bldP spid="64517" grpId="0" animBg="1"/>
      <p:bldP spid="645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/>
          <p:cNvGrpSpPr>
            <a:grpSpLocks/>
          </p:cNvGrpSpPr>
          <p:nvPr/>
        </p:nvGrpSpPr>
        <p:grpSpPr bwMode="auto">
          <a:xfrm>
            <a:off x="762000" y="598488"/>
            <a:ext cx="3657600" cy="1535112"/>
            <a:chOff x="480" y="377"/>
            <a:chExt cx="2304" cy="967"/>
          </a:xfrm>
        </p:grpSpPr>
        <p:pic>
          <p:nvPicPr>
            <p:cNvPr id="35849" name="Picture 5" descr="discussion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77"/>
              <a:ext cx="1008" cy="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0" name="Text Box 6"/>
            <p:cNvSpPr txBox="1">
              <a:spLocks noChangeArrowheads="1"/>
            </p:cNvSpPr>
            <p:nvPr/>
          </p:nvSpPr>
          <p:spPr bwMode="auto">
            <a:xfrm>
              <a:off x="1523" y="432"/>
              <a:ext cx="1261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chemeClr val="bg2"/>
                  </a:solidFill>
                </a:rPr>
                <a:t>Discussion </a:t>
              </a:r>
            </a:p>
            <a:p>
              <a:pPr eaLnBrk="1" hangingPunct="1"/>
              <a:r>
                <a:rPr lang="en-US" sz="2800">
                  <a:solidFill>
                    <a:schemeClr val="bg2"/>
                  </a:solidFill>
                </a:rPr>
                <a:t>Time</a:t>
              </a:r>
            </a:p>
          </p:txBody>
        </p:sp>
      </p:grpSp>
      <p:sp>
        <p:nvSpPr>
          <p:cNvPr id="35843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3048000"/>
            <a:ext cx="8229600" cy="1371600"/>
          </a:xfrm>
        </p:spPr>
        <p:txBody>
          <a:bodyPr/>
          <a:lstStyle/>
          <a:p>
            <a:pPr eaLnBrk="1" hangingPunct="1"/>
            <a:r>
              <a:rPr lang="ja-JP" altLang="en-US" sz="3200">
                <a:solidFill>
                  <a:srgbClr val="FF0000"/>
                </a:solidFill>
                <a:latin typeface="Arial" charset="0"/>
                <a:cs typeface="Arial" charset="0"/>
              </a:rPr>
              <a:t>“</a:t>
            </a:r>
            <a:r>
              <a:rPr lang="en-US" sz="3200">
                <a:solidFill>
                  <a:srgbClr val="FF0000"/>
                </a:solidFill>
                <a:latin typeface="Arial" charset="0"/>
                <a:cs typeface="Arial" charset="0"/>
              </a:rPr>
              <a:t>20 Questions</a:t>
            </a:r>
            <a:r>
              <a:rPr lang="ja-JP" altLang="en-US" sz="3200">
                <a:solidFill>
                  <a:srgbClr val="FF0000"/>
                </a:solidFill>
                <a:latin typeface="Arial" charset="0"/>
                <a:cs typeface="Arial" charset="0"/>
              </a:rPr>
              <a:t>”</a:t>
            </a:r>
            <a:r>
              <a:rPr lang="en-US" sz="320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en-US" sz="3200">
                <a:latin typeface="Arial" charset="0"/>
                <a:cs typeface="Arial" charset="0"/>
              </a:rPr>
              <a:t> </a:t>
            </a:r>
            <a:br>
              <a:rPr lang="en-US" sz="32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I have a number between 1 and a million in mind.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Guess it by asking me yes/no questions,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and keep the number of questions small.</a:t>
            </a:r>
            <a:br>
              <a:rPr lang="en-US" sz="2400">
                <a:latin typeface="Arial" charset="0"/>
                <a:cs typeface="Arial" charset="0"/>
              </a:rPr>
            </a:b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669925" y="4495800"/>
            <a:ext cx="624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Question 1: </a:t>
            </a:r>
            <a:r>
              <a:rPr lang="ja-JP" altLang="en-US" sz="2000">
                <a:solidFill>
                  <a:srgbClr val="408000"/>
                </a:solidFill>
              </a:rPr>
              <a:t>“</a:t>
            </a:r>
            <a:r>
              <a:rPr lang="en-US" sz="2000">
                <a:solidFill>
                  <a:srgbClr val="408000"/>
                </a:solidFill>
              </a:rPr>
              <a:t>Is the number bigger than half a million?</a:t>
            </a:r>
            <a:r>
              <a:rPr lang="ja-JP" altLang="en-US" sz="2000">
                <a:solidFill>
                  <a:srgbClr val="408000"/>
                </a:solidFill>
              </a:rPr>
              <a:t>”</a:t>
            </a:r>
            <a:endParaRPr lang="en-US" sz="200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315200" y="4495800"/>
            <a:ext cx="50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93738" y="5029200"/>
            <a:ext cx="663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Question 2: </a:t>
            </a:r>
            <a:r>
              <a:rPr lang="ja-JP" altLang="en-US" sz="2000">
                <a:solidFill>
                  <a:srgbClr val="408000"/>
                </a:solidFill>
              </a:rPr>
              <a:t>“</a:t>
            </a:r>
            <a:r>
              <a:rPr lang="en-US" sz="2000">
                <a:solidFill>
                  <a:srgbClr val="408000"/>
                </a:solidFill>
              </a:rPr>
              <a:t>Is the number bigger than a quarter million?</a:t>
            </a:r>
            <a:r>
              <a:rPr lang="ja-JP" altLang="en-US" sz="2000">
                <a:solidFill>
                  <a:srgbClr val="408000"/>
                </a:solidFill>
              </a:rPr>
              <a:t>”</a:t>
            </a:r>
            <a:endParaRPr lang="en-US" sz="200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517525" y="5638800"/>
            <a:ext cx="860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Strategy: Each question halves the range of possible answers.</a:t>
            </a:r>
            <a:endParaRPr lang="en-US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7375525" y="5048250"/>
            <a:ext cx="50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No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/>
      <p:bldP spid="58378" grpId="0"/>
      <p:bldP spid="58379" grpId="0"/>
      <p:bldP spid="58381" grpId="0"/>
      <p:bldP spid="583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371600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  <a:cs typeface="Arial" charset="0"/>
              </a:rPr>
              <a:t>Pseudocode: Guessing number from1 to n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431925" y="1093788"/>
            <a:ext cx="41656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Lower </a:t>
            </a:r>
            <a:r>
              <a:rPr lang="en-US" sz="1800">
                <a:sym typeface="Symbol" charset="0"/>
              </a:rPr>
              <a:t></a:t>
            </a:r>
            <a:r>
              <a:rPr lang="en-US" sz="1800"/>
              <a:t> 1 </a:t>
            </a:r>
          </a:p>
          <a:p>
            <a:pPr eaLnBrk="1" hangingPunct="1"/>
            <a:r>
              <a:rPr lang="en-US" sz="1800"/>
              <a:t>Upper </a:t>
            </a:r>
            <a:r>
              <a:rPr lang="en-US" sz="1800">
                <a:sym typeface="Symbol" charset="0"/>
              </a:rPr>
              <a:t> n </a:t>
            </a:r>
          </a:p>
          <a:p>
            <a:pPr eaLnBrk="1" hangingPunct="1"/>
            <a:r>
              <a:rPr lang="en-US" sz="1800">
                <a:sym typeface="Symbol" charset="0"/>
              </a:rPr>
              <a:t>Found  0</a:t>
            </a:r>
          </a:p>
          <a:p>
            <a:pPr eaLnBrk="1" hangingPunct="1"/>
            <a:r>
              <a:rPr lang="en-US" sz="1800">
                <a:sym typeface="Symbol" charset="0"/>
              </a:rPr>
              <a:t>Do while (Found=0) </a:t>
            </a:r>
            <a:br>
              <a:rPr lang="en-US" sz="1800">
                <a:sym typeface="Symbol" charset="0"/>
              </a:rPr>
            </a:br>
            <a:r>
              <a:rPr lang="en-US" sz="1800">
                <a:sym typeface="Symbol" charset="0"/>
              </a:rPr>
              <a:t> {</a:t>
            </a:r>
          </a:p>
          <a:p>
            <a:pPr eaLnBrk="1" hangingPunct="1"/>
            <a:r>
              <a:rPr lang="en-US" sz="1800">
                <a:sym typeface="Symbol" charset="0"/>
              </a:rPr>
              <a:t>   Guess Round( (Lower + Upper)/2 )</a:t>
            </a:r>
          </a:p>
          <a:p>
            <a:pPr eaLnBrk="1" hangingPunct="1"/>
            <a:r>
              <a:rPr lang="en-US" sz="1800">
                <a:sym typeface="Symbol" charset="0"/>
              </a:rPr>
              <a:t>   If (Guess = True Number)</a:t>
            </a:r>
            <a:br>
              <a:rPr lang="en-US" sz="1800">
                <a:sym typeface="Symbol" charset="0"/>
              </a:rPr>
            </a:br>
            <a:r>
              <a:rPr lang="en-US" sz="1800">
                <a:sym typeface="Symbol" charset="0"/>
              </a:rPr>
              <a:t>	{</a:t>
            </a:r>
            <a:br>
              <a:rPr lang="en-US" sz="1800">
                <a:sym typeface="Symbol" charset="0"/>
              </a:rPr>
            </a:br>
            <a:r>
              <a:rPr lang="en-US" sz="1800">
                <a:sym typeface="Symbol" charset="0"/>
              </a:rPr>
              <a:t>	Found  1 </a:t>
            </a:r>
          </a:p>
          <a:p>
            <a:pPr eaLnBrk="1" hangingPunct="1"/>
            <a:r>
              <a:rPr lang="en-US" sz="1800">
                <a:sym typeface="Symbol" charset="0"/>
              </a:rPr>
              <a:t>	Print(Guess)</a:t>
            </a:r>
          </a:p>
          <a:p>
            <a:pPr eaLnBrk="1" hangingPunct="1"/>
            <a:r>
              <a:rPr lang="en-US" sz="1800">
                <a:sym typeface="Symbol" charset="0"/>
              </a:rPr>
              <a:t>	}</a:t>
            </a:r>
          </a:p>
          <a:p>
            <a:pPr eaLnBrk="1" hangingPunct="1"/>
            <a:r>
              <a:rPr lang="en-US" sz="1800">
                <a:sym typeface="Symbol" charset="0"/>
              </a:rPr>
              <a:t>    If (Guess &lt; True Number)</a:t>
            </a:r>
            <a:br>
              <a:rPr lang="en-US" sz="1800">
                <a:sym typeface="Symbol" charset="0"/>
              </a:rPr>
            </a:br>
            <a:r>
              <a:rPr lang="en-US" sz="1800">
                <a:sym typeface="Symbol" charset="0"/>
              </a:rPr>
              <a:t>	{ </a:t>
            </a:r>
          </a:p>
          <a:p>
            <a:pPr eaLnBrk="1" hangingPunct="1"/>
            <a:r>
              <a:rPr lang="en-US" sz="1800">
                <a:sym typeface="Symbol" charset="0"/>
              </a:rPr>
              <a:t>	 Lower  Guess</a:t>
            </a:r>
          </a:p>
          <a:p>
            <a:pPr eaLnBrk="1" hangingPunct="1"/>
            <a:r>
              <a:rPr lang="en-US" sz="1800">
                <a:sym typeface="Symbol" charset="0"/>
              </a:rPr>
              <a:t>	}</a:t>
            </a:r>
            <a:br>
              <a:rPr lang="en-US" sz="1800">
                <a:sym typeface="Symbol" charset="0"/>
              </a:rPr>
            </a:br>
            <a:r>
              <a:rPr lang="en-US" sz="1800">
                <a:sym typeface="Symbol" charset="0"/>
              </a:rPr>
              <a:t>    else </a:t>
            </a:r>
          </a:p>
          <a:p>
            <a:pPr eaLnBrk="1" hangingPunct="1"/>
            <a:r>
              <a:rPr lang="en-US" sz="1800">
                <a:sym typeface="Symbol" charset="0"/>
              </a:rPr>
              <a:t>	{</a:t>
            </a:r>
          </a:p>
          <a:p>
            <a:pPr eaLnBrk="1" hangingPunct="1"/>
            <a:r>
              <a:rPr lang="en-US" sz="1800">
                <a:sym typeface="Symbol" charset="0"/>
              </a:rPr>
              <a:t>	Upper Guess</a:t>
            </a:r>
          </a:p>
          <a:p>
            <a:pPr eaLnBrk="1" hangingPunct="1"/>
            <a:r>
              <a:rPr lang="en-US" sz="1800">
                <a:sym typeface="Symbol" charset="0"/>
              </a:rPr>
              <a:t>	}</a:t>
            </a:r>
            <a:br>
              <a:rPr lang="en-US" sz="1800">
                <a:sym typeface="Symbol" charset="0"/>
              </a:rPr>
            </a:br>
            <a:r>
              <a:rPr lang="en-US" sz="1800">
                <a:sym typeface="Symbol" charset="0"/>
              </a:rPr>
              <a:t>}     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156325" y="2771775"/>
            <a:ext cx="14716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Binary</a:t>
            </a:r>
            <a:br>
              <a:rPr lang="en-US" sz="3200">
                <a:solidFill>
                  <a:srgbClr val="FF0000"/>
                </a:solidFill>
              </a:rPr>
            </a:br>
            <a:r>
              <a:rPr lang="en-US" sz="3200">
                <a:solidFill>
                  <a:srgbClr val="FF0000"/>
                </a:solidFill>
              </a:rPr>
              <a:t>Search</a:t>
            </a:r>
            <a:endParaRPr lang="en-US" sz="320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851525" y="4591050"/>
            <a:ext cx="2682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408000"/>
                </a:solidFill>
              </a:rPr>
              <a:t>How many times does</a:t>
            </a:r>
            <a:br>
              <a:rPr lang="en-US" sz="2000">
                <a:solidFill>
                  <a:srgbClr val="408000"/>
                </a:solidFill>
              </a:rPr>
            </a:br>
            <a:r>
              <a:rPr lang="en-US" sz="2000">
                <a:solidFill>
                  <a:srgbClr val="408000"/>
                </a:solidFill>
              </a:rPr>
              <a:t>the loop run??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229600" cy="1371600"/>
          </a:xfrm>
          <a:noFill/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 </a:t>
            </a:r>
            <a:r>
              <a:rPr lang="en-US" sz="3200">
                <a:latin typeface="Arial" charset="0"/>
                <a:cs typeface="Arial" charset="0"/>
              </a:rPr>
              <a:t>Brief detour: Logarithms (CS view)</a:t>
            </a:r>
            <a:endParaRPr lang="en-US" sz="4000">
              <a:latin typeface="Arial" charset="0"/>
              <a:cs typeface="Arial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57200" y="1981200"/>
            <a:ext cx="563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</a:pPr>
            <a:r>
              <a:rPr lang="en-US" sz="2000">
                <a:solidFill>
                  <a:srgbClr val="FF0000"/>
                </a:solidFill>
              </a:rPr>
              <a:t>log</a:t>
            </a:r>
            <a:r>
              <a:rPr lang="en-US" sz="2000" baseline="-25000">
                <a:solidFill>
                  <a:srgbClr val="FF0000"/>
                </a:solidFill>
              </a:rPr>
              <a:t>2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 sz="2000" i="1">
                <a:solidFill>
                  <a:srgbClr val="FF0000"/>
                </a:solidFill>
              </a:rPr>
              <a:t>n</a:t>
            </a:r>
            <a:r>
              <a:rPr lang="en-US" sz="2000">
                <a:solidFill>
                  <a:srgbClr val="FF0000"/>
                </a:solidFill>
              </a:rPr>
              <a:t> = </a:t>
            </a:r>
            <a:r>
              <a:rPr lang="en-US" sz="2000" i="1">
                <a:solidFill>
                  <a:srgbClr val="FF0000"/>
                </a:solidFill>
              </a:rPr>
              <a:t>K</a:t>
            </a:r>
            <a:r>
              <a:rPr lang="en-US" sz="2000"/>
              <a:t> means </a:t>
            </a:r>
            <a:r>
              <a:rPr lang="en-US" sz="2000">
                <a:solidFill>
                  <a:srgbClr val="408000"/>
                </a:solidFill>
              </a:rPr>
              <a:t>2</a:t>
            </a:r>
            <a:r>
              <a:rPr lang="en-US" sz="2000" i="1" baseline="30000">
                <a:solidFill>
                  <a:srgbClr val="408000"/>
                </a:solidFill>
              </a:rPr>
              <a:t>K</a:t>
            </a:r>
            <a:r>
              <a:rPr lang="en-US" sz="2000" baseline="30000">
                <a:solidFill>
                  <a:srgbClr val="408000"/>
                </a:solidFill>
              </a:rPr>
              <a:t>-1</a:t>
            </a:r>
            <a:r>
              <a:rPr lang="en-US" sz="2000">
                <a:solidFill>
                  <a:srgbClr val="408000"/>
                </a:solidFill>
              </a:rPr>
              <a:t> &lt; </a:t>
            </a:r>
            <a:r>
              <a:rPr lang="en-US" sz="2000" i="1">
                <a:solidFill>
                  <a:srgbClr val="408000"/>
                </a:solidFill>
              </a:rPr>
              <a:t>n</a:t>
            </a:r>
            <a:r>
              <a:rPr lang="en-US" sz="2000">
                <a:solidFill>
                  <a:srgbClr val="408000"/>
                </a:solidFill>
              </a:rPr>
              <a:t> ≤ 2</a:t>
            </a:r>
            <a:r>
              <a:rPr lang="en-US" sz="2000" i="1" baseline="30000">
                <a:solidFill>
                  <a:srgbClr val="408000"/>
                </a:solidFill>
              </a:rPr>
              <a:t>K</a:t>
            </a:r>
            <a:endParaRPr lang="en-US" sz="2000" i="1" baseline="30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</a:pPr>
            <a:r>
              <a:rPr lang="en-US" sz="2000"/>
              <a:t>In words: </a:t>
            </a:r>
            <a:r>
              <a:rPr lang="en-US" sz="2000" i="1"/>
              <a:t>K</a:t>
            </a:r>
            <a:r>
              <a:rPr lang="en-US" sz="2000"/>
              <a:t> is the number of times you need to divide </a:t>
            </a:r>
            <a:r>
              <a:rPr lang="en-US" sz="2000" i="1"/>
              <a:t>n</a:t>
            </a:r>
            <a:r>
              <a:rPr lang="en-US" sz="2000"/>
              <a:t> by 2 in order to get a number ≤ 1</a:t>
            </a:r>
          </a:p>
        </p:txBody>
      </p:sp>
      <p:pic>
        <p:nvPicPr>
          <p:cNvPr id="39940" name="Picture 5" descr="John_Napier_%28Painting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38288"/>
            <a:ext cx="1658938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7194550" y="3852863"/>
            <a:ext cx="1416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John Napier</a:t>
            </a:r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517525" y="390525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2000"/>
          </a:p>
        </p:txBody>
      </p:sp>
      <p:graphicFrame>
        <p:nvGraphicFramePr>
          <p:cNvPr id="60444" name="Group 28"/>
          <p:cNvGraphicFramePr>
            <a:graphicFrameLocks noGrp="1"/>
          </p:cNvGraphicFramePr>
          <p:nvPr/>
        </p:nvGraphicFramePr>
        <p:xfrm>
          <a:off x="304800" y="3759200"/>
          <a:ext cx="6553200" cy="2032000"/>
        </p:xfrm>
        <a:graphic>
          <a:graphicData uri="http://schemas.openxmlformats.org/drawingml/2006/table">
            <a:tbl>
              <a:tblPr/>
              <a:tblGrid>
                <a:gridCol w="1311275"/>
                <a:gridCol w="1309688"/>
                <a:gridCol w="1311275"/>
                <a:gridCol w="1309687"/>
                <a:gridCol w="1311275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1048576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8388608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log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3" name="Rectangle 29"/>
          <p:cNvSpPr>
            <a:spLocks noChangeArrowheads="1"/>
          </p:cNvSpPr>
          <p:nvPr/>
        </p:nvSpPr>
        <p:spPr bwMode="auto">
          <a:xfrm>
            <a:off x="441325" y="31146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64" name="Text Box 30"/>
          <p:cNvSpPr txBox="1">
            <a:spLocks noChangeArrowheads="1"/>
          </p:cNvSpPr>
          <p:nvPr/>
        </p:nvSpPr>
        <p:spPr bwMode="auto">
          <a:xfrm>
            <a:off x="517525" y="4005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39965" name="Text Box 31"/>
          <p:cNvSpPr txBox="1">
            <a:spLocks noChangeArrowheads="1"/>
          </p:cNvSpPr>
          <p:nvPr/>
        </p:nvSpPr>
        <p:spPr bwMode="auto">
          <a:xfrm>
            <a:off x="593725" y="40862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371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Running times encountered in this lecture</a:t>
            </a:r>
          </a:p>
        </p:txBody>
      </p:sp>
      <p:graphicFrame>
        <p:nvGraphicFramePr>
          <p:cNvPr id="72708" name="Group 4"/>
          <p:cNvGraphicFramePr>
            <a:graphicFrameLocks noGrp="1"/>
          </p:cNvGraphicFramePr>
          <p:nvPr>
            <p:ph type="tbl" idx="1"/>
          </p:nvPr>
        </p:nvGraphicFramePr>
        <p:xfrm>
          <a:off x="457200" y="2286000"/>
          <a:ext cx="8229600" cy="2057400"/>
        </p:xfrm>
        <a:graphic>
          <a:graphicData uri="http://schemas.openxmlformats.org/drawingml/2006/table">
            <a:tbl>
              <a:tblPr/>
              <a:tblGrid>
                <a:gridCol w="1646238"/>
                <a:gridCol w="944562"/>
                <a:gridCol w="1295400"/>
                <a:gridCol w="2057400"/>
                <a:gridCol w="2286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n=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n= 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n= 1048576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n=8388608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log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1048576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8388608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1048576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1099511627776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70368744177664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07" name="Text Box 36"/>
          <p:cNvSpPr txBox="1">
            <a:spLocks noChangeArrowheads="1"/>
          </p:cNvSpPr>
          <p:nvPr/>
        </p:nvSpPr>
        <p:spPr bwMode="auto">
          <a:xfrm>
            <a:off x="822325" y="5153025"/>
            <a:ext cx="5046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Efficiency really makes a difference!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982663" y="2514600"/>
            <a:ext cx="67897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>
                <a:solidFill>
                  <a:srgbClr val="FF0000"/>
                </a:solidFill>
              </a:rPr>
              <a:t>“</a:t>
            </a:r>
            <a:r>
              <a:rPr lang="en-US">
                <a:solidFill>
                  <a:srgbClr val="FF0000"/>
                </a:solidFill>
              </a:rPr>
              <a:t>There are only 10 types of people in the world –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those who know binary and those who don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>
                <a:solidFill>
                  <a:srgbClr val="FF0000"/>
                </a:solidFill>
              </a:rPr>
              <a:t>t.</a:t>
            </a:r>
            <a:r>
              <a:rPr lang="ja-JP" altLang="en-US">
                <a:solidFill>
                  <a:srgbClr val="FF0000"/>
                </a:solidFill>
              </a:rPr>
              <a:t>”</a:t>
            </a:r>
            <a:endParaRPr lang="en-US"/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441325" y="1876425"/>
            <a:ext cx="120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Next….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Binary search and binary representation of numbers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Say we know 0 ≤ number &lt; 2</a:t>
            </a:r>
            <a:r>
              <a:rPr lang="en-US" sz="2400" i="1" baseline="30000"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200400" y="2895600"/>
            <a:ext cx="287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Is 2</a:t>
            </a:r>
            <a:r>
              <a:rPr lang="en-US" sz="2000" i="1" baseline="30000"/>
              <a:t>K</a:t>
            </a:r>
            <a:r>
              <a:rPr lang="en-US" sz="2000" i="1"/>
              <a:t> </a:t>
            </a:r>
            <a:r>
              <a:rPr lang="en-US" sz="2000"/>
              <a:t>/ 2 ≤  </a:t>
            </a:r>
            <a:r>
              <a:rPr lang="en-US" sz="1800"/>
              <a:t>number &lt;  2</a:t>
            </a:r>
            <a:r>
              <a:rPr lang="en-US" sz="1800" i="1" baseline="30000"/>
              <a:t>K</a:t>
            </a:r>
            <a:r>
              <a:rPr lang="en-US" sz="2000"/>
              <a:t>?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3429000" y="3352800"/>
            <a:ext cx="228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5257800" y="3429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743200" y="34290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562600" y="34290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14400" y="3962400"/>
            <a:ext cx="293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Is 2</a:t>
            </a:r>
            <a:r>
              <a:rPr lang="en-US" sz="1800" i="1" baseline="30000"/>
              <a:t>K</a:t>
            </a:r>
            <a:r>
              <a:rPr lang="en-US" sz="1800"/>
              <a:t> / 4 ≤ number &lt; 2</a:t>
            </a:r>
            <a:r>
              <a:rPr lang="en-US" sz="1800" i="1" baseline="30000"/>
              <a:t>K</a:t>
            </a:r>
            <a:r>
              <a:rPr lang="en-US" sz="1800"/>
              <a:t> / 2?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1295400" y="4419600"/>
            <a:ext cx="76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00400" y="4419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838200" y="44958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657600" y="44196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3733800" y="5257800"/>
            <a:ext cx="319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Is 2</a:t>
            </a:r>
            <a:r>
              <a:rPr lang="en-US" sz="1800" i="1" baseline="30000"/>
              <a:t>K</a:t>
            </a:r>
            <a:r>
              <a:rPr lang="en-US" sz="1800"/>
              <a:t> × 3/8 ≤ number &lt; 2</a:t>
            </a:r>
            <a:r>
              <a:rPr lang="en-US" sz="1800" i="1" baseline="30000"/>
              <a:t>K</a:t>
            </a:r>
            <a:r>
              <a:rPr lang="en-US" sz="1800"/>
              <a:t> / 2?</a:t>
            </a: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>
            <a:off x="4953000" y="5638800"/>
            <a:ext cx="152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5410200" y="56388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419600" y="57150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715000" y="57150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556125" y="628491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… 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5867400" y="62484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… </a:t>
            </a:r>
          </a:p>
        </p:txBody>
      </p:sp>
      <p:sp>
        <p:nvSpPr>
          <p:cNvPr id="44053" name="Rectangle 35"/>
          <p:cNvSpPr>
            <a:spLocks noChangeArrowheads="1"/>
          </p:cNvSpPr>
          <p:nvPr/>
        </p:nvSpPr>
        <p:spPr bwMode="auto">
          <a:xfrm>
            <a:off x="1905000" y="2590800"/>
            <a:ext cx="5334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Text Box 36"/>
          <p:cNvSpPr txBox="1">
            <a:spLocks noChangeArrowheads="1"/>
          </p:cNvSpPr>
          <p:nvPr/>
        </p:nvSpPr>
        <p:spPr bwMode="auto">
          <a:xfrm>
            <a:off x="15240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0</a:t>
            </a:r>
          </a:p>
        </p:txBody>
      </p:sp>
      <p:sp>
        <p:nvSpPr>
          <p:cNvPr id="44055" name="Text Box 37"/>
          <p:cNvSpPr txBox="1">
            <a:spLocks noChangeArrowheads="1"/>
          </p:cNvSpPr>
          <p:nvPr/>
        </p:nvSpPr>
        <p:spPr bwMode="auto">
          <a:xfrm>
            <a:off x="7391400" y="25146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2</a:t>
            </a:r>
            <a:r>
              <a:rPr lang="en-US" sz="1800" i="1" baseline="30000"/>
              <a:t>K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4572000" y="2590800"/>
            <a:ext cx="2667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 flipH="1">
            <a:off x="35814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743200" y="44958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1905000" y="2590800"/>
            <a:ext cx="1295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/>
      <p:bldP spid="18440" grpId="0"/>
      <p:bldP spid="18442" grpId="0"/>
      <p:bldP spid="18443" grpId="0" animBg="1"/>
      <p:bldP spid="18444" grpId="0" animBg="1"/>
      <p:bldP spid="18445" grpId="0"/>
      <p:bldP spid="18446" grpId="0"/>
      <p:bldP spid="18459" grpId="0"/>
      <p:bldP spid="18460" grpId="0" animBg="1"/>
      <p:bldP spid="18461" grpId="0" animBg="1"/>
      <p:bldP spid="18462" grpId="0"/>
      <p:bldP spid="18463" grpId="0"/>
      <p:bldP spid="18464" grpId="0"/>
      <p:bldP spid="18465" grpId="0"/>
      <p:bldP spid="18470" grpId="0" animBg="1"/>
      <p:bldP spid="18471" grpId="0" animBg="1"/>
      <p:bldP spid="18472" grpId="0" animBg="1"/>
      <p:bldP spid="18473" grpId="0" animBg="1"/>
      <p:bldP spid="1847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7"/>
          <p:cNvPicPr>
            <a:picLocks noChangeAspect="1" noChangeArrowheads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t="6021" r="39583" b="28011"/>
          <a:stretch>
            <a:fillRect/>
          </a:stretch>
        </p:blipFill>
        <p:spPr bwMode="auto">
          <a:xfrm rot="10800000">
            <a:off x="5257800" y="2667000"/>
            <a:ext cx="377348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Binary representations (cont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>
                <a:latin typeface="Arial" charset="0"/>
                <a:cs typeface="Arial" charset="0"/>
              </a:rPr>
              <a:t>d)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In general, each number can be uniquely identified by a sequence of yes/no answers to these questions.</a:t>
            </a:r>
          </a:p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Correspond to paths down this </a:t>
            </a:r>
            <a:r>
              <a:rPr lang="ja-JP" altLang="en-US" sz="2000">
                <a:latin typeface="Arial" charset="0"/>
                <a:cs typeface="Arial" charset="0"/>
              </a:rPr>
              <a:t>“</a:t>
            </a:r>
            <a:r>
              <a:rPr lang="en-US" sz="2000">
                <a:latin typeface="Arial" charset="0"/>
                <a:cs typeface="Arial" charset="0"/>
              </a:rPr>
              <a:t>tree</a:t>
            </a:r>
            <a:r>
              <a:rPr lang="ja-JP" altLang="en-US" sz="2000">
                <a:latin typeface="Arial" charset="0"/>
                <a:cs typeface="Arial" charset="0"/>
              </a:rPr>
              <a:t>”</a:t>
            </a:r>
            <a:r>
              <a:rPr lang="en-US" sz="2000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3048000" y="3276600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Is 2</a:t>
            </a:r>
            <a:r>
              <a:rPr lang="en-US" sz="2000" i="1" baseline="30000"/>
              <a:t>K</a:t>
            </a:r>
            <a:r>
              <a:rPr lang="en-US" sz="2000" i="1"/>
              <a:t> </a:t>
            </a:r>
            <a:r>
              <a:rPr lang="en-US" sz="2000"/>
              <a:t>/ 2 ≤ </a:t>
            </a:r>
            <a:r>
              <a:rPr lang="en-US" sz="1800"/>
              <a:t>number &lt; 2</a:t>
            </a:r>
            <a:r>
              <a:rPr lang="en-US" sz="1800" i="1" baseline="30000"/>
              <a:t>K</a:t>
            </a:r>
            <a:r>
              <a:rPr lang="en-US" sz="2000"/>
              <a:t>?</a:t>
            </a:r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 flipH="1">
            <a:off x="3276600" y="3733800"/>
            <a:ext cx="228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5638800" y="3733800"/>
            <a:ext cx="1143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2895600" y="36576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46089" name="Text Box 8"/>
          <p:cNvSpPr txBox="1">
            <a:spLocks noChangeArrowheads="1"/>
          </p:cNvSpPr>
          <p:nvPr/>
        </p:nvSpPr>
        <p:spPr bwMode="auto">
          <a:xfrm>
            <a:off x="6400800" y="37338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838200" y="4191000"/>
            <a:ext cx="293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Is 2</a:t>
            </a:r>
            <a:r>
              <a:rPr lang="en-US" sz="1800" i="1" baseline="30000"/>
              <a:t>K</a:t>
            </a:r>
            <a:r>
              <a:rPr lang="en-US" sz="1800"/>
              <a:t> / 4 ≤ number &lt; 2</a:t>
            </a:r>
            <a:r>
              <a:rPr lang="en-US" sz="1800" i="1" baseline="30000"/>
              <a:t>K</a:t>
            </a:r>
            <a:r>
              <a:rPr lang="en-US" sz="1800"/>
              <a:t> / 2?</a:t>
            </a:r>
          </a:p>
        </p:txBody>
      </p:sp>
      <p:sp>
        <p:nvSpPr>
          <p:cNvPr id="46091" name="Line 10"/>
          <p:cNvSpPr>
            <a:spLocks noChangeShapeType="1"/>
          </p:cNvSpPr>
          <p:nvPr/>
        </p:nvSpPr>
        <p:spPr bwMode="auto">
          <a:xfrm flipH="1">
            <a:off x="1295400" y="4572000"/>
            <a:ext cx="76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Line 11"/>
          <p:cNvSpPr>
            <a:spLocks noChangeShapeType="1"/>
          </p:cNvSpPr>
          <p:nvPr/>
        </p:nvSpPr>
        <p:spPr bwMode="auto">
          <a:xfrm>
            <a:off x="3048000" y="45720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Text Box 12"/>
          <p:cNvSpPr txBox="1">
            <a:spLocks noChangeArrowheads="1"/>
          </p:cNvSpPr>
          <p:nvPr/>
        </p:nvSpPr>
        <p:spPr bwMode="auto">
          <a:xfrm>
            <a:off x="838200" y="4648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46094" name="Text Box 13"/>
          <p:cNvSpPr txBox="1">
            <a:spLocks noChangeArrowheads="1"/>
          </p:cNvSpPr>
          <p:nvPr/>
        </p:nvSpPr>
        <p:spPr bwMode="auto">
          <a:xfrm>
            <a:off x="4191000" y="45720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46095" name="Text Box 14"/>
          <p:cNvSpPr txBox="1">
            <a:spLocks noChangeArrowheads="1"/>
          </p:cNvSpPr>
          <p:nvPr/>
        </p:nvSpPr>
        <p:spPr bwMode="auto">
          <a:xfrm>
            <a:off x="365125" y="5065713"/>
            <a:ext cx="293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Is 2</a:t>
            </a:r>
            <a:r>
              <a:rPr lang="en-US" sz="1800" i="1" baseline="30000"/>
              <a:t>K</a:t>
            </a:r>
            <a:r>
              <a:rPr lang="en-US" sz="1800"/>
              <a:t> / 8 ≤ number &lt; 2</a:t>
            </a:r>
            <a:r>
              <a:rPr lang="en-US" sz="1800" i="1" baseline="30000"/>
              <a:t>K</a:t>
            </a:r>
            <a:r>
              <a:rPr lang="en-US" sz="1800"/>
              <a:t> / 4?</a:t>
            </a:r>
          </a:p>
        </p:txBody>
      </p:sp>
      <p:sp>
        <p:nvSpPr>
          <p:cNvPr id="46096" name="Line 15"/>
          <p:cNvSpPr>
            <a:spLocks noChangeShapeType="1"/>
          </p:cNvSpPr>
          <p:nvPr/>
        </p:nvSpPr>
        <p:spPr bwMode="auto">
          <a:xfrm flipH="1">
            <a:off x="1295400" y="5562600"/>
            <a:ext cx="152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6"/>
          <p:cNvSpPr>
            <a:spLocks noChangeShapeType="1"/>
          </p:cNvSpPr>
          <p:nvPr/>
        </p:nvSpPr>
        <p:spPr bwMode="auto">
          <a:xfrm>
            <a:off x="1752600" y="5562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Text Box 17"/>
          <p:cNvSpPr txBox="1">
            <a:spLocks noChangeArrowheads="1"/>
          </p:cNvSpPr>
          <p:nvPr/>
        </p:nvSpPr>
        <p:spPr bwMode="auto">
          <a:xfrm>
            <a:off x="762000" y="56388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46099" name="Text Box 18"/>
          <p:cNvSpPr txBox="1">
            <a:spLocks noChangeArrowheads="1"/>
          </p:cNvSpPr>
          <p:nvPr/>
        </p:nvSpPr>
        <p:spPr bwMode="auto">
          <a:xfrm>
            <a:off x="2057400" y="56388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46100" name="Text Box 19"/>
          <p:cNvSpPr txBox="1">
            <a:spLocks noChangeArrowheads="1"/>
          </p:cNvSpPr>
          <p:nvPr/>
        </p:nvSpPr>
        <p:spPr bwMode="auto">
          <a:xfrm>
            <a:off x="974725" y="620871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… </a:t>
            </a:r>
          </a:p>
        </p:txBody>
      </p:sp>
      <p:sp>
        <p:nvSpPr>
          <p:cNvPr id="46101" name="Text Box 20"/>
          <p:cNvSpPr txBox="1">
            <a:spLocks noChangeArrowheads="1"/>
          </p:cNvSpPr>
          <p:nvPr/>
        </p:nvSpPr>
        <p:spPr bwMode="auto">
          <a:xfrm>
            <a:off x="2286000" y="6172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… </a:t>
            </a:r>
          </a:p>
        </p:txBody>
      </p:sp>
      <p:sp>
        <p:nvSpPr>
          <p:cNvPr id="46102" name="Text Box 21"/>
          <p:cNvSpPr txBox="1">
            <a:spLocks noChangeArrowheads="1"/>
          </p:cNvSpPr>
          <p:nvPr/>
        </p:nvSpPr>
        <p:spPr bwMode="auto">
          <a:xfrm>
            <a:off x="3810000" y="5105400"/>
            <a:ext cx="319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Is 2</a:t>
            </a:r>
            <a:r>
              <a:rPr lang="en-US" sz="1800" i="1" baseline="30000"/>
              <a:t>K</a:t>
            </a:r>
            <a:r>
              <a:rPr lang="en-US" sz="1800"/>
              <a:t> × 3/8 ≤ number &lt; 2</a:t>
            </a:r>
            <a:r>
              <a:rPr lang="en-US" sz="1800" i="1" baseline="30000"/>
              <a:t>K</a:t>
            </a:r>
            <a:r>
              <a:rPr lang="en-US" sz="1800"/>
              <a:t> / 2?</a:t>
            </a:r>
          </a:p>
        </p:txBody>
      </p:sp>
      <p:sp>
        <p:nvSpPr>
          <p:cNvPr id="46103" name="Line 22"/>
          <p:cNvSpPr>
            <a:spLocks noChangeShapeType="1"/>
          </p:cNvSpPr>
          <p:nvPr/>
        </p:nvSpPr>
        <p:spPr bwMode="auto">
          <a:xfrm flipH="1">
            <a:off x="5029200" y="5486400"/>
            <a:ext cx="152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Line 23"/>
          <p:cNvSpPr>
            <a:spLocks noChangeShapeType="1"/>
          </p:cNvSpPr>
          <p:nvPr/>
        </p:nvSpPr>
        <p:spPr bwMode="auto">
          <a:xfrm>
            <a:off x="5486400" y="54864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Text Box 24"/>
          <p:cNvSpPr txBox="1">
            <a:spLocks noChangeArrowheads="1"/>
          </p:cNvSpPr>
          <p:nvPr/>
        </p:nvSpPr>
        <p:spPr bwMode="auto">
          <a:xfrm>
            <a:off x="4495800" y="55626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46106" name="Text Box 25"/>
          <p:cNvSpPr txBox="1">
            <a:spLocks noChangeArrowheads="1"/>
          </p:cNvSpPr>
          <p:nvPr/>
        </p:nvSpPr>
        <p:spPr bwMode="auto">
          <a:xfrm>
            <a:off x="5791200" y="55626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46107" name="Text Box 26"/>
          <p:cNvSpPr txBox="1">
            <a:spLocks noChangeArrowheads="1"/>
          </p:cNvSpPr>
          <p:nvPr/>
        </p:nvSpPr>
        <p:spPr bwMode="auto">
          <a:xfrm>
            <a:off x="4708525" y="613251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… </a:t>
            </a:r>
          </a:p>
        </p:txBody>
      </p:sp>
      <p:sp>
        <p:nvSpPr>
          <p:cNvPr id="46108" name="Text Box 27"/>
          <p:cNvSpPr txBox="1">
            <a:spLocks noChangeArrowheads="1"/>
          </p:cNvSpPr>
          <p:nvPr/>
        </p:nvSpPr>
        <p:spPr bwMode="auto">
          <a:xfrm>
            <a:off x="6019800" y="60960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… </a:t>
            </a:r>
          </a:p>
        </p:txBody>
      </p:sp>
      <p:sp>
        <p:nvSpPr>
          <p:cNvPr id="46109" name="Text Box 28"/>
          <p:cNvSpPr txBox="1">
            <a:spLocks noChangeArrowheads="1"/>
          </p:cNvSpPr>
          <p:nvPr/>
        </p:nvSpPr>
        <p:spPr bwMode="auto">
          <a:xfrm>
            <a:off x="6934200" y="44196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…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Binary representation of </a:t>
            </a:r>
            <a:r>
              <a:rPr lang="en-US" sz="4000" i="1">
                <a:latin typeface="Arial" charset="0"/>
                <a:cs typeface="Arial" charset="0"/>
              </a:rPr>
              <a:t>n</a:t>
            </a:r>
            <a:br>
              <a:rPr lang="en-US" sz="4000" i="1">
                <a:latin typeface="Arial" charset="0"/>
                <a:cs typeface="Arial" charset="0"/>
              </a:rPr>
            </a:br>
            <a:r>
              <a:rPr lang="en-US" sz="3200" i="1">
                <a:latin typeface="Arial" charset="0"/>
                <a:cs typeface="Arial" charset="0"/>
              </a:rPr>
              <a:t>(the more standard definition)</a:t>
            </a:r>
            <a:endParaRPr lang="en-US" sz="4000" i="1">
              <a:latin typeface="Arial" charset="0"/>
              <a:cs typeface="Arial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  <a:sym typeface="Symbol" charset="0"/>
              </a:rPr>
              <a:t>		</a:t>
            </a:r>
            <a:r>
              <a:rPr lang="en-US" i="1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= 2</a:t>
            </a:r>
            <a:r>
              <a:rPr lang="en-US" i="1" baseline="30000">
                <a:latin typeface="Arial" charset="0"/>
                <a:cs typeface="Arial" charset="0"/>
                <a:sym typeface="Symbol" charset="0"/>
              </a:rPr>
              <a:t>k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b</a:t>
            </a:r>
            <a:r>
              <a:rPr lang="en-US" i="1" baseline="-25000">
                <a:latin typeface="Arial" charset="0"/>
                <a:cs typeface="Arial" charset="0"/>
                <a:sym typeface="Symbol" charset="0"/>
              </a:rPr>
              <a:t>k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+ 2</a:t>
            </a:r>
            <a:r>
              <a:rPr lang="en-US" i="1" baseline="30000">
                <a:latin typeface="Arial" charset="0"/>
                <a:cs typeface="Arial" charset="0"/>
                <a:sym typeface="Symbol" charset="0"/>
              </a:rPr>
              <a:t>k</a:t>
            </a:r>
            <a:r>
              <a:rPr lang="en-US" baseline="30000">
                <a:latin typeface="Arial" charset="0"/>
                <a:cs typeface="Arial" charset="0"/>
                <a:sym typeface="Symbol" charset="0"/>
              </a:rPr>
              <a:t>-1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i="1"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i="1" baseline="-25000">
                <a:latin typeface="Arial" charset="0"/>
                <a:cs typeface="Arial" charset="0"/>
                <a:sym typeface="Symbol" charset="0"/>
              </a:rPr>
              <a:t>k</a:t>
            </a:r>
            <a:r>
              <a:rPr lang="en-US" baseline="-25000">
                <a:latin typeface="Arial" charset="0"/>
                <a:cs typeface="Arial" charset="0"/>
                <a:sym typeface="Symbol" charset="0"/>
              </a:rPr>
              <a:t>-1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+ … + 2 </a:t>
            </a:r>
            <a:r>
              <a:rPr lang="en-US" i="1"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baseline="-25000">
                <a:latin typeface="Arial" charset="0"/>
                <a:cs typeface="Arial" charset="0"/>
                <a:sym typeface="Symbol" charset="0"/>
              </a:rPr>
              <a:t>2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+ </a:t>
            </a:r>
            <a:r>
              <a:rPr lang="en-US" i="1"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baseline="-25000">
                <a:latin typeface="Arial" charset="0"/>
                <a:cs typeface="Arial" charset="0"/>
                <a:sym typeface="Symbol" charset="0"/>
              </a:rPr>
              <a:t>1</a:t>
            </a:r>
            <a:br>
              <a:rPr lang="en-US" baseline="-25000">
                <a:latin typeface="Arial" charset="0"/>
                <a:cs typeface="Arial" charset="0"/>
                <a:sym typeface="Symbol" charset="0"/>
              </a:rPr>
            </a:br>
            <a:endParaRPr lang="en-US" baseline="-2500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  <a:sym typeface="Symbol" charset="0"/>
              </a:rPr>
              <a:t>where the </a:t>
            </a:r>
            <a:r>
              <a:rPr lang="en-US" i="1"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ja-JP" altLang="en-US">
                <a:latin typeface="Arial" charset="0"/>
                <a:cs typeface="Arial" charset="0"/>
                <a:sym typeface="Symbol" charset="0"/>
              </a:rPr>
              <a:t>’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s are either 0 or 1)</a:t>
            </a:r>
            <a:br>
              <a:rPr lang="en-US">
                <a:latin typeface="Arial" charset="0"/>
                <a:cs typeface="Arial" charset="0"/>
                <a:sym typeface="Symbol" charset="0"/>
              </a:rPr>
            </a:br>
            <a:endParaRPr lang="en-US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  <a:sym typeface="Symbol" charset="0"/>
              </a:rPr>
              <a:t>The binary representation of n is: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  <a:sym typeface="Symbol" charset="0"/>
              </a:rPr>
              <a:t></a:t>
            </a:r>
            <a:r>
              <a:rPr lang="en-US" i="1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</a:t>
            </a:r>
            <a:r>
              <a:rPr lang="en-US" baseline="-25000">
                <a:latin typeface="Arial" charset="0"/>
                <a:cs typeface="Arial" charset="0"/>
                <a:sym typeface="Symbol" charset="0"/>
              </a:rPr>
              <a:t>2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= </a:t>
            </a:r>
            <a:r>
              <a:rPr lang="en-US" i="1"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i="1" baseline="-25000">
                <a:latin typeface="Arial" charset="0"/>
                <a:cs typeface="Arial" charset="0"/>
                <a:sym typeface="Symbol" charset="0"/>
              </a:rPr>
              <a:t>k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i="1"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i="1" baseline="-25000">
                <a:latin typeface="Arial" charset="0"/>
                <a:cs typeface="Arial" charset="0"/>
                <a:sym typeface="Symbol" charset="0"/>
              </a:rPr>
              <a:t>k</a:t>
            </a:r>
            <a:r>
              <a:rPr lang="en-US" baseline="-25000">
                <a:latin typeface="Arial" charset="0"/>
                <a:cs typeface="Arial" charset="0"/>
                <a:sym typeface="Symbol" charset="0"/>
              </a:rPr>
              <a:t> – 1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… </a:t>
            </a:r>
            <a:r>
              <a:rPr lang="en-US" i="1"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baseline="-25000">
                <a:latin typeface="Arial" charset="0"/>
                <a:cs typeface="Arial" charset="0"/>
                <a:sym typeface="Symbol" charset="0"/>
              </a:rPr>
              <a:t>2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i="1"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baseline="-25000">
                <a:latin typeface="Arial" charset="0"/>
                <a:cs typeface="Arial" charset="0"/>
                <a:sym typeface="Symbol" charset="0"/>
              </a:rPr>
              <a:t>1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baseline="-2500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baseline="-25000">
              <a:latin typeface="Arial" charset="0"/>
              <a:cs typeface="Arial" charset="0"/>
              <a:sym typeface="Symbol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74725" y="5221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Today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>
                <a:latin typeface="Arial" charset="0"/>
                <a:cs typeface="Arial" charset="0"/>
              </a:rPr>
              <a:t>s focus: efficiency in computation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609600" y="2667000"/>
            <a:ext cx="7067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/>
              <a:t>“</a:t>
            </a:r>
            <a:r>
              <a:rPr lang="en-US"/>
              <a:t>If it is worth doing, it is worth doing well, and fast.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685800" y="4876800"/>
            <a:ext cx="6737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Recall: our model of </a:t>
            </a:r>
            <a:r>
              <a:rPr lang="ja-JP" altLang="en-US"/>
              <a:t>“</a:t>
            </a:r>
            <a:r>
              <a:rPr lang="en-US"/>
              <a:t>computation</a:t>
            </a:r>
            <a:r>
              <a:rPr lang="ja-JP" altLang="en-US"/>
              <a:t>”</a:t>
            </a:r>
            <a:r>
              <a:rPr lang="en-US"/>
              <a:t>: pseudocode</a:t>
            </a:r>
          </a:p>
        </p:txBody>
      </p:sp>
    </p:spTree>
    <p:extLst>
      <p:ext uri="{BB962C8B-B14F-4D97-AF65-F5344CB8AC3E}">
        <p14:creationId xmlns:p14="http://schemas.microsoft.com/office/powerpoint/2010/main" val="162149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Efficiency of Effort: </a:t>
            </a:r>
            <a:br>
              <a:rPr lang="en-US" sz="4000">
                <a:latin typeface="Arial" charset="0"/>
                <a:cs typeface="Arial" charset="0"/>
              </a:rPr>
            </a:br>
            <a:r>
              <a:rPr lang="en-US" sz="4000">
                <a:latin typeface="Arial" charset="0"/>
                <a:cs typeface="Arial" charset="0"/>
              </a:rPr>
              <a:t>A lens on the world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6172200" cy="3886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charset="0"/>
              <a:buNone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Arial" charset="0"/>
                <a:cs typeface="Arial" charset="0"/>
              </a:rPr>
              <a:t>QWERTY keyboard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000">
                <a:latin typeface="Arial" charset="0"/>
                <a:cs typeface="Arial" charset="0"/>
              </a:rPr>
              <a:t>“</a:t>
            </a:r>
            <a:r>
              <a:rPr lang="en-US" sz="2000">
                <a:latin typeface="Arial" charset="0"/>
                <a:cs typeface="Arial" charset="0"/>
              </a:rPr>
              <a:t>UPS Truck Driver</a:t>
            </a:r>
            <a:r>
              <a:rPr lang="ja-JP" altLang="en-US" sz="2000">
                <a:latin typeface="Arial" charset="0"/>
                <a:cs typeface="Arial" charset="0"/>
              </a:rPr>
              <a:t>’</a:t>
            </a:r>
            <a:r>
              <a:rPr lang="en-US" sz="2000">
                <a:latin typeface="Arial" charset="0"/>
                <a:cs typeface="Arial" charset="0"/>
              </a:rPr>
              <a:t>s Problem</a:t>
            </a:r>
            <a:r>
              <a:rPr lang="ja-JP" altLang="en-US" sz="2000">
                <a:latin typeface="Arial" charset="0"/>
                <a:cs typeface="Arial" charset="0"/>
              </a:rPr>
              <a:t>”</a:t>
            </a:r>
            <a:r>
              <a:rPr lang="en-US" sz="2000">
                <a:latin typeface="Arial" charset="0"/>
                <a:cs typeface="Arial" charset="0"/>
              </a:rPr>
              <a:t> (a.k.a. </a:t>
            </a:r>
            <a:br>
              <a:rPr lang="en-US" sz="2000"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Traveling Salesman Problem</a:t>
            </a:r>
            <a:r>
              <a:rPr lang="en-US" sz="2000">
                <a:latin typeface="Arial" charset="0"/>
                <a:cs typeface="Arial" charset="0"/>
              </a:rPr>
              <a:t> or TSP)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Arial" charset="0"/>
                <a:cs typeface="Arial" charset="0"/>
              </a:rPr>
              <a:t>CAPTCHA</a:t>
            </a:r>
            <a:r>
              <a:rPr lang="ja-JP" altLang="en-US" sz="2000">
                <a:latin typeface="Arial" charset="0"/>
                <a:cs typeface="Arial" charset="0"/>
              </a:rPr>
              <a:t>’</a:t>
            </a:r>
            <a:r>
              <a:rPr lang="en-US" sz="2000">
                <a:latin typeface="Arial" charset="0"/>
                <a:cs typeface="Arial" charset="0"/>
              </a:rPr>
              <a:t>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Arial" charset="0"/>
                <a:cs typeface="Arial" charset="0"/>
              </a:rPr>
              <a:t>Quantum computing</a:t>
            </a:r>
            <a:br>
              <a:rPr lang="en-US" sz="2000">
                <a:latin typeface="Arial" charset="0"/>
                <a:cs typeface="Arial" charset="0"/>
              </a:rPr>
            </a:b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000">
              <a:latin typeface="Arial" charset="0"/>
              <a:cs typeface="Arial" charset="0"/>
            </a:endParaRPr>
          </a:p>
        </p:txBody>
      </p:sp>
      <p:pic>
        <p:nvPicPr>
          <p:cNvPr id="55300" name="Picture 7" descr="t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38200"/>
            <a:ext cx="36576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 Box 8"/>
          <p:cNvSpPr txBox="1">
            <a:spLocks noChangeArrowheads="1"/>
          </p:cNvSpPr>
          <p:nvPr/>
        </p:nvSpPr>
        <p:spPr bwMode="auto">
          <a:xfrm>
            <a:off x="7086600" y="2895600"/>
            <a:ext cx="895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[Jim Loy]</a:t>
            </a:r>
          </a:p>
        </p:txBody>
      </p:sp>
      <p:pic>
        <p:nvPicPr>
          <p:cNvPr id="55302" name="Picture 9" descr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1" r="4825"/>
          <a:stretch>
            <a:fillRect/>
          </a:stretch>
        </p:blipFill>
        <p:spPr bwMode="auto">
          <a:xfrm>
            <a:off x="5181600" y="3962400"/>
            <a:ext cx="3810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7" name="Picture 7"/>
          <p:cNvPicPr>
            <a:picLocks noChangeAspect="1" noChangeArrowheads="1"/>
          </p:cNvPicPr>
          <p:nvPr/>
        </p:nvPicPr>
        <p:blipFill>
          <a:blip r:embed="rId4">
            <a:lum contrast="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5" b="29086"/>
          <a:stretch>
            <a:fillRect/>
          </a:stretch>
        </p:blipFill>
        <p:spPr bwMode="auto">
          <a:xfrm>
            <a:off x="0" y="609600"/>
            <a:ext cx="8458200" cy="429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Text Box 8"/>
          <p:cNvSpPr txBox="1">
            <a:spLocks noChangeArrowheads="1"/>
          </p:cNvSpPr>
          <p:nvPr/>
        </p:nvSpPr>
        <p:spPr bwMode="auto">
          <a:xfrm>
            <a:off x="381000" y="5257800"/>
            <a:ext cx="83439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bg2"/>
                </a:solidFill>
              </a:rPr>
              <a:t>Can n particles do  2</a:t>
            </a:r>
            <a:r>
              <a:rPr lang="en-US" sz="2800" baseline="30000">
                <a:solidFill>
                  <a:schemeClr val="bg2"/>
                </a:solidFill>
              </a:rPr>
              <a:t>n</a:t>
            </a:r>
            <a:r>
              <a:rPr lang="en-US" sz="2800">
                <a:solidFill>
                  <a:schemeClr val="bg2"/>
                </a:solidFill>
              </a:rPr>
              <a:t>  </a:t>
            </a:r>
            <a:r>
              <a:rPr lang="ja-JP" altLang="en-US" sz="2800">
                <a:solidFill>
                  <a:schemeClr val="bg2"/>
                </a:solidFill>
              </a:rPr>
              <a:t>“</a:t>
            </a:r>
            <a:r>
              <a:rPr lang="en-US" sz="2800">
                <a:solidFill>
                  <a:schemeClr val="bg2"/>
                </a:solidFill>
              </a:rPr>
              <a:t>operations</a:t>
            </a:r>
            <a:r>
              <a:rPr lang="ja-JP" altLang="en-US" sz="2800">
                <a:solidFill>
                  <a:schemeClr val="bg2"/>
                </a:solidFill>
              </a:rPr>
              <a:t>”</a:t>
            </a:r>
            <a:r>
              <a:rPr lang="en-US" sz="2800">
                <a:solidFill>
                  <a:schemeClr val="bg2"/>
                </a:solidFill>
              </a:rPr>
              <a:t> in a single step?</a:t>
            </a:r>
            <a:br>
              <a:rPr lang="en-US" sz="2800">
                <a:solidFill>
                  <a:schemeClr val="bg2"/>
                </a:solidFill>
              </a:rPr>
            </a:br>
            <a:r>
              <a:rPr lang="en-US" sz="2800">
                <a:solidFill>
                  <a:schemeClr val="bg2"/>
                </a:solidFill>
              </a:rPr>
              <a:t>Or is Quantum Mechanics not quite correct?</a:t>
            </a:r>
          </a:p>
        </p:txBody>
      </p:sp>
      <p:graphicFrame>
        <p:nvGraphicFramePr>
          <p:cNvPr id="5734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971800" y="1066800"/>
          <a:ext cx="20574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5" imgW="114548" imgH="216016" progId="Equation.3">
                  <p:embed/>
                </p:oleObj>
              </mc:Choice>
              <mc:Fallback>
                <p:oleObj name="Equation" r:id="rId5" imgW="114548" imgH="21601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066800"/>
                        <a:ext cx="20574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Text Box 11"/>
          <p:cNvSpPr txBox="1">
            <a:spLocks noChangeArrowheads="1"/>
          </p:cNvSpPr>
          <p:nvPr/>
        </p:nvSpPr>
        <p:spPr bwMode="auto">
          <a:xfrm>
            <a:off x="7315200" y="1752600"/>
            <a:ext cx="14906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mic Sans MS" charset="0"/>
              </a:rPr>
              <a:t>SIAM J. </a:t>
            </a:r>
          </a:p>
          <a:p>
            <a:pPr eaLnBrk="1" hangingPunct="1"/>
            <a:r>
              <a:rPr lang="en-US" sz="2000">
                <a:latin typeface="Comic Sans MS" charset="0"/>
              </a:rPr>
              <a:t>Computing</a:t>
            </a:r>
          </a:p>
          <a:p>
            <a:pPr eaLnBrk="1" hangingPunct="1"/>
            <a:r>
              <a:rPr lang="en-US" sz="2000">
                <a:latin typeface="Comic Sans MS" charset="0"/>
              </a:rPr>
              <a:t>26(5) 1997</a:t>
            </a:r>
          </a:p>
        </p:txBody>
      </p:sp>
      <p:sp>
        <p:nvSpPr>
          <p:cNvPr id="57350" name="Text Box 13"/>
          <p:cNvSpPr txBox="1">
            <a:spLocks noChangeArrowheads="1"/>
          </p:cNvSpPr>
          <p:nvPr/>
        </p:nvSpPr>
        <p:spPr bwMode="auto">
          <a:xfrm>
            <a:off x="517525" y="6143625"/>
            <a:ext cx="829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Computational efficiency has a bearing on physical theories.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The image “http://www.rrbusiness.com/images/front_07.gif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33463"/>
            <a:ext cx="25908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2590800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Question: </a:t>
            </a:r>
            <a:br>
              <a:rPr lang="en-US" sz="4000">
                <a:latin typeface="Arial" charset="0"/>
                <a:cs typeface="Arial" charset="0"/>
              </a:rPr>
            </a:br>
            <a:r>
              <a:rPr lang="en-US" sz="4000">
                <a:latin typeface="Arial" charset="0"/>
                <a:cs typeface="Arial" charset="0"/>
              </a:rPr>
              <a:t>How do we measure the </a:t>
            </a:r>
            <a:br>
              <a:rPr lang="en-US" sz="4000">
                <a:latin typeface="Arial" charset="0"/>
                <a:cs typeface="Arial" charset="0"/>
              </a:rPr>
            </a:br>
            <a:r>
              <a:rPr lang="ja-JP" altLang="en-US" sz="4000">
                <a:latin typeface="Arial" charset="0"/>
                <a:cs typeface="Arial" charset="0"/>
              </a:rPr>
              <a:t>“</a:t>
            </a:r>
            <a:r>
              <a:rPr lang="en-US" sz="4000">
                <a:latin typeface="Arial" charset="0"/>
                <a:cs typeface="Arial" charset="0"/>
              </a:rPr>
              <a:t>speed</a:t>
            </a:r>
            <a:r>
              <a:rPr lang="ja-JP" altLang="en-US" sz="4000">
                <a:latin typeface="Arial" charset="0"/>
                <a:cs typeface="Arial" charset="0"/>
              </a:rPr>
              <a:t>”</a:t>
            </a:r>
            <a:r>
              <a:rPr lang="en-US" sz="4000">
                <a:latin typeface="Arial" charset="0"/>
                <a:cs typeface="Arial" charset="0"/>
              </a:rPr>
              <a:t> of an algorithm?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971800"/>
            <a:ext cx="8305800" cy="2819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Ideally, should be independent of:</a:t>
            </a:r>
          </a:p>
          <a:p>
            <a:pPr lvl="1" eaLnBrk="1" hangingPunct="1"/>
            <a:r>
              <a:rPr lang="en-US">
                <a:latin typeface="Arial" charset="0"/>
                <a:ea typeface="Arial" charset="0"/>
                <a:cs typeface="Arial" charset="0"/>
              </a:rPr>
              <a:t>machine</a:t>
            </a:r>
          </a:p>
          <a:p>
            <a:pPr lvl="1" eaLnBrk="1" hangingPunct="1"/>
            <a:r>
              <a:rPr lang="en-US">
                <a:latin typeface="Arial" charset="0"/>
                <a:ea typeface="Arial" charset="0"/>
                <a:cs typeface="Arial" charset="0"/>
              </a:rPr>
              <a:t>technology</a:t>
            </a:r>
          </a:p>
        </p:txBody>
      </p:sp>
      <p:pic>
        <p:nvPicPr>
          <p:cNvPr id="9222" name="Picture 6" descr="eniac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70438"/>
            <a:ext cx="27432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product-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724400"/>
            <a:ext cx="289560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Running time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 of an algorithm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Arial" charset="0"/>
              </a:rPr>
              <a:t>Definition: the number of </a:t>
            </a:r>
            <a:r>
              <a:rPr lang="ja-JP" altLang="en-US" sz="2800">
                <a:solidFill>
                  <a:srgbClr val="FF0000"/>
                </a:solidFill>
                <a:latin typeface="Arial" charset="0"/>
                <a:cs typeface="Arial" charset="0"/>
              </a:rPr>
              <a:t>“</a:t>
            </a:r>
            <a:r>
              <a:rPr lang="en-US" sz="2800">
                <a:solidFill>
                  <a:srgbClr val="FF0000"/>
                </a:solidFill>
                <a:latin typeface="Arial" charset="0"/>
                <a:cs typeface="Arial" charset="0"/>
              </a:rPr>
              <a:t>elementary </a:t>
            </a:r>
            <a:br>
              <a:rPr lang="en-US" sz="280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2800">
                <a:solidFill>
                  <a:srgbClr val="FF0000"/>
                </a:solidFill>
                <a:latin typeface="Arial" charset="0"/>
                <a:cs typeface="Arial" charset="0"/>
              </a:rPr>
              <a:t>operations</a:t>
            </a:r>
            <a:r>
              <a:rPr lang="ja-JP" altLang="en-US" sz="2800">
                <a:solidFill>
                  <a:srgbClr val="FF0000"/>
                </a:solidFill>
                <a:latin typeface="Arial" charset="0"/>
                <a:cs typeface="Arial" charset="0"/>
              </a:rPr>
              <a:t>”</a:t>
            </a:r>
            <a:r>
              <a:rPr lang="en-US" sz="28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>
                <a:latin typeface="Arial" charset="0"/>
                <a:cs typeface="Arial" charset="0"/>
              </a:rPr>
              <a:t>performed by the algorithm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Arial" charset="0"/>
              </a:rPr>
              <a:t>Elementary operations: +, -, *, /, assignment, evaluation of conditionals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800">
                <a:latin typeface="Arial" charset="0"/>
                <a:cs typeface="Arial" charset="0"/>
              </a:rPr>
              <a:t/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000">
                <a:latin typeface="Arial" charset="0"/>
                <a:cs typeface="Arial" charset="0"/>
              </a:rPr>
              <a:t>(discussed also in pseudocode handout)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  <a:cs typeface="Arial" charset="0"/>
            </a:endParaRPr>
          </a:p>
        </p:txBody>
      </p:sp>
      <p:pic>
        <p:nvPicPr>
          <p:cNvPr id="24580" name="Picture 4" descr="MMj0395714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600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8600" y="4816475"/>
            <a:ext cx="8926513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ja-JP" altLang="en-US" sz="2800">
                <a:solidFill>
                  <a:srgbClr val="408000"/>
                </a:solidFill>
              </a:rPr>
              <a:t>“</a:t>
            </a:r>
            <a:r>
              <a:rPr lang="en-US" sz="2800">
                <a:solidFill>
                  <a:srgbClr val="408000"/>
                </a:solidFill>
              </a:rPr>
              <a:t>Speed</a:t>
            </a:r>
            <a:r>
              <a:rPr lang="ja-JP" altLang="en-US" sz="2800">
                <a:solidFill>
                  <a:srgbClr val="408000"/>
                </a:solidFill>
              </a:rPr>
              <a:t>”</a:t>
            </a:r>
            <a:r>
              <a:rPr lang="en-US" sz="2800">
                <a:solidFill>
                  <a:srgbClr val="408000"/>
                </a:solidFill>
              </a:rPr>
              <a:t> of computer: number of elementary operations</a:t>
            </a:r>
            <a:br>
              <a:rPr lang="en-US" sz="2800">
                <a:solidFill>
                  <a:srgbClr val="408000"/>
                </a:solidFill>
              </a:rPr>
            </a:br>
            <a:r>
              <a:rPr lang="en-US" sz="2800">
                <a:solidFill>
                  <a:srgbClr val="408000"/>
                </a:solidFill>
              </a:rPr>
              <a:t> it can perform per second</a:t>
            </a:r>
            <a:r>
              <a:rPr lang="en-US" sz="2800"/>
              <a:t> (</a:t>
            </a:r>
            <a:r>
              <a:rPr lang="en-US" sz="2400"/>
              <a:t>Simplified definition)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Char char="¨"/>
            </a:pPr>
            <a:r>
              <a:rPr lang="en-US" sz="2400"/>
              <a:t>Do </a:t>
            </a:r>
            <a:r>
              <a:rPr lang="en-US" sz="2400" i="1"/>
              <a:t>not</a:t>
            </a:r>
            <a:r>
              <a:rPr lang="en-US" sz="2400"/>
              <a:t> consider this in </a:t>
            </a:r>
            <a:r>
              <a:rPr lang="ja-JP" altLang="en-US" sz="2400"/>
              <a:t>“</a:t>
            </a:r>
            <a:r>
              <a:rPr lang="en-US" sz="2400"/>
              <a:t>running time</a:t>
            </a:r>
            <a:r>
              <a:rPr lang="ja-JP" altLang="en-US" sz="2400"/>
              <a:t>”</a:t>
            </a:r>
            <a:r>
              <a:rPr lang="en-US" sz="2400"/>
              <a:t> of algorithm; </a:t>
            </a:r>
            <a:br>
              <a:rPr lang="en-US" sz="2400"/>
            </a:br>
            <a:r>
              <a:rPr lang="en-US" sz="2400"/>
              <a:t>	technology-dependent.</a:t>
            </a:r>
          </a:p>
        </p:txBody>
      </p:sp>
    </p:spTree>
    <p:extLst>
      <p:ext uri="{BB962C8B-B14F-4D97-AF65-F5344CB8AC3E}">
        <p14:creationId xmlns:p14="http://schemas.microsoft.com/office/powerpoint/2010/main" val="2781459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Example: Find Min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  <a:cs typeface="Arial" charset="0"/>
              </a:rPr>
              <a:t>n</a:t>
            </a:r>
            <a:r>
              <a:rPr lang="en-US" sz="2400">
                <a:latin typeface="Arial" charset="0"/>
                <a:cs typeface="Arial" charset="0"/>
              </a:rPr>
              <a:t> items, stored in array </a:t>
            </a:r>
            <a:r>
              <a:rPr lang="en-US" sz="2400" i="1">
                <a:latin typeface="Arial" charset="0"/>
                <a:cs typeface="Arial" charset="0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</a:rPr>
              <a:t>Variables are </a:t>
            </a:r>
            <a:r>
              <a:rPr lang="en-US" sz="2400" i="1">
                <a:latin typeface="Arial" charset="0"/>
                <a:cs typeface="Arial" charset="0"/>
              </a:rPr>
              <a:t>i</a:t>
            </a:r>
            <a:r>
              <a:rPr lang="en-US" sz="2400">
                <a:latin typeface="Arial" charset="0"/>
                <a:cs typeface="Arial" charset="0"/>
              </a:rPr>
              <a:t>, </a:t>
            </a:r>
            <a:r>
              <a:rPr lang="en-US" sz="2400" i="1">
                <a:latin typeface="Arial" charset="0"/>
                <a:cs typeface="Arial" charset="0"/>
              </a:rPr>
              <a:t>best</a:t>
            </a: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  <a:cs typeface="Arial" charset="0"/>
              </a:rPr>
              <a:t>best</a:t>
            </a:r>
            <a:r>
              <a:rPr lang="en-US" sz="2400">
                <a:latin typeface="Arial" charset="0"/>
                <a:cs typeface="Arial" charset="0"/>
              </a:rPr>
              <a:t>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 1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Do for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= 2 to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n</a:t>
            </a:r>
            <a:endParaRPr lang="en-US" sz="240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	if (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[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] &lt;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[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best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]) then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	{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best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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Arial" charset="0"/>
              <a:cs typeface="Arial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Example: Find Min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  <a:cs typeface="Arial" charset="0"/>
              </a:rPr>
              <a:t>n</a:t>
            </a:r>
            <a:r>
              <a:rPr lang="en-US" sz="2400">
                <a:latin typeface="Arial" charset="0"/>
                <a:cs typeface="Arial" charset="0"/>
              </a:rPr>
              <a:t> items, stored in array </a:t>
            </a:r>
            <a:r>
              <a:rPr lang="en-US" sz="2400" i="1">
                <a:latin typeface="Arial" charset="0"/>
                <a:cs typeface="Arial" charset="0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</a:rPr>
              <a:t>Variables are </a:t>
            </a:r>
            <a:r>
              <a:rPr lang="en-US" sz="2400" i="1">
                <a:latin typeface="Arial" charset="0"/>
                <a:cs typeface="Arial" charset="0"/>
              </a:rPr>
              <a:t>i</a:t>
            </a:r>
            <a:r>
              <a:rPr lang="en-US" sz="2400">
                <a:latin typeface="Arial" charset="0"/>
                <a:cs typeface="Arial" charset="0"/>
              </a:rPr>
              <a:t>, </a:t>
            </a:r>
            <a:r>
              <a:rPr lang="en-US" sz="2400" i="1">
                <a:latin typeface="Arial" charset="0"/>
                <a:cs typeface="Arial" charset="0"/>
              </a:rPr>
              <a:t>best</a:t>
            </a: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  <a:cs typeface="Arial" charset="0"/>
              </a:rPr>
              <a:t>best</a:t>
            </a:r>
            <a:r>
              <a:rPr lang="en-US" sz="2400">
                <a:latin typeface="Arial" charset="0"/>
                <a:cs typeface="Arial" charset="0"/>
              </a:rPr>
              <a:t>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 1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Do for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= 2 to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	if (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[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] &lt;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[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best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]) then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	{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best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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How many operations executed </a:t>
            </a:r>
            <a:r>
              <a:rPr lang="en-US" sz="2400" b="1">
                <a:latin typeface="Arial" charset="0"/>
                <a:cs typeface="Arial" charset="0"/>
                <a:sym typeface="Symbol" charset="0"/>
              </a:rPr>
              <a:t>before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the loop?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  <a:sym typeface="Symbol" charset="0"/>
              </a:rPr>
              <a:t>A: 0   B: 1   C: 2   D: 3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Example: Find Min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  <a:cs typeface="Arial" charset="0"/>
              </a:rPr>
              <a:t>n</a:t>
            </a:r>
            <a:r>
              <a:rPr lang="en-US" sz="2400">
                <a:latin typeface="Arial" charset="0"/>
                <a:cs typeface="Arial" charset="0"/>
              </a:rPr>
              <a:t> items, stored in array </a:t>
            </a:r>
            <a:r>
              <a:rPr lang="en-US" sz="2400" i="1">
                <a:latin typeface="Arial" charset="0"/>
                <a:cs typeface="Arial" charset="0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</a:rPr>
              <a:t>Variables are </a:t>
            </a:r>
            <a:r>
              <a:rPr lang="en-US" sz="2400" i="1">
                <a:latin typeface="Arial" charset="0"/>
                <a:cs typeface="Arial" charset="0"/>
              </a:rPr>
              <a:t>i</a:t>
            </a:r>
            <a:r>
              <a:rPr lang="en-US" sz="2400">
                <a:latin typeface="Arial" charset="0"/>
                <a:cs typeface="Arial" charset="0"/>
              </a:rPr>
              <a:t>, </a:t>
            </a:r>
            <a:r>
              <a:rPr lang="en-US" sz="2400" i="1">
                <a:latin typeface="Arial" charset="0"/>
                <a:cs typeface="Arial" charset="0"/>
              </a:rPr>
              <a:t>best</a:t>
            </a: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  <a:cs typeface="Arial" charset="0"/>
              </a:rPr>
              <a:t>best</a:t>
            </a:r>
            <a:r>
              <a:rPr lang="en-US" sz="2400">
                <a:latin typeface="Arial" charset="0"/>
                <a:cs typeface="Arial" charset="0"/>
              </a:rPr>
              <a:t>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 1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Do for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= 2 to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	if (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[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] &lt;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[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best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]) then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	{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best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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How many operations </a:t>
            </a:r>
            <a:r>
              <a:rPr lang="en-US" sz="2400" b="1">
                <a:latin typeface="Arial" charset="0"/>
                <a:cs typeface="Arial" charset="0"/>
                <a:sym typeface="Symbol" charset="0"/>
              </a:rPr>
              <a:t>per iteration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of the loop?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  <a:sym typeface="Symbol" charset="0"/>
              </a:rPr>
              <a:t>A: 0   B: 1   C: 2   D: 3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Example: Find Min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  <a:cs typeface="Arial" charset="0"/>
              </a:rPr>
              <a:t>n</a:t>
            </a:r>
            <a:r>
              <a:rPr lang="en-US" sz="2400">
                <a:latin typeface="Arial" charset="0"/>
                <a:cs typeface="Arial" charset="0"/>
              </a:rPr>
              <a:t> items, stored in array </a:t>
            </a:r>
            <a:r>
              <a:rPr lang="en-US" sz="2400" i="1">
                <a:latin typeface="Arial" charset="0"/>
                <a:cs typeface="Arial" charset="0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</a:rPr>
              <a:t>Variables are </a:t>
            </a:r>
            <a:r>
              <a:rPr lang="en-US" sz="2400" i="1">
                <a:latin typeface="Arial" charset="0"/>
                <a:cs typeface="Arial" charset="0"/>
              </a:rPr>
              <a:t>i</a:t>
            </a:r>
            <a:r>
              <a:rPr lang="en-US" sz="2400">
                <a:latin typeface="Arial" charset="0"/>
                <a:cs typeface="Arial" charset="0"/>
              </a:rPr>
              <a:t>, </a:t>
            </a:r>
            <a:r>
              <a:rPr lang="en-US" sz="2400" i="1">
                <a:latin typeface="Arial" charset="0"/>
                <a:cs typeface="Arial" charset="0"/>
              </a:rPr>
              <a:t>best</a:t>
            </a: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  <a:cs typeface="Arial" charset="0"/>
              </a:rPr>
              <a:t>best</a:t>
            </a:r>
            <a:r>
              <a:rPr lang="en-US" sz="2400">
                <a:latin typeface="Arial" charset="0"/>
                <a:cs typeface="Arial" charset="0"/>
              </a:rPr>
              <a:t>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 1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Do for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= 2 to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	if (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[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] &lt;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[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best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]) then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	{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best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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How many </a:t>
            </a:r>
            <a:r>
              <a:rPr lang="en-US" sz="2400" b="1">
                <a:latin typeface="Arial" charset="0"/>
                <a:cs typeface="Arial" charset="0"/>
                <a:sym typeface="Symbol" charset="0"/>
              </a:rPr>
              <a:t>times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does the loop run?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  <a:sym typeface="Symbol" charset="0"/>
              </a:rPr>
              <a:t>A:  n   B: n+1   C: n-1   D: 2n  </a:t>
            </a:r>
            <a:endParaRPr lang="en-US" sz="2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5481638"/>
            <a:ext cx="16383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>
                <a:solidFill>
                  <a:srgbClr val="7070FF"/>
                </a:solidFill>
              </a:rPr>
              <a:t>“</a:t>
            </a:r>
            <a:r>
              <a:rPr lang="en-US">
                <a:solidFill>
                  <a:srgbClr val="7070FF"/>
                </a:solidFill>
              </a:rPr>
              <a:t>iterations</a:t>
            </a:r>
            <a:r>
              <a:rPr lang="ja-JP" altLang="en-US">
                <a:solidFill>
                  <a:srgbClr val="7070FF"/>
                </a:solidFill>
              </a:rPr>
              <a:t>”</a:t>
            </a:r>
            <a:endParaRPr lang="en-US">
              <a:solidFill>
                <a:srgbClr val="707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Example: Find Min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  <a:cs typeface="Arial" charset="0"/>
              </a:rPr>
              <a:t>n</a:t>
            </a:r>
            <a:r>
              <a:rPr lang="en-US" sz="2400">
                <a:latin typeface="Arial" charset="0"/>
                <a:cs typeface="Arial" charset="0"/>
              </a:rPr>
              <a:t> items, stored in array </a:t>
            </a:r>
            <a:r>
              <a:rPr lang="en-US" sz="2400" i="1">
                <a:latin typeface="Arial" charset="0"/>
                <a:cs typeface="Arial" charset="0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</a:rPr>
              <a:t>Variables are </a:t>
            </a:r>
            <a:r>
              <a:rPr lang="en-US" sz="2400" i="1">
                <a:latin typeface="Arial" charset="0"/>
                <a:cs typeface="Arial" charset="0"/>
              </a:rPr>
              <a:t>i</a:t>
            </a:r>
            <a:r>
              <a:rPr lang="en-US" sz="2400">
                <a:latin typeface="Arial" charset="0"/>
                <a:cs typeface="Arial" charset="0"/>
              </a:rPr>
              <a:t>, </a:t>
            </a:r>
            <a:r>
              <a:rPr lang="en-US" sz="2400" i="1">
                <a:latin typeface="Arial" charset="0"/>
                <a:cs typeface="Arial" charset="0"/>
              </a:rPr>
              <a:t>best</a:t>
            </a: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  <a:cs typeface="Arial" charset="0"/>
              </a:rPr>
              <a:t>best</a:t>
            </a:r>
            <a:r>
              <a:rPr lang="en-US" sz="2400">
                <a:latin typeface="Arial" charset="0"/>
                <a:cs typeface="Arial" charset="0"/>
              </a:rPr>
              <a:t>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 1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Do for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= 2 to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	if (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[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] &lt;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[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best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]) then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	{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best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 </a:t>
            </a:r>
            <a:r>
              <a:rPr lang="en-US" sz="2400" i="1">
                <a:latin typeface="Arial" charset="0"/>
                <a:cs typeface="Arial" charset="0"/>
                <a:sym typeface="Symbol" charset="0"/>
              </a:rPr>
              <a:t>i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  <a:sym typeface="Symbol" charset="0"/>
              </a:rPr>
              <a:t>Uses at most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2</a:t>
            </a:r>
            <a:r>
              <a:rPr lang="en-US" sz="2400">
                <a:solidFill>
                  <a:srgbClr val="0000FF"/>
                </a:solidFill>
                <a:latin typeface="Arial" charset="0"/>
                <a:cs typeface="Arial" charset="0"/>
                <a:sym typeface="Symbol" charset="0"/>
              </a:rPr>
              <a:t>(</a:t>
            </a:r>
            <a:r>
              <a:rPr lang="en-US" sz="2400" i="1">
                <a:solidFill>
                  <a:srgbClr val="0000FF"/>
                </a:solidFill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2400">
                <a:solidFill>
                  <a:srgbClr val="0000FF"/>
                </a:solidFill>
                <a:latin typeface="Arial" charset="0"/>
                <a:cs typeface="Arial" charset="0"/>
                <a:sym typeface="Symbol" charset="0"/>
              </a:rPr>
              <a:t> – 1)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sz="2400">
                <a:solidFill>
                  <a:srgbClr val="408000"/>
                </a:solidFill>
                <a:latin typeface="Arial" charset="0"/>
                <a:cs typeface="Arial" charset="0"/>
                <a:sym typeface="Symbol" charset="0"/>
              </a:rPr>
              <a:t>+ 1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  <a:sym typeface="Symbol" charset="0"/>
              </a:rPr>
              <a:t> operations</a:t>
            </a:r>
          </a:p>
          <a:p>
            <a:pPr eaLnBrk="1" hangingPunct="1">
              <a:lnSpc>
                <a:spcPct val="80000"/>
              </a:lnSpc>
            </a:pPr>
            <a:endParaRPr lang="en-US" sz="2400">
              <a:latin typeface="Arial" charset="0"/>
              <a:cs typeface="Arial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724400" y="6096000"/>
            <a:ext cx="137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408000"/>
                </a:solidFill>
              </a:rPr>
              <a:t>Initialization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185863" y="6172200"/>
            <a:ext cx="2243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Number of iterations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971800" y="4800600"/>
            <a:ext cx="388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1 assignment &amp; 1 comparison</a:t>
            </a:r>
          </a:p>
          <a:p>
            <a:pPr eaLnBrk="1" hangingPunct="1"/>
            <a:r>
              <a:rPr lang="en-US" sz="2000"/>
              <a:t>= 2 operations per loop iteration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 flipV="1">
            <a:off x="4038600" y="6019800"/>
            <a:ext cx="685800" cy="228600"/>
          </a:xfrm>
          <a:prstGeom prst="line">
            <a:avLst/>
          </a:prstGeom>
          <a:noFill/>
          <a:ln w="28575">
            <a:solidFill>
              <a:srgbClr val="4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H="1">
            <a:off x="2590800" y="5334000"/>
            <a:ext cx="381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 rot="5400000">
            <a:off x="2979738" y="5737225"/>
            <a:ext cx="3508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>
                <a:solidFill>
                  <a:srgbClr val="0000FF"/>
                </a:solidFill>
                <a:latin typeface="Arial Narrow" charset="0"/>
              </a:rPr>
              <a:t>}</a:t>
            </a: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 flipV="1">
            <a:off x="3048000" y="44958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 flipV="1">
            <a:off x="3886200" y="41910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6019800" y="5567363"/>
            <a:ext cx="207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(roughly = 2n)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  <p:bldP spid="50183" grpId="0" animBg="1"/>
      <p:bldP spid="50184" grpId="0" animBg="1"/>
      <p:bldP spid="50185" grpId="0"/>
      <p:bldP spid="50186" grpId="0" animBg="1"/>
      <p:bldP spid="50187" grpId="0" animBg="1"/>
      <p:bldP spid="50188" grpId="0" build="p" autoUpdateAnimBg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2364</TotalTime>
  <Words>700</Words>
  <Application>Microsoft Macintosh PowerPoint</Application>
  <PresentationFormat>On-screen Show (4:3)</PresentationFormat>
  <Paragraphs>237</Paragraphs>
  <Slides>21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Pixel</vt:lpstr>
      <vt:lpstr>Equation</vt:lpstr>
      <vt:lpstr>“It ain’t no good if it ain’t snappy enough.” (Efficient Computations) </vt:lpstr>
      <vt:lpstr>Today’s focus: efficiency in computation</vt:lpstr>
      <vt:lpstr>Question:  How do we measure the  “speed” of an algorithm?</vt:lpstr>
      <vt:lpstr>“Running time” of an algorithm</vt:lpstr>
      <vt:lpstr>Example: Find Min</vt:lpstr>
      <vt:lpstr>Example: Find Min</vt:lpstr>
      <vt:lpstr>Example: Find Min</vt:lpstr>
      <vt:lpstr>Example: Find Min</vt:lpstr>
      <vt:lpstr>Example: Find Min</vt:lpstr>
      <vt:lpstr>Efficiency of Selection Sort</vt:lpstr>
      <vt:lpstr>Gauss’s trick : Sum of (n – i) for i = 1 to n – 1 </vt:lpstr>
      <vt:lpstr>“20 Questions”:  I have a number between 1 and a million in mind.  Guess it by asking me yes/no questions,  and keep the number of questions small. </vt:lpstr>
      <vt:lpstr>Pseudocode: Guessing number from1 to n</vt:lpstr>
      <vt:lpstr> Brief detour: Logarithms (CS view)</vt:lpstr>
      <vt:lpstr>Running times encountered in this lecture</vt:lpstr>
      <vt:lpstr>PowerPoint Presentation</vt:lpstr>
      <vt:lpstr>Binary search and binary representation of numbers</vt:lpstr>
      <vt:lpstr>Binary representations (cont’d)</vt:lpstr>
      <vt:lpstr>Binary representation of n (the more standard definition)</vt:lpstr>
      <vt:lpstr>Efficiency of Effort:  A lens on the world</vt:lpstr>
      <vt:lpstr>PowerPoint Presentation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N33d 4 Sp33d</dc:title>
  <dc:creator>David Xiao</dc:creator>
  <cp:lastModifiedBy>Adam Finkelstein</cp:lastModifiedBy>
  <cp:revision>89</cp:revision>
  <dcterms:created xsi:type="dcterms:W3CDTF">2010-02-16T18:14:09Z</dcterms:created>
  <dcterms:modified xsi:type="dcterms:W3CDTF">2012-02-21T18:26:08Z</dcterms:modified>
</cp:coreProperties>
</file>