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4" r:id="rId3"/>
    <p:sldId id="258" r:id="rId4"/>
    <p:sldId id="285" r:id="rId5"/>
    <p:sldId id="274" r:id="rId6"/>
    <p:sldId id="273" r:id="rId7"/>
    <p:sldId id="272" r:id="rId8"/>
    <p:sldId id="260" r:id="rId9"/>
    <p:sldId id="271" r:id="rId10"/>
    <p:sldId id="286" r:id="rId11"/>
    <p:sldId id="287" r:id="rId12"/>
    <p:sldId id="275" r:id="rId13"/>
    <p:sldId id="276" r:id="rId14"/>
    <p:sldId id="277" r:id="rId15"/>
    <p:sldId id="282" r:id="rId16"/>
    <p:sldId id="281" r:id="rId17"/>
    <p:sldId id="265" r:id="rId18"/>
    <p:sldId id="266" r:id="rId19"/>
    <p:sldId id="267" r:id="rId20"/>
    <p:sldId id="268" r:id="rId21"/>
    <p:sldId id="269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8000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30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97" d="100"/>
        <a:sy n="19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4EE121D-7C66-A444-8629-A42D9E1704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814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63B1D25-2CF1-5F4E-B20F-4FC1DECD33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2581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7CC8C68-D42E-C943-8C15-A1B80AEE1297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8B41C68-8D1E-5D40-8648-F02CC75CCD3C}" type="slidenum">
              <a:rPr lang="en-US" sz="1200"/>
              <a:pPr eaLnBrk="1" hangingPunct="1"/>
              <a:t>11</a:t>
            </a:fld>
            <a:endParaRPr lang="en-US" sz="1200"/>
          </a:p>
        </p:txBody>
      </p:sp>
      <p:sp>
        <p:nvSpPr>
          <p:cNvPr id="3993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AC44934-3EE4-C94D-8DED-67F9A979859F}" type="slidenum">
              <a:rPr lang="en-US" sz="1200"/>
              <a:pPr eaLnBrk="1" hangingPunct="1"/>
              <a:t>12</a:t>
            </a:fld>
            <a:endParaRPr lang="en-US" sz="12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2C65DD2-CE0C-DB4F-A2E4-16F2BA377CBA}" type="slidenum">
              <a:rPr lang="en-US" sz="1200"/>
              <a:pPr eaLnBrk="1" hangingPunct="1"/>
              <a:t>13</a:t>
            </a:fld>
            <a:endParaRPr lang="en-US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EE29D78-1E66-4D44-84E9-9072B1F6A009}" type="slidenum">
              <a:rPr lang="en-US" sz="1200"/>
              <a:pPr eaLnBrk="1" hangingPunct="1"/>
              <a:t>14</a:t>
            </a:fld>
            <a:endParaRPr lang="en-US" sz="12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95D56BE-F865-BA45-86FA-0FE7CF3EAFBD}" type="slidenum">
              <a:rPr lang="en-US" sz="1200"/>
              <a:pPr eaLnBrk="1" hangingPunct="1"/>
              <a:t>16</a:t>
            </a:fld>
            <a:endParaRPr lang="en-US" sz="12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3F75E58-7303-934C-8BC4-45B7FFECAFC5}" type="slidenum">
              <a:rPr lang="en-US" sz="1200"/>
              <a:pPr eaLnBrk="1" hangingPunct="1"/>
              <a:t>17</a:t>
            </a:fld>
            <a:endParaRPr lang="en-US" sz="120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A2DB953B-92F9-FD49-B76E-62A287DC0656}" type="slidenum">
              <a:rPr lang="en-US" sz="1200"/>
              <a:pPr eaLnBrk="1" hangingPunct="1"/>
              <a:t>18</a:t>
            </a:fld>
            <a:endParaRPr lang="en-US" sz="120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7AFFDF11-4410-7D4E-A41C-297539641856}" type="slidenum">
              <a:rPr lang="en-US" sz="1200"/>
              <a:pPr eaLnBrk="1" hangingPunct="1"/>
              <a:t>19</a:t>
            </a:fld>
            <a:endParaRPr lang="en-US" sz="120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A9AF6A14-81A5-7B4C-8259-AE3C9B1992E6}" type="slidenum">
              <a:rPr lang="en-US" sz="1200"/>
              <a:pPr eaLnBrk="1" hangingPunct="1"/>
              <a:t>20</a:t>
            </a:fld>
            <a:endParaRPr lang="en-US" sz="12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6FF86ED-D6E9-1840-B552-31B8FE736BD9}" type="slidenum">
              <a:rPr lang="en-US" sz="1200"/>
              <a:pPr eaLnBrk="1" hangingPunct="1"/>
              <a:t>21</a:t>
            </a:fld>
            <a:endParaRPr lang="en-US" sz="120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F4F8F72E-CDFF-0F43-904B-91F72820E958}" type="slidenum">
              <a:rPr lang="en-US" sz="1200"/>
              <a:pPr eaLnBrk="1" hangingPunct="1"/>
              <a:t>3</a:t>
            </a:fld>
            <a:endParaRPr lang="en-US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9FE63A4-A02B-504A-BA3E-8E17D99E8E12}" type="slidenum">
              <a:rPr lang="en-US" sz="1200"/>
              <a:pPr eaLnBrk="1" hangingPunct="1"/>
              <a:t>4</a:t>
            </a:fld>
            <a:endParaRPr lang="en-US" sz="12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CAAE747-3801-EF40-B1DB-93E57321E9CB}" type="slidenum">
              <a:rPr lang="en-US" sz="1200"/>
              <a:pPr eaLnBrk="1" hangingPunct="1"/>
              <a:t>5</a:t>
            </a:fld>
            <a:endParaRPr lang="en-US" sz="1200"/>
          </a:p>
        </p:txBody>
      </p:sp>
      <p:sp>
        <p:nvSpPr>
          <p:cNvPr id="2662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6A5617B-539E-1C4E-B65F-811C8AAAAD64}" type="slidenum">
              <a:rPr lang="en-US" sz="1200"/>
              <a:pPr eaLnBrk="1" hangingPunct="1"/>
              <a:t>6</a:t>
            </a:fld>
            <a:endParaRPr lang="en-US" sz="1200"/>
          </a:p>
        </p:txBody>
      </p:sp>
      <p:sp>
        <p:nvSpPr>
          <p:cNvPr id="2867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8B4F4016-0331-7C4C-BC4A-80D9933C1388}" type="slidenum">
              <a:rPr lang="en-US" sz="1200"/>
              <a:pPr eaLnBrk="1" hangingPunct="1"/>
              <a:t>7</a:t>
            </a:fld>
            <a:endParaRPr lang="en-US" sz="1200"/>
          </a:p>
        </p:txBody>
      </p:sp>
      <p:sp>
        <p:nvSpPr>
          <p:cNvPr id="3072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82B1179-BFE3-D941-83B2-ACE1B932CD88}" type="slidenum">
              <a:rPr lang="en-US" sz="1200"/>
              <a:pPr eaLnBrk="1" hangingPunct="1"/>
              <a:t>8</a:t>
            </a:fld>
            <a:endParaRPr lang="en-US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7883DC61-BC0C-2A47-B1CE-5A4C8607B6FA}" type="slidenum">
              <a:rPr lang="en-US" sz="1200"/>
              <a:pPr eaLnBrk="1" hangingPunct="1"/>
              <a:t>9</a:t>
            </a:fld>
            <a:endParaRPr lang="en-US" sz="1200"/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84FBEE1C-7BA8-A742-B0FA-2FA063224935}" type="slidenum">
              <a:rPr lang="en-US" sz="1200"/>
              <a:pPr eaLnBrk="1" hangingPunct="1"/>
              <a:t>10</a:t>
            </a:fld>
            <a:endParaRPr lang="en-US" sz="1200"/>
          </a:p>
        </p:txBody>
      </p:sp>
      <p:sp>
        <p:nvSpPr>
          <p:cNvPr id="3789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2400">
                <a:latin typeface="Times New Roman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400">
                  <a:latin typeface="Times New Roman" charset="0"/>
                </a:endParaRPr>
              </a:p>
            </p:txBody>
          </p:sp>
        </p:grpSp>
      </p:grpSp>
      <p:sp>
        <p:nvSpPr>
          <p:cNvPr id="513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4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94AFC-7A66-C845-AEE7-41BCB2098E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00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DBEF3D-BADC-E645-AAD2-831BC826990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096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2EBE36-E5E0-E944-999F-806F401DAF6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780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933E02-D742-5944-A04A-AEA3EF7C097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082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4B1028-8FBE-7446-8D9B-A44892A699D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849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AC7C2D-2FC3-0E4B-911B-4BD10BA8860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793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3A311C-E4E5-D34B-B4C3-E4775F5A86B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154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EE5C86-101C-D745-A7CA-8CAEDA08151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283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529752-A653-7946-BB04-CA20EE4F83D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35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145C4C-D63B-C14A-9FAE-696F9EACFE1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313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FFFD89-D97F-854B-B75E-FC29C6DB1F8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989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charset="0"/>
              </a:defRPr>
            </a:lvl1pPr>
          </a:lstStyle>
          <a:p>
            <a:fld id="{5D4863C9-2D6D-2D46-BB6A-E622C84151CA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410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</a:endParaRPr>
            </a:p>
          </p:txBody>
        </p:sp>
        <p:sp>
          <p:nvSpPr>
            <p:cNvPr id="410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2400">
                <a:latin typeface="Times New Roman" charset="0"/>
              </a:endParaRPr>
            </a:p>
          </p:txBody>
        </p:sp>
        <p:sp>
          <p:nvSpPr>
            <p:cNvPr id="410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410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2400">
                <a:latin typeface="Times New Roman" charset="0"/>
              </a:endParaRPr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410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0"/>
        <a:buChar char="n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¨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¨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8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4" Type="http://schemas.openxmlformats.org/officeDocument/2006/relationships/image" Target="../media/image12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1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90800" y="1828800"/>
            <a:ext cx="6553200" cy="2209800"/>
          </a:xfrm>
        </p:spPr>
        <p:txBody>
          <a:bodyPr/>
          <a:lstStyle/>
          <a:p>
            <a:pPr eaLnBrk="1" hangingPunct="1"/>
            <a:r>
              <a:rPr lang="ja-JP" altLang="en-US" sz="4600" dirty="0">
                <a:latin typeface="Arial" charset="0"/>
                <a:cs typeface="Arial" charset="0"/>
              </a:rPr>
              <a:t>“</a:t>
            </a:r>
            <a:r>
              <a:rPr lang="en-US" sz="4600" dirty="0">
                <a:latin typeface="Arial" charset="0"/>
                <a:cs typeface="Arial" charset="0"/>
              </a:rPr>
              <a:t>It </a:t>
            </a:r>
            <a:r>
              <a:rPr lang="en-US" sz="4600" dirty="0" err="1" smtClean="0">
                <a:latin typeface="Arial" charset="0"/>
                <a:cs typeface="Arial" charset="0"/>
              </a:rPr>
              <a:t>ain’t</a:t>
            </a:r>
            <a:r>
              <a:rPr lang="en-US" sz="4600" dirty="0" smtClean="0">
                <a:latin typeface="Arial" charset="0"/>
                <a:cs typeface="Arial" charset="0"/>
              </a:rPr>
              <a:t> </a:t>
            </a:r>
            <a:r>
              <a:rPr lang="en-US" sz="4600" dirty="0">
                <a:latin typeface="Arial" charset="0"/>
                <a:cs typeface="Arial" charset="0"/>
              </a:rPr>
              <a:t>no good if it </a:t>
            </a:r>
            <a:r>
              <a:rPr lang="en-US" sz="4600" dirty="0" err="1" smtClean="0">
                <a:latin typeface="Arial" charset="0"/>
                <a:cs typeface="Arial" charset="0"/>
              </a:rPr>
              <a:t>ain’t</a:t>
            </a:r>
            <a:r>
              <a:rPr lang="en-US" sz="4600" dirty="0" smtClean="0">
                <a:latin typeface="Arial" charset="0"/>
                <a:cs typeface="Arial" charset="0"/>
              </a:rPr>
              <a:t> </a:t>
            </a:r>
            <a:r>
              <a:rPr lang="en-US" sz="4600" dirty="0">
                <a:latin typeface="Arial" charset="0"/>
                <a:cs typeface="Arial" charset="0"/>
              </a:rPr>
              <a:t>snappy enough.</a:t>
            </a:r>
            <a:r>
              <a:rPr lang="ja-JP" altLang="en-US" sz="4600" dirty="0">
                <a:latin typeface="Arial" charset="0"/>
                <a:cs typeface="Arial" charset="0"/>
              </a:rPr>
              <a:t>”</a:t>
            </a:r>
            <a:r>
              <a:rPr lang="en-US" sz="4600" dirty="0">
                <a:latin typeface="Arial" charset="0"/>
                <a:cs typeface="Arial" charset="0"/>
              </a:rPr>
              <a:t/>
            </a:r>
            <a:br>
              <a:rPr lang="en-US" sz="4600" dirty="0">
                <a:latin typeface="Arial" charset="0"/>
                <a:cs typeface="Arial" charset="0"/>
              </a:rPr>
            </a:br>
            <a:r>
              <a:rPr lang="en-US" sz="4600" dirty="0">
                <a:latin typeface="Arial" charset="0"/>
                <a:cs typeface="Arial" charset="0"/>
              </a:rPr>
              <a:t>(Efficient Computations)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latin typeface="Arial" charset="0"/>
                <a:cs typeface="Arial" charset="0"/>
              </a:rPr>
              <a:t>COS 116, Spring </a:t>
            </a:r>
            <a:r>
              <a:rPr lang="en-US" dirty="0" smtClean="0">
                <a:latin typeface="Arial" charset="0"/>
                <a:cs typeface="Arial" charset="0"/>
              </a:rPr>
              <a:t>2012</a:t>
            </a:r>
            <a:endParaRPr lang="en-US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latin typeface="Arial" charset="0"/>
                <a:cs typeface="Arial" charset="0"/>
              </a:rPr>
              <a:t>Adam Finkelstein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cs typeface="Arial" charset="0"/>
              </a:rPr>
              <a:t>Efficiency of Selection Sort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7244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2000">
                <a:latin typeface="Arial" charset="0"/>
                <a:cs typeface="Arial" charset="0"/>
              </a:rPr>
              <a:t>Do for </a:t>
            </a:r>
            <a:r>
              <a:rPr lang="en-US" sz="2000" i="1">
                <a:latin typeface="Arial" charset="0"/>
                <a:cs typeface="Arial" charset="0"/>
              </a:rPr>
              <a:t>i </a:t>
            </a:r>
            <a:r>
              <a:rPr lang="en-US" sz="2000">
                <a:latin typeface="Arial" charset="0"/>
                <a:cs typeface="Arial" charset="0"/>
              </a:rPr>
              <a:t>= 1 to  </a:t>
            </a:r>
            <a:r>
              <a:rPr lang="en-US" sz="2000" i="1">
                <a:latin typeface="Arial" charset="0"/>
                <a:cs typeface="Arial" charset="0"/>
              </a:rPr>
              <a:t>n </a:t>
            </a:r>
            <a:r>
              <a:rPr lang="en-US" sz="2000">
                <a:latin typeface="Arial" charset="0"/>
                <a:cs typeface="Arial" charset="0"/>
              </a:rPr>
              <a:t>– 1 </a:t>
            </a:r>
          </a:p>
          <a:p>
            <a:pPr eaLnBrk="1" hangingPunct="1">
              <a:buFont typeface="Wingdings" charset="0"/>
              <a:buNone/>
            </a:pPr>
            <a:r>
              <a:rPr lang="en-US" sz="2000">
                <a:latin typeface="Arial" charset="0"/>
                <a:cs typeface="Arial" charset="0"/>
              </a:rPr>
              <a:t>{</a:t>
            </a:r>
          </a:p>
          <a:p>
            <a:pPr eaLnBrk="1" hangingPunct="1">
              <a:buFont typeface="Wingdings" charset="0"/>
              <a:buNone/>
            </a:pPr>
            <a:r>
              <a:rPr lang="en-US" sz="2000">
                <a:latin typeface="Arial" charset="0"/>
                <a:cs typeface="Arial" charset="0"/>
              </a:rPr>
              <a:t>	Find cheapest bottle among those numbered </a:t>
            </a:r>
            <a:r>
              <a:rPr lang="en-US" sz="2000" i="1">
                <a:latin typeface="Arial" charset="0"/>
                <a:cs typeface="Arial" charset="0"/>
              </a:rPr>
              <a:t>i</a:t>
            </a:r>
            <a:r>
              <a:rPr lang="en-US" sz="2000">
                <a:latin typeface="Arial" charset="0"/>
                <a:cs typeface="Arial" charset="0"/>
              </a:rPr>
              <a:t> to </a:t>
            </a:r>
            <a:r>
              <a:rPr lang="en-US" sz="2000" i="1">
                <a:latin typeface="Arial" charset="0"/>
                <a:cs typeface="Arial" charset="0"/>
              </a:rPr>
              <a:t>n</a:t>
            </a:r>
          </a:p>
          <a:p>
            <a:pPr eaLnBrk="1" hangingPunct="1">
              <a:buFont typeface="Wingdings" charset="0"/>
              <a:buNone/>
            </a:pPr>
            <a:endParaRPr lang="en-US" sz="2000">
              <a:latin typeface="Arial" charset="0"/>
              <a:cs typeface="Arial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2000">
                <a:latin typeface="Arial" charset="0"/>
                <a:cs typeface="Arial" charset="0"/>
              </a:rPr>
              <a:t>	Swap that bottle and the </a:t>
            </a:r>
            <a:r>
              <a:rPr lang="en-US" sz="2000" i="1">
                <a:latin typeface="Arial" charset="0"/>
                <a:cs typeface="Arial" charset="0"/>
              </a:rPr>
              <a:t>i</a:t>
            </a:r>
            <a:r>
              <a:rPr lang="ja-JP" altLang="en-US" sz="2000">
                <a:latin typeface="Arial" charset="0"/>
                <a:cs typeface="Arial" charset="0"/>
              </a:rPr>
              <a:t>’</a:t>
            </a:r>
            <a:r>
              <a:rPr lang="en-US" sz="2000">
                <a:latin typeface="Arial" charset="0"/>
                <a:cs typeface="Arial" charset="0"/>
              </a:rPr>
              <a:t>th bottle.</a:t>
            </a:r>
          </a:p>
          <a:p>
            <a:pPr eaLnBrk="1" hangingPunct="1">
              <a:buFont typeface="Wingdings" charset="0"/>
              <a:buNone/>
            </a:pPr>
            <a:r>
              <a:rPr lang="en-US" sz="2000">
                <a:latin typeface="Arial" charset="0"/>
                <a:cs typeface="Arial" charset="0"/>
              </a:rPr>
              <a:t>}</a:t>
            </a:r>
          </a:p>
          <a:p>
            <a:pPr eaLnBrk="1" hangingPunct="1"/>
            <a:endParaRPr lang="en-US" sz="1000">
              <a:latin typeface="Arial" charset="0"/>
              <a:cs typeface="Arial" charset="0"/>
            </a:endParaRPr>
          </a:p>
          <a:p>
            <a:pPr eaLnBrk="1" hangingPunct="1"/>
            <a:r>
              <a:rPr lang="en-US" sz="2000">
                <a:latin typeface="Arial" charset="0"/>
                <a:cs typeface="Arial" charset="0"/>
              </a:rPr>
              <a:t>For the </a:t>
            </a:r>
            <a:r>
              <a:rPr lang="en-US" sz="2000" i="1">
                <a:latin typeface="Arial" charset="0"/>
                <a:cs typeface="Arial" charset="0"/>
              </a:rPr>
              <a:t>i</a:t>
            </a:r>
            <a:r>
              <a:rPr lang="ja-JP" altLang="en-US" sz="2000">
                <a:latin typeface="Arial" charset="0"/>
                <a:cs typeface="Arial" charset="0"/>
              </a:rPr>
              <a:t>’</a:t>
            </a:r>
            <a:r>
              <a:rPr lang="en-US" sz="2000">
                <a:latin typeface="Arial" charset="0"/>
                <a:cs typeface="Arial" charset="0"/>
              </a:rPr>
              <a:t>th round, takes at most 2(</a:t>
            </a:r>
            <a:r>
              <a:rPr lang="en-US" sz="2000" i="1">
                <a:latin typeface="Arial" charset="0"/>
                <a:cs typeface="Arial" charset="0"/>
              </a:rPr>
              <a:t>n</a:t>
            </a:r>
            <a:r>
              <a:rPr lang="en-US" sz="2000">
                <a:latin typeface="Arial" charset="0"/>
                <a:cs typeface="Arial" charset="0"/>
              </a:rPr>
              <a:t> – </a:t>
            </a:r>
            <a:r>
              <a:rPr lang="en-US" sz="2000" i="1">
                <a:latin typeface="Arial" charset="0"/>
                <a:cs typeface="Arial" charset="0"/>
              </a:rPr>
              <a:t>i</a:t>
            </a:r>
            <a:r>
              <a:rPr lang="en-US" sz="1200" i="1">
                <a:latin typeface="Arial" charset="0"/>
                <a:cs typeface="Arial" charset="0"/>
              </a:rPr>
              <a:t> </a:t>
            </a:r>
            <a:r>
              <a:rPr lang="en-US" sz="2000">
                <a:latin typeface="Arial" charset="0"/>
                <a:cs typeface="Arial" charset="0"/>
              </a:rPr>
              <a:t>) + 3</a:t>
            </a:r>
          </a:p>
          <a:p>
            <a:pPr eaLnBrk="1" hangingPunct="1"/>
            <a:r>
              <a:rPr lang="en-US" sz="2000">
                <a:latin typeface="Arial" charset="0"/>
                <a:cs typeface="Arial" charset="0"/>
              </a:rPr>
              <a:t>To figure out running time, need to figure out how to sum  </a:t>
            </a:r>
            <a:br>
              <a:rPr lang="en-US" sz="2000">
                <a:latin typeface="Arial" charset="0"/>
                <a:cs typeface="Arial" charset="0"/>
              </a:rPr>
            </a:br>
            <a:r>
              <a:rPr lang="en-US" sz="2000">
                <a:latin typeface="Arial" charset="0"/>
                <a:cs typeface="Arial" charset="0"/>
              </a:rPr>
              <a:t>      (</a:t>
            </a:r>
            <a:r>
              <a:rPr lang="en-US" sz="2000" i="1">
                <a:latin typeface="Arial" charset="0"/>
                <a:cs typeface="Arial" charset="0"/>
              </a:rPr>
              <a:t>n</a:t>
            </a:r>
            <a:r>
              <a:rPr lang="en-US" sz="2000">
                <a:latin typeface="Arial" charset="0"/>
                <a:cs typeface="Arial" charset="0"/>
              </a:rPr>
              <a:t> – </a:t>
            </a:r>
            <a:r>
              <a:rPr lang="en-US" sz="2000" i="1">
                <a:latin typeface="Arial" charset="0"/>
                <a:cs typeface="Arial" charset="0"/>
              </a:rPr>
              <a:t>i</a:t>
            </a:r>
            <a:r>
              <a:rPr lang="en-US" sz="2000">
                <a:latin typeface="Arial" charset="0"/>
                <a:cs typeface="Arial" charset="0"/>
              </a:rPr>
              <a:t>) for </a:t>
            </a:r>
            <a:r>
              <a:rPr lang="en-US" sz="2000" i="1">
                <a:latin typeface="Arial" charset="0"/>
                <a:cs typeface="Arial" charset="0"/>
              </a:rPr>
              <a:t>i</a:t>
            </a:r>
            <a:r>
              <a:rPr lang="en-US" sz="2000">
                <a:latin typeface="Arial" charset="0"/>
                <a:cs typeface="Arial" charset="0"/>
              </a:rPr>
              <a:t> = 1 to </a:t>
            </a:r>
            <a:r>
              <a:rPr lang="en-US" sz="2000" i="1">
                <a:latin typeface="Arial" charset="0"/>
                <a:cs typeface="Arial" charset="0"/>
              </a:rPr>
              <a:t>n</a:t>
            </a:r>
            <a:r>
              <a:rPr lang="en-US" sz="2000">
                <a:latin typeface="Arial" charset="0"/>
                <a:cs typeface="Arial" charset="0"/>
              </a:rPr>
              <a:t> – 1    </a:t>
            </a:r>
            <a:br>
              <a:rPr lang="en-US" sz="2000">
                <a:latin typeface="Arial" charset="0"/>
                <a:cs typeface="Arial" charset="0"/>
              </a:rPr>
            </a:br>
            <a:r>
              <a:rPr lang="en-US" sz="2000">
                <a:latin typeface="Arial" charset="0"/>
                <a:cs typeface="Arial" charset="0"/>
              </a:rPr>
              <a:t>…and then double the result.</a:t>
            </a: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6248400" y="3505200"/>
            <a:ext cx="2286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i="1"/>
              <a:t>About</a:t>
            </a:r>
            <a:r>
              <a:rPr lang="en-US" sz="1800"/>
              <a:t> 2(</a:t>
            </a:r>
            <a:r>
              <a:rPr lang="en-US" sz="1800" i="1"/>
              <a:t>n </a:t>
            </a:r>
            <a:r>
              <a:rPr lang="en-US" sz="1800"/>
              <a:t>– </a:t>
            </a:r>
            <a:r>
              <a:rPr lang="en-US" sz="1800" i="1"/>
              <a:t>i</a:t>
            </a:r>
            <a:r>
              <a:rPr lang="en-US" sz="1800"/>
              <a:t>) steps</a:t>
            </a:r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4648200" y="3962400"/>
            <a:ext cx="920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3 steps</a:t>
            </a:r>
          </a:p>
        </p:txBody>
      </p:sp>
      <p:sp>
        <p:nvSpPr>
          <p:cNvPr id="62470" name="Line 6"/>
          <p:cNvSpPr>
            <a:spLocks noChangeShapeType="1"/>
          </p:cNvSpPr>
          <p:nvPr/>
        </p:nvSpPr>
        <p:spPr bwMode="auto">
          <a:xfrm flipH="1" flipV="1">
            <a:off x="5867400" y="33528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1" name="Line 7"/>
          <p:cNvSpPr>
            <a:spLocks noChangeShapeType="1"/>
          </p:cNvSpPr>
          <p:nvPr/>
        </p:nvSpPr>
        <p:spPr bwMode="auto">
          <a:xfrm flipH="1" flipV="1">
            <a:off x="4038600" y="38100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159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8" grpId="0"/>
      <p:bldP spid="62469" grpId="0"/>
      <p:bldP spid="62470" grpId="0" animBg="1"/>
      <p:bldP spid="6247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8686800" cy="1143000"/>
          </a:xfrm>
        </p:spPr>
        <p:txBody>
          <a:bodyPr/>
          <a:lstStyle/>
          <a:p>
            <a:pPr eaLnBrk="1" hangingPunct="1"/>
            <a:r>
              <a:rPr lang="en-US" sz="3200" b="1">
                <a:latin typeface="Arial" charset="0"/>
                <a:cs typeface="Arial" charset="0"/>
              </a:rPr>
              <a:t>Gauss</a:t>
            </a:r>
            <a:r>
              <a:rPr lang="ja-JP" altLang="en-US" sz="3200" b="1">
                <a:latin typeface="Arial" charset="0"/>
                <a:cs typeface="Arial" charset="0"/>
              </a:rPr>
              <a:t>’</a:t>
            </a:r>
            <a:r>
              <a:rPr lang="en-US" sz="3200" b="1">
                <a:latin typeface="Arial" charset="0"/>
                <a:cs typeface="Arial" charset="0"/>
              </a:rPr>
              <a:t>s trick :</a:t>
            </a:r>
            <a:r>
              <a:rPr lang="en-US" sz="3200">
                <a:latin typeface="Arial" charset="0"/>
                <a:cs typeface="Arial" charset="0"/>
              </a:rPr>
              <a:t> </a:t>
            </a:r>
            <a:r>
              <a:rPr lang="en-US" sz="3200" u="sng">
                <a:latin typeface="Arial" charset="0"/>
                <a:cs typeface="Arial" charset="0"/>
              </a:rPr>
              <a:t>Sum of (</a:t>
            </a:r>
            <a:r>
              <a:rPr lang="en-US" sz="3200" i="1" u="sng">
                <a:latin typeface="Arial" charset="0"/>
                <a:cs typeface="Arial" charset="0"/>
              </a:rPr>
              <a:t>n</a:t>
            </a:r>
            <a:r>
              <a:rPr lang="en-US" sz="3200" u="sng">
                <a:latin typeface="Arial" charset="0"/>
                <a:cs typeface="Arial" charset="0"/>
              </a:rPr>
              <a:t> – </a:t>
            </a:r>
            <a:r>
              <a:rPr lang="en-US" sz="3200" i="1" u="sng">
                <a:latin typeface="Arial" charset="0"/>
                <a:cs typeface="Arial" charset="0"/>
              </a:rPr>
              <a:t>i</a:t>
            </a:r>
            <a:r>
              <a:rPr lang="en-US" sz="3200" u="sng">
                <a:latin typeface="Arial" charset="0"/>
                <a:cs typeface="Arial" charset="0"/>
              </a:rPr>
              <a:t>) for </a:t>
            </a:r>
            <a:r>
              <a:rPr lang="en-US" sz="3200" i="1" u="sng">
                <a:latin typeface="Arial" charset="0"/>
                <a:cs typeface="Arial" charset="0"/>
              </a:rPr>
              <a:t>i</a:t>
            </a:r>
            <a:r>
              <a:rPr lang="en-US" sz="3200" u="sng">
                <a:latin typeface="Arial" charset="0"/>
                <a:cs typeface="Arial" charset="0"/>
              </a:rPr>
              <a:t> = 1 to </a:t>
            </a:r>
            <a:r>
              <a:rPr lang="en-US" sz="3200" i="1" u="sng">
                <a:latin typeface="Arial" charset="0"/>
                <a:cs typeface="Arial" charset="0"/>
              </a:rPr>
              <a:t>n </a:t>
            </a:r>
            <a:r>
              <a:rPr lang="en-US" sz="3200" u="sng">
                <a:latin typeface="Arial" charset="0"/>
                <a:cs typeface="Arial" charset="0"/>
              </a:rPr>
              <a:t>– 1</a:t>
            </a:r>
            <a:r>
              <a:rPr lang="en-US" sz="3200">
                <a:latin typeface="Arial" charset="0"/>
                <a:cs typeface="Arial" charset="0"/>
              </a:rPr>
              <a:t/>
            </a:r>
            <a:br>
              <a:rPr lang="en-US" sz="3200">
                <a:latin typeface="Arial" charset="0"/>
                <a:cs typeface="Arial" charset="0"/>
              </a:rPr>
            </a:br>
            <a:endParaRPr lang="en-US" sz="3200">
              <a:latin typeface="Arial" charset="0"/>
              <a:cs typeface="Arial" charset="0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3058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 i="1">
                <a:latin typeface="Arial" charset="0"/>
                <a:cs typeface="Arial" charset="0"/>
              </a:rPr>
              <a:t>	S</a:t>
            </a:r>
            <a:r>
              <a:rPr lang="en-US" sz="2800">
                <a:latin typeface="Arial" charset="0"/>
                <a:cs typeface="Arial" charset="0"/>
              </a:rPr>
              <a:t> =    1      +      2     +  … + (</a:t>
            </a:r>
            <a:r>
              <a:rPr lang="en-US" sz="2800" i="1">
                <a:latin typeface="Arial" charset="0"/>
                <a:cs typeface="Arial" charset="0"/>
              </a:rPr>
              <a:t>n</a:t>
            </a:r>
            <a:r>
              <a:rPr lang="en-US" sz="2800">
                <a:latin typeface="Arial" charset="0"/>
                <a:cs typeface="Arial" charset="0"/>
              </a:rPr>
              <a:t> – 2) + (</a:t>
            </a:r>
            <a:r>
              <a:rPr lang="en-US" sz="2800" i="1">
                <a:latin typeface="Arial" charset="0"/>
                <a:cs typeface="Arial" charset="0"/>
              </a:rPr>
              <a:t>n</a:t>
            </a:r>
            <a:r>
              <a:rPr lang="en-US" sz="2800">
                <a:latin typeface="Arial" charset="0"/>
                <a:cs typeface="Arial" charset="0"/>
              </a:rPr>
              <a:t> – 1)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Arial" charset="0"/>
                <a:cs typeface="Arial" charset="0"/>
              </a:rPr>
              <a:t>+	</a:t>
            </a:r>
            <a:r>
              <a:rPr lang="en-US" sz="2800" i="1">
                <a:latin typeface="Arial" charset="0"/>
                <a:cs typeface="Arial" charset="0"/>
              </a:rPr>
              <a:t>S</a:t>
            </a:r>
            <a:r>
              <a:rPr lang="en-US" sz="2800">
                <a:latin typeface="Arial" charset="0"/>
                <a:cs typeface="Arial" charset="0"/>
              </a:rPr>
              <a:t> = (</a:t>
            </a:r>
            <a:r>
              <a:rPr lang="en-US" sz="2800" i="1">
                <a:latin typeface="Arial" charset="0"/>
                <a:cs typeface="Arial" charset="0"/>
              </a:rPr>
              <a:t>n</a:t>
            </a:r>
            <a:r>
              <a:rPr lang="en-US" sz="2800">
                <a:latin typeface="Arial" charset="0"/>
                <a:cs typeface="Arial" charset="0"/>
              </a:rPr>
              <a:t> – 1) + (</a:t>
            </a:r>
            <a:r>
              <a:rPr lang="en-US" sz="2800" i="1">
                <a:latin typeface="Arial" charset="0"/>
                <a:cs typeface="Arial" charset="0"/>
              </a:rPr>
              <a:t>n</a:t>
            </a:r>
            <a:r>
              <a:rPr lang="en-US" sz="2800">
                <a:latin typeface="Arial" charset="0"/>
                <a:cs typeface="Arial" charset="0"/>
              </a:rPr>
              <a:t> – 2)  + … +     2     +     1</a:t>
            </a:r>
          </a:p>
          <a:p>
            <a:pPr eaLnBrk="1" hangingPunct="1">
              <a:lnSpc>
                <a:spcPct val="140000"/>
              </a:lnSpc>
              <a:buFont typeface="Wingdings" charset="0"/>
              <a:buNone/>
            </a:pPr>
            <a:r>
              <a:rPr lang="en-US" sz="2800">
                <a:latin typeface="Arial" charset="0"/>
                <a:cs typeface="Arial" charset="0"/>
              </a:rPr>
              <a:t>	2</a:t>
            </a:r>
            <a:r>
              <a:rPr lang="en-US" sz="2800" i="1">
                <a:latin typeface="Arial" charset="0"/>
                <a:cs typeface="Arial" charset="0"/>
              </a:rPr>
              <a:t>S</a:t>
            </a:r>
            <a:r>
              <a:rPr lang="en-US" sz="2800">
                <a:latin typeface="Arial" charset="0"/>
                <a:cs typeface="Arial" charset="0"/>
              </a:rPr>
              <a:t> =    </a:t>
            </a:r>
            <a:r>
              <a:rPr lang="en-US" sz="2800" i="1">
                <a:latin typeface="Arial" charset="0"/>
                <a:cs typeface="Arial" charset="0"/>
              </a:rPr>
              <a:t>n</a:t>
            </a:r>
            <a:r>
              <a:rPr lang="en-US" sz="2800">
                <a:latin typeface="Arial" charset="0"/>
                <a:cs typeface="Arial" charset="0"/>
              </a:rPr>
              <a:t>    +      </a:t>
            </a:r>
            <a:r>
              <a:rPr lang="en-US" sz="2800" i="1">
                <a:latin typeface="Arial" charset="0"/>
                <a:cs typeface="Arial" charset="0"/>
              </a:rPr>
              <a:t>n</a:t>
            </a:r>
            <a:r>
              <a:rPr lang="en-US" sz="2800">
                <a:latin typeface="Arial" charset="0"/>
                <a:cs typeface="Arial" charset="0"/>
              </a:rPr>
              <a:t>      + … +     </a:t>
            </a:r>
            <a:r>
              <a:rPr lang="en-US" sz="2800" i="1">
                <a:latin typeface="Arial" charset="0"/>
                <a:cs typeface="Arial" charset="0"/>
              </a:rPr>
              <a:t>n</a:t>
            </a:r>
            <a:r>
              <a:rPr lang="en-US" sz="2800">
                <a:latin typeface="Arial" charset="0"/>
                <a:cs typeface="Arial" charset="0"/>
              </a:rPr>
              <a:t>     +     </a:t>
            </a:r>
            <a:r>
              <a:rPr lang="en-US" sz="2800" i="1">
                <a:latin typeface="Arial" charset="0"/>
                <a:cs typeface="Arial" charset="0"/>
              </a:rPr>
              <a:t>n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80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80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Arial" charset="0"/>
                <a:cs typeface="Arial" charset="0"/>
              </a:rPr>
              <a:t>	</a:t>
            </a:r>
            <a:br>
              <a:rPr lang="en-US" sz="2800">
                <a:latin typeface="Arial" charset="0"/>
                <a:cs typeface="Arial" charset="0"/>
              </a:rPr>
            </a:br>
            <a:r>
              <a:rPr lang="en-US" sz="2800">
                <a:latin typeface="Arial" charset="0"/>
                <a:cs typeface="Arial" charset="0"/>
              </a:rPr>
              <a:t>2</a:t>
            </a:r>
            <a:r>
              <a:rPr lang="en-US" sz="2800" i="1">
                <a:latin typeface="Arial" charset="0"/>
                <a:cs typeface="Arial" charset="0"/>
              </a:rPr>
              <a:t>S</a:t>
            </a:r>
            <a:r>
              <a:rPr lang="en-US" sz="2800">
                <a:latin typeface="Arial" charset="0"/>
                <a:cs typeface="Arial" charset="0"/>
              </a:rPr>
              <a:t> = </a:t>
            </a:r>
            <a:r>
              <a:rPr lang="en-US" sz="2800" i="1">
                <a:latin typeface="Arial" charset="0"/>
                <a:cs typeface="Arial" charset="0"/>
              </a:rPr>
              <a:t>n</a:t>
            </a:r>
            <a:r>
              <a:rPr lang="en-US" sz="2800">
                <a:latin typeface="Arial" charset="0"/>
                <a:cs typeface="Arial" charset="0"/>
              </a:rPr>
              <a:t>(</a:t>
            </a:r>
            <a:r>
              <a:rPr lang="en-US" sz="2800" i="1">
                <a:latin typeface="Arial" charset="0"/>
                <a:cs typeface="Arial" charset="0"/>
              </a:rPr>
              <a:t>n</a:t>
            </a:r>
            <a:r>
              <a:rPr lang="en-US" sz="2800">
                <a:latin typeface="Arial" charset="0"/>
                <a:cs typeface="Arial" charset="0"/>
              </a:rPr>
              <a:t> – 1)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80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  <a:cs typeface="Arial" charset="0"/>
              </a:rPr>
              <a:t>So total time for selection sort is </a:t>
            </a:r>
            <a:br>
              <a:rPr lang="en-US" sz="2800">
                <a:latin typeface="Arial" charset="0"/>
                <a:cs typeface="Arial" charset="0"/>
              </a:rPr>
            </a:br>
            <a:r>
              <a:rPr lang="en-US" sz="2800">
                <a:latin typeface="Arial" charset="0"/>
                <a:cs typeface="Arial" charset="0"/>
              </a:rPr>
              <a:t>		≤ </a:t>
            </a:r>
            <a:r>
              <a:rPr lang="en-US" sz="2800" i="1">
                <a:latin typeface="Arial" charset="0"/>
                <a:cs typeface="Arial" charset="0"/>
              </a:rPr>
              <a:t>n</a:t>
            </a:r>
            <a:r>
              <a:rPr lang="en-US" sz="2800">
                <a:latin typeface="Arial" charset="0"/>
                <a:cs typeface="Arial" charset="0"/>
              </a:rPr>
              <a:t>(</a:t>
            </a:r>
            <a:r>
              <a:rPr lang="en-US" sz="2800" i="1">
                <a:latin typeface="Arial" charset="0"/>
                <a:cs typeface="Arial" charset="0"/>
              </a:rPr>
              <a:t>n </a:t>
            </a:r>
            <a:r>
              <a:rPr lang="en-US" sz="2800">
                <a:latin typeface="Arial" charset="0"/>
                <a:cs typeface="Arial" charset="0"/>
              </a:rPr>
              <a:t>– 1) + 3</a:t>
            </a:r>
            <a:r>
              <a:rPr lang="en-US" sz="2800" i="1">
                <a:latin typeface="Arial" charset="0"/>
                <a:cs typeface="Arial" charset="0"/>
              </a:rPr>
              <a:t>n</a:t>
            </a: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64516" name="Line 4"/>
          <p:cNvSpPr>
            <a:spLocks noChangeShapeType="1"/>
          </p:cNvSpPr>
          <p:nvPr/>
        </p:nvSpPr>
        <p:spPr bwMode="auto">
          <a:xfrm>
            <a:off x="762000" y="3124200"/>
            <a:ext cx="7391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17" name="AutoShape 5"/>
          <p:cNvSpPr>
            <a:spLocks/>
          </p:cNvSpPr>
          <p:nvPr/>
        </p:nvSpPr>
        <p:spPr bwMode="auto">
          <a:xfrm rot="-5400000">
            <a:off x="4305300" y="1333500"/>
            <a:ext cx="304800" cy="4343400"/>
          </a:xfrm>
          <a:prstGeom prst="leftBrace">
            <a:avLst>
              <a:gd name="adj1" fmla="val 1187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Text Box 6"/>
          <p:cNvSpPr txBox="1">
            <a:spLocks noChangeArrowheads="1"/>
          </p:cNvSpPr>
          <p:nvPr/>
        </p:nvSpPr>
        <p:spPr bwMode="auto">
          <a:xfrm>
            <a:off x="3962400" y="3810000"/>
            <a:ext cx="1301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i="1"/>
              <a:t>n</a:t>
            </a:r>
            <a:r>
              <a:rPr lang="en-US" sz="1800"/>
              <a:t> – 1 times</a:t>
            </a:r>
          </a:p>
        </p:txBody>
      </p:sp>
      <p:pic>
        <p:nvPicPr>
          <p:cNvPr id="38919" name="Picture 7" descr="222px-Gaus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5763" y="3810000"/>
            <a:ext cx="2270125" cy="290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4674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 animBg="1"/>
      <p:bldP spid="64517" grpId="0" animBg="1"/>
      <p:bldP spid="645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4"/>
          <p:cNvGrpSpPr>
            <a:grpSpLocks/>
          </p:cNvGrpSpPr>
          <p:nvPr/>
        </p:nvGrpSpPr>
        <p:grpSpPr bwMode="auto">
          <a:xfrm>
            <a:off x="762000" y="598488"/>
            <a:ext cx="3657600" cy="1535112"/>
            <a:chOff x="480" y="377"/>
            <a:chExt cx="2304" cy="967"/>
          </a:xfrm>
        </p:grpSpPr>
        <p:pic>
          <p:nvPicPr>
            <p:cNvPr id="35849" name="Picture 5" descr="discussion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377"/>
              <a:ext cx="1008" cy="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850" name="Text Box 6"/>
            <p:cNvSpPr txBox="1">
              <a:spLocks noChangeArrowheads="1"/>
            </p:cNvSpPr>
            <p:nvPr/>
          </p:nvSpPr>
          <p:spPr bwMode="auto">
            <a:xfrm>
              <a:off x="1523" y="432"/>
              <a:ext cx="1261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chemeClr val="bg2"/>
                  </a:solidFill>
                </a:rPr>
                <a:t>Discussion </a:t>
              </a:r>
            </a:p>
            <a:p>
              <a:pPr eaLnBrk="1" hangingPunct="1"/>
              <a:r>
                <a:rPr lang="en-US" sz="2800">
                  <a:solidFill>
                    <a:schemeClr val="bg2"/>
                  </a:solidFill>
                </a:rPr>
                <a:t>Time</a:t>
              </a:r>
            </a:p>
          </p:txBody>
        </p:sp>
      </p:grpSp>
      <p:sp>
        <p:nvSpPr>
          <p:cNvPr id="35843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3048000"/>
            <a:ext cx="8229600" cy="1371600"/>
          </a:xfrm>
        </p:spPr>
        <p:txBody>
          <a:bodyPr/>
          <a:lstStyle/>
          <a:p>
            <a:pPr eaLnBrk="1" hangingPunct="1"/>
            <a:r>
              <a:rPr lang="ja-JP" altLang="en-US" sz="3200">
                <a:solidFill>
                  <a:srgbClr val="FF0000"/>
                </a:solidFill>
                <a:latin typeface="Arial" charset="0"/>
                <a:cs typeface="Arial" charset="0"/>
              </a:rPr>
              <a:t>“</a:t>
            </a:r>
            <a:r>
              <a:rPr lang="en-US" sz="3200">
                <a:solidFill>
                  <a:srgbClr val="FF0000"/>
                </a:solidFill>
                <a:latin typeface="Arial" charset="0"/>
                <a:cs typeface="Arial" charset="0"/>
              </a:rPr>
              <a:t>20 Questions</a:t>
            </a:r>
            <a:r>
              <a:rPr lang="ja-JP" altLang="en-US" sz="3200">
                <a:solidFill>
                  <a:srgbClr val="FF0000"/>
                </a:solidFill>
                <a:latin typeface="Arial" charset="0"/>
                <a:cs typeface="Arial" charset="0"/>
              </a:rPr>
              <a:t>”</a:t>
            </a:r>
            <a:r>
              <a:rPr lang="en-US" sz="3200">
                <a:solidFill>
                  <a:srgbClr val="FF0000"/>
                </a:solidFill>
                <a:latin typeface="Arial" charset="0"/>
                <a:cs typeface="Arial" charset="0"/>
              </a:rPr>
              <a:t>:</a:t>
            </a:r>
            <a:r>
              <a:rPr lang="en-US" sz="3200">
                <a:latin typeface="Arial" charset="0"/>
                <a:cs typeface="Arial" charset="0"/>
              </a:rPr>
              <a:t> </a:t>
            </a:r>
            <a:br>
              <a:rPr lang="en-US" sz="3200">
                <a:latin typeface="Arial" charset="0"/>
                <a:cs typeface="Arial" charset="0"/>
              </a:rPr>
            </a:br>
            <a:r>
              <a:rPr lang="en-US" sz="2400">
                <a:latin typeface="Arial" charset="0"/>
                <a:cs typeface="Arial" charset="0"/>
              </a:rPr>
              <a:t>I have a number between 1 and a million in mind. </a:t>
            </a:r>
            <a:br>
              <a:rPr lang="en-US" sz="2400">
                <a:latin typeface="Arial" charset="0"/>
                <a:cs typeface="Arial" charset="0"/>
              </a:rPr>
            </a:br>
            <a:r>
              <a:rPr lang="en-US" sz="2400">
                <a:latin typeface="Arial" charset="0"/>
                <a:cs typeface="Arial" charset="0"/>
              </a:rPr>
              <a:t>Guess it by asking me yes/no questions, </a:t>
            </a:r>
            <a:br>
              <a:rPr lang="en-US" sz="2400">
                <a:latin typeface="Arial" charset="0"/>
                <a:cs typeface="Arial" charset="0"/>
              </a:rPr>
            </a:br>
            <a:r>
              <a:rPr lang="en-US" sz="2400">
                <a:latin typeface="Arial" charset="0"/>
                <a:cs typeface="Arial" charset="0"/>
              </a:rPr>
              <a:t>and keep the number of questions small.</a:t>
            </a:r>
            <a:br>
              <a:rPr lang="en-US" sz="2400">
                <a:latin typeface="Arial" charset="0"/>
                <a:cs typeface="Arial" charset="0"/>
              </a:rPr>
            </a:b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669925" y="4495800"/>
            <a:ext cx="62404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/>
              <a:t>Question 1: </a:t>
            </a:r>
            <a:r>
              <a:rPr lang="ja-JP" altLang="en-US" sz="2000">
                <a:solidFill>
                  <a:srgbClr val="408000"/>
                </a:solidFill>
              </a:rPr>
              <a:t>“</a:t>
            </a:r>
            <a:r>
              <a:rPr lang="en-US" sz="2000">
                <a:solidFill>
                  <a:srgbClr val="408000"/>
                </a:solidFill>
              </a:rPr>
              <a:t>Is the number bigger than half a million?</a:t>
            </a:r>
            <a:r>
              <a:rPr lang="ja-JP" altLang="en-US" sz="2000">
                <a:solidFill>
                  <a:srgbClr val="408000"/>
                </a:solidFill>
              </a:rPr>
              <a:t>”</a:t>
            </a:r>
            <a:endParaRPr lang="en-US" sz="2000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7315200" y="4495800"/>
            <a:ext cx="509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693738" y="5029200"/>
            <a:ext cx="6635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/>
              <a:t>Question 2: </a:t>
            </a:r>
            <a:r>
              <a:rPr lang="ja-JP" altLang="en-US" sz="2000">
                <a:solidFill>
                  <a:srgbClr val="408000"/>
                </a:solidFill>
              </a:rPr>
              <a:t>“</a:t>
            </a:r>
            <a:r>
              <a:rPr lang="en-US" sz="2000">
                <a:solidFill>
                  <a:srgbClr val="408000"/>
                </a:solidFill>
              </a:rPr>
              <a:t>Is the number bigger than a quarter million?</a:t>
            </a:r>
            <a:r>
              <a:rPr lang="ja-JP" altLang="en-US" sz="2000">
                <a:solidFill>
                  <a:srgbClr val="408000"/>
                </a:solidFill>
              </a:rPr>
              <a:t>”</a:t>
            </a:r>
            <a:endParaRPr lang="en-US" sz="2000"/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517525" y="5638800"/>
            <a:ext cx="8604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Strategy: Each question halves the range of possible answers.</a:t>
            </a:r>
            <a:endParaRPr lang="en-US"/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7375525" y="5048250"/>
            <a:ext cx="509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F0000"/>
                </a:solidFill>
              </a:rPr>
              <a:t>No</a:t>
            </a:r>
            <a:endParaRPr lang="en-US" sz="2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7" grpId="0"/>
      <p:bldP spid="58378" grpId="0"/>
      <p:bldP spid="58379" grpId="0"/>
      <p:bldP spid="58381" grpId="0"/>
      <p:bldP spid="5838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371600"/>
          </a:xfrm>
        </p:spPr>
        <p:txBody>
          <a:bodyPr/>
          <a:lstStyle/>
          <a:p>
            <a:pPr eaLnBrk="1" hangingPunct="1"/>
            <a:r>
              <a:rPr lang="en-US" sz="3200">
                <a:latin typeface="Arial" charset="0"/>
                <a:cs typeface="Arial" charset="0"/>
              </a:rPr>
              <a:t>Pseudocode: Guessing number from1 to n</a:t>
            </a: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1431925" y="1093788"/>
            <a:ext cx="4165600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Lower </a:t>
            </a:r>
            <a:r>
              <a:rPr lang="en-US" sz="1800">
                <a:sym typeface="Symbol" charset="0"/>
              </a:rPr>
              <a:t></a:t>
            </a:r>
            <a:r>
              <a:rPr lang="en-US" sz="1800"/>
              <a:t> 1 </a:t>
            </a:r>
          </a:p>
          <a:p>
            <a:pPr eaLnBrk="1" hangingPunct="1"/>
            <a:r>
              <a:rPr lang="en-US" sz="1800"/>
              <a:t>Upper </a:t>
            </a:r>
            <a:r>
              <a:rPr lang="en-US" sz="1800">
                <a:sym typeface="Symbol" charset="0"/>
              </a:rPr>
              <a:t> n </a:t>
            </a:r>
          </a:p>
          <a:p>
            <a:pPr eaLnBrk="1" hangingPunct="1"/>
            <a:r>
              <a:rPr lang="en-US" sz="1800">
                <a:sym typeface="Symbol" charset="0"/>
              </a:rPr>
              <a:t>Found  0</a:t>
            </a:r>
          </a:p>
          <a:p>
            <a:pPr eaLnBrk="1" hangingPunct="1"/>
            <a:r>
              <a:rPr lang="en-US" sz="1800">
                <a:sym typeface="Symbol" charset="0"/>
              </a:rPr>
              <a:t>Do while (Found=0) </a:t>
            </a:r>
            <a:br>
              <a:rPr lang="en-US" sz="1800">
                <a:sym typeface="Symbol" charset="0"/>
              </a:rPr>
            </a:br>
            <a:r>
              <a:rPr lang="en-US" sz="1800">
                <a:sym typeface="Symbol" charset="0"/>
              </a:rPr>
              <a:t> {</a:t>
            </a:r>
          </a:p>
          <a:p>
            <a:pPr eaLnBrk="1" hangingPunct="1"/>
            <a:r>
              <a:rPr lang="en-US" sz="1800">
                <a:sym typeface="Symbol" charset="0"/>
              </a:rPr>
              <a:t>   Guess Round( (Lower + Upper)/2 )</a:t>
            </a:r>
          </a:p>
          <a:p>
            <a:pPr eaLnBrk="1" hangingPunct="1"/>
            <a:r>
              <a:rPr lang="en-US" sz="1800">
                <a:sym typeface="Symbol" charset="0"/>
              </a:rPr>
              <a:t>   If (Guess = True Number)</a:t>
            </a:r>
            <a:br>
              <a:rPr lang="en-US" sz="1800">
                <a:sym typeface="Symbol" charset="0"/>
              </a:rPr>
            </a:br>
            <a:r>
              <a:rPr lang="en-US" sz="1800">
                <a:sym typeface="Symbol" charset="0"/>
              </a:rPr>
              <a:t>	{</a:t>
            </a:r>
            <a:br>
              <a:rPr lang="en-US" sz="1800">
                <a:sym typeface="Symbol" charset="0"/>
              </a:rPr>
            </a:br>
            <a:r>
              <a:rPr lang="en-US" sz="1800">
                <a:sym typeface="Symbol" charset="0"/>
              </a:rPr>
              <a:t>	Found  1 </a:t>
            </a:r>
          </a:p>
          <a:p>
            <a:pPr eaLnBrk="1" hangingPunct="1"/>
            <a:r>
              <a:rPr lang="en-US" sz="1800">
                <a:sym typeface="Symbol" charset="0"/>
              </a:rPr>
              <a:t>	Print(Guess)</a:t>
            </a:r>
          </a:p>
          <a:p>
            <a:pPr eaLnBrk="1" hangingPunct="1"/>
            <a:r>
              <a:rPr lang="en-US" sz="1800">
                <a:sym typeface="Symbol" charset="0"/>
              </a:rPr>
              <a:t>	}</a:t>
            </a:r>
          </a:p>
          <a:p>
            <a:pPr eaLnBrk="1" hangingPunct="1"/>
            <a:r>
              <a:rPr lang="en-US" sz="1800">
                <a:sym typeface="Symbol" charset="0"/>
              </a:rPr>
              <a:t>    If (Guess &lt; True Number)</a:t>
            </a:r>
            <a:br>
              <a:rPr lang="en-US" sz="1800">
                <a:sym typeface="Symbol" charset="0"/>
              </a:rPr>
            </a:br>
            <a:r>
              <a:rPr lang="en-US" sz="1800">
                <a:sym typeface="Symbol" charset="0"/>
              </a:rPr>
              <a:t>	{ </a:t>
            </a:r>
          </a:p>
          <a:p>
            <a:pPr eaLnBrk="1" hangingPunct="1"/>
            <a:r>
              <a:rPr lang="en-US" sz="1800">
                <a:sym typeface="Symbol" charset="0"/>
              </a:rPr>
              <a:t>	 Lower  Guess</a:t>
            </a:r>
          </a:p>
          <a:p>
            <a:pPr eaLnBrk="1" hangingPunct="1"/>
            <a:r>
              <a:rPr lang="en-US" sz="1800">
                <a:sym typeface="Symbol" charset="0"/>
              </a:rPr>
              <a:t>	}</a:t>
            </a:r>
            <a:br>
              <a:rPr lang="en-US" sz="1800">
                <a:sym typeface="Symbol" charset="0"/>
              </a:rPr>
            </a:br>
            <a:r>
              <a:rPr lang="en-US" sz="1800">
                <a:sym typeface="Symbol" charset="0"/>
              </a:rPr>
              <a:t>    else </a:t>
            </a:r>
          </a:p>
          <a:p>
            <a:pPr eaLnBrk="1" hangingPunct="1"/>
            <a:r>
              <a:rPr lang="en-US" sz="1800">
                <a:sym typeface="Symbol" charset="0"/>
              </a:rPr>
              <a:t>	{</a:t>
            </a:r>
          </a:p>
          <a:p>
            <a:pPr eaLnBrk="1" hangingPunct="1"/>
            <a:r>
              <a:rPr lang="en-US" sz="1800">
                <a:sym typeface="Symbol" charset="0"/>
              </a:rPr>
              <a:t>	Upper Guess</a:t>
            </a:r>
          </a:p>
          <a:p>
            <a:pPr eaLnBrk="1" hangingPunct="1"/>
            <a:r>
              <a:rPr lang="en-US" sz="1800">
                <a:sym typeface="Symbol" charset="0"/>
              </a:rPr>
              <a:t>	}</a:t>
            </a:r>
            <a:br>
              <a:rPr lang="en-US" sz="1800">
                <a:sym typeface="Symbol" charset="0"/>
              </a:rPr>
            </a:br>
            <a:r>
              <a:rPr lang="en-US" sz="1800">
                <a:sym typeface="Symbol" charset="0"/>
              </a:rPr>
              <a:t>}     </a:t>
            </a:r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6156325" y="2771775"/>
            <a:ext cx="147161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FF0000"/>
                </a:solidFill>
              </a:rPr>
              <a:t>Binary</a:t>
            </a:r>
            <a:br>
              <a:rPr lang="en-US" sz="3200">
                <a:solidFill>
                  <a:srgbClr val="FF0000"/>
                </a:solidFill>
              </a:rPr>
            </a:br>
            <a:r>
              <a:rPr lang="en-US" sz="3200">
                <a:solidFill>
                  <a:srgbClr val="FF0000"/>
                </a:solidFill>
              </a:rPr>
              <a:t>Search</a:t>
            </a:r>
            <a:endParaRPr lang="en-US" sz="3200"/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5851525" y="4591050"/>
            <a:ext cx="2682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408000"/>
                </a:solidFill>
              </a:rPr>
              <a:t>How many times does</a:t>
            </a:r>
            <a:br>
              <a:rPr lang="en-US" sz="2000">
                <a:solidFill>
                  <a:srgbClr val="408000"/>
                </a:solidFill>
              </a:rPr>
            </a:br>
            <a:r>
              <a:rPr lang="en-US" sz="2000">
                <a:solidFill>
                  <a:srgbClr val="408000"/>
                </a:solidFill>
              </a:rPr>
              <a:t>the loop run??</a:t>
            </a:r>
            <a:endParaRPr lang="en-US" sz="2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/>
      <p:bldP spid="5939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229600" cy="1371600"/>
          </a:xfrm>
          <a:noFill/>
        </p:spPr>
        <p:txBody>
          <a:bodyPr/>
          <a:lstStyle/>
          <a:p>
            <a:pPr eaLnBrk="1" hangingPunct="1"/>
            <a:r>
              <a:rPr lang="en-US" sz="4000">
                <a:latin typeface="Arial" charset="0"/>
                <a:cs typeface="Arial" charset="0"/>
              </a:rPr>
              <a:t> </a:t>
            </a:r>
            <a:r>
              <a:rPr lang="en-US" sz="3200">
                <a:latin typeface="Arial" charset="0"/>
                <a:cs typeface="Arial" charset="0"/>
              </a:rPr>
              <a:t>Brief detour: Logarithms (CS view)</a:t>
            </a:r>
            <a:endParaRPr lang="en-US" sz="4000">
              <a:latin typeface="Arial" charset="0"/>
              <a:cs typeface="Arial" charset="0"/>
            </a:endParaRPr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457200" y="1981200"/>
            <a:ext cx="5638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charset="0"/>
              <a:buChar char="n"/>
            </a:pPr>
            <a:r>
              <a:rPr lang="en-US" sz="2000">
                <a:solidFill>
                  <a:srgbClr val="FF0000"/>
                </a:solidFill>
              </a:rPr>
              <a:t>log</a:t>
            </a:r>
            <a:r>
              <a:rPr lang="en-US" sz="2000" baseline="-25000">
                <a:solidFill>
                  <a:srgbClr val="FF0000"/>
                </a:solidFill>
              </a:rPr>
              <a:t>2</a:t>
            </a:r>
            <a:r>
              <a:rPr lang="en-US" sz="2000">
                <a:solidFill>
                  <a:srgbClr val="FF0000"/>
                </a:solidFill>
              </a:rPr>
              <a:t> </a:t>
            </a:r>
            <a:r>
              <a:rPr lang="en-US" sz="2000" i="1">
                <a:solidFill>
                  <a:srgbClr val="FF0000"/>
                </a:solidFill>
              </a:rPr>
              <a:t>n</a:t>
            </a:r>
            <a:r>
              <a:rPr lang="en-US" sz="2000">
                <a:solidFill>
                  <a:srgbClr val="FF0000"/>
                </a:solidFill>
              </a:rPr>
              <a:t> = </a:t>
            </a:r>
            <a:r>
              <a:rPr lang="en-US" sz="2000" i="1">
                <a:solidFill>
                  <a:srgbClr val="FF0000"/>
                </a:solidFill>
              </a:rPr>
              <a:t>K</a:t>
            </a:r>
            <a:r>
              <a:rPr lang="en-US" sz="2000"/>
              <a:t> means </a:t>
            </a:r>
            <a:r>
              <a:rPr lang="en-US" sz="2000">
                <a:solidFill>
                  <a:srgbClr val="408000"/>
                </a:solidFill>
              </a:rPr>
              <a:t>2</a:t>
            </a:r>
            <a:r>
              <a:rPr lang="en-US" sz="2000" i="1" baseline="30000">
                <a:solidFill>
                  <a:srgbClr val="408000"/>
                </a:solidFill>
              </a:rPr>
              <a:t>K</a:t>
            </a:r>
            <a:r>
              <a:rPr lang="en-US" sz="2000" baseline="30000">
                <a:solidFill>
                  <a:srgbClr val="408000"/>
                </a:solidFill>
              </a:rPr>
              <a:t>-1</a:t>
            </a:r>
            <a:r>
              <a:rPr lang="en-US" sz="2000">
                <a:solidFill>
                  <a:srgbClr val="408000"/>
                </a:solidFill>
              </a:rPr>
              <a:t> &lt; </a:t>
            </a:r>
            <a:r>
              <a:rPr lang="en-US" sz="2000" i="1">
                <a:solidFill>
                  <a:srgbClr val="408000"/>
                </a:solidFill>
              </a:rPr>
              <a:t>n</a:t>
            </a:r>
            <a:r>
              <a:rPr lang="en-US" sz="2000">
                <a:solidFill>
                  <a:srgbClr val="408000"/>
                </a:solidFill>
              </a:rPr>
              <a:t> ≤ 2</a:t>
            </a:r>
            <a:r>
              <a:rPr lang="en-US" sz="2000" i="1" baseline="30000">
                <a:solidFill>
                  <a:srgbClr val="408000"/>
                </a:solidFill>
              </a:rPr>
              <a:t>K</a:t>
            </a:r>
            <a:endParaRPr lang="en-US" sz="2000" i="1" baseline="30000"/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charset="0"/>
              <a:buChar char="n"/>
            </a:pPr>
            <a:r>
              <a:rPr lang="en-US" sz="2000"/>
              <a:t>In words: </a:t>
            </a:r>
            <a:r>
              <a:rPr lang="en-US" sz="2000" i="1"/>
              <a:t>K</a:t>
            </a:r>
            <a:r>
              <a:rPr lang="en-US" sz="2000"/>
              <a:t> is the number of times you need to divide </a:t>
            </a:r>
            <a:r>
              <a:rPr lang="en-US" sz="2000" i="1"/>
              <a:t>n</a:t>
            </a:r>
            <a:r>
              <a:rPr lang="en-US" sz="2000"/>
              <a:t> by 2 in order to get a number ≤ 1</a:t>
            </a:r>
          </a:p>
        </p:txBody>
      </p:sp>
      <p:pic>
        <p:nvPicPr>
          <p:cNvPr id="39940" name="Picture 5" descr="John_Napier_%28Painting%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538288"/>
            <a:ext cx="1658938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1" name="Text Box 6"/>
          <p:cNvSpPr txBox="1">
            <a:spLocks noChangeArrowheads="1"/>
          </p:cNvSpPr>
          <p:nvPr/>
        </p:nvSpPr>
        <p:spPr bwMode="auto">
          <a:xfrm>
            <a:off x="7194550" y="3852863"/>
            <a:ext cx="1416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John Napier</a:t>
            </a:r>
          </a:p>
        </p:txBody>
      </p:sp>
      <p:sp>
        <p:nvSpPr>
          <p:cNvPr id="39942" name="Text Box 7"/>
          <p:cNvSpPr txBox="1">
            <a:spLocks noChangeArrowheads="1"/>
          </p:cNvSpPr>
          <p:nvPr/>
        </p:nvSpPr>
        <p:spPr bwMode="auto">
          <a:xfrm>
            <a:off x="517525" y="3905250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 sz="2000"/>
          </a:p>
        </p:txBody>
      </p:sp>
      <p:graphicFrame>
        <p:nvGraphicFramePr>
          <p:cNvPr id="60444" name="Group 28"/>
          <p:cNvGraphicFramePr>
            <a:graphicFrameLocks noGrp="1"/>
          </p:cNvGraphicFramePr>
          <p:nvPr/>
        </p:nvGraphicFramePr>
        <p:xfrm>
          <a:off x="304800" y="3759200"/>
          <a:ext cx="6553200" cy="2032000"/>
        </p:xfrm>
        <a:graphic>
          <a:graphicData uri="http://schemas.openxmlformats.org/drawingml/2006/table">
            <a:tbl>
              <a:tblPr/>
              <a:tblGrid>
                <a:gridCol w="1311275"/>
                <a:gridCol w="1309688"/>
                <a:gridCol w="1311275"/>
                <a:gridCol w="1309687"/>
                <a:gridCol w="1311275"/>
              </a:tblGrid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1048576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8388608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  log</a:t>
                      </a:r>
                      <a:r>
                        <a:rPr kumimoji="0" 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 </a:t>
                      </a: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963" name="Rectangle 29"/>
          <p:cNvSpPr>
            <a:spLocks noChangeArrowheads="1"/>
          </p:cNvSpPr>
          <p:nvPr/>
        </p:nvSpPr>
        <p:spPr bwMode="auto">
          <a:xfrm>
            <a:off x="441325" y="31146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9964" name="Text Box 30"/>
          <p:cNvSpPr txBox="1">
            <a:spLocks noChangeArrowheads="1"/>
          </p:cNvSpPr>
          <p:nvPr/>
        </p:nvSpPr>
        <p:spPr bwMode="auto">
          <a:xfrm>
            <a:off x="517525" y="40052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 sz="1800"/>
          </a:p>
        </p:txBody>
      </p:sp>
      <p:sp>
        <p:nvSpPr>
          <p:cNvPr id="39965" name="Text Box 31"/>
          <p:cNvSpPr txBox="1">
            <a:spLocks noChangeArrowheads="1"/>
          </p:cNvSpPr>
          <p:nvPr/>
        </p:nvSpPr>
        <p:spPr bwMode="auto">
          <a:xfrm>
            <a:off x="593725" y="4086225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8229600" cy="1371600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cs typeface="Arial" charset="0"/>
              </a:rPr>
              <a:t>Running times encountered in this lecture</a:t>
            </a:r>
          </a:p>
        </p:txBody>
      </p:sp>
      <p:graphicFrame>
        <p:nvGraphicFramePr>
          <p:cNvPr id="72708" name="Group 4"/>
          <p:cNvGraphicFramePr>
            <a:graphicFrameLocks noGrp="1"/>
          </p:cNvGraphicFramePr>
          <p:nvPr>
            <p:ph type="tbl" idx="1"/>
          </p:nvPr>
        </p:nvGraphicFramePr>
        <p:xfrm>
          <a:off x="457200" y="2286000"/>
          <a:ext cx="8229600" cy="2057400"/>
        </p:xfrm>
        <a:graphic>
          <a:graphicData uri="http://schemas.openxmlformats.org/drawingml/2006/table">
            <a:tbl>
              <a:tblPr/>
              <a:tblGrid>
                <a:gridCol w="1646238"/>
                <a:gridCol w="944562"/>
                <a:gridCol w="1295400"/>
                <a:gridCol w="2057400"/>
                <a:gridCol w="2286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n=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n= 1024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n= 1048576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n=8388608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log</a:t>
                      </a:r>
                      <a:r>
                        <a:rPr kumimoji="0" 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 </a:t>
                      </a: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1048576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8388608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</a:t>
                      </a:r>
                      <a:r>
                        <a:rPr kumimoji="0" 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1048576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1099511627776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70368744177664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307" name="Text Box 36"/>
          <p:cNvSpPr txBox="1">
            <a:spLocks noChangeArrowheads="1"/>
          </p:cNvSpPr>
          <p:nvPr/>
        </p:nvSpPr>
        <p:spPr bwMode="auto">
          <a:xfrm>
            <a:off x="822325" y="5153025"/>
            <a:ext cx="5046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Efficiency really makes a difference!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3"/>
          <p:cNvSpPr txBox="1">
            <a:spLocks noChangeArrowheads="1"/>
          </p:cNvSpPr>
          <p:nvPr/>
        </p:nvSpPr>
        <p:spPr bwMode="auto">
          <a:xfrm>
            <a:off x="982663" y="2514600"/>
            <a:ext cx="67897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ja-JP" altLang="en-US">
                <a:solidFill>
                  <a:srgbClr val="FF0000"/>
                </a:solidFill>
              </a:rPr>
              <a:t>“</a:t>
            </a:r>
            <a:r>
              <a:rPr lang="en-US">
                <a:solidFill>
                  <a:srgbClr val="FF0000"/>
                </a:solidFill>
              </a:rPr>
              <a:t>There are only 10 types of people in the world – </a:t>
            </a:r>
            <a:br>
              <a:rPr lang="en-US">
                <a:solidFill>
                  <a:srgbClr val="FF0000"/>
                </a:solidFill>
              </a:rPr>
            </a:br>
            <a:r>
              <a:rPr lang="en-US">
                <a:solidFill>
                  <a:srgbClr val="FF0000"/>
                </a:solidFill>
              </a:rPr>
              <a:t>those who know binary and those who don</a:t>
            </a:r>
            <a:r>
              <a:rPr lang="ja-JP" altLang="en-US">
                <a:solidFill>
                  <a:srgbClr val="FF0000"/>
                </a:solidFill>
              </a:rPr>
              <a:t>’</a:t>
            </a:r>
            <a:r>
              <a:rPr lang="en-US">
                <a:solidFill>
                  <a:srgbClr val="FF0000"/>
                </a:solidFill>
              </a:rPr>
              <a:t>t.</a:t>
            </a:r>
            <a:r>
              <a:rPr lang="ja-JP" altLang="en-US">
                <a:solidFill>
                  <a:srgbClr val="FF0000"/>
                </a:solidFill>
              </a:rPr>
              <a:t>”</a:t>
            </a:r>
            <a:endParaRPr lang="en-US"/>
          </a:p>
        </p:txBody>
      </p:sp>
      <p:sp>
        <p:nvSpPr>
          <p:cNvPr id="41987" name="Text Box 4"/>
          <p:cNvSpPr txBox="1">
            <a:spLocks noChangeArrowheads="1"/>
          </p:cNvSpPr>
          <p:nvPr/>
        </p:nvSpPr>
        <p:spPr bwMode="auto">
          <a:xfrm>
            <a:off x="441325" y="1876425"/>
            <a:ext cx="1200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Next….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Arial" charset="0"/>
                <a:cs typeface="Arial" charset="0"/>
              </a:rPr>
              <a:t>Binary search and binary representation of numbers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>
                <a:latin typeface="Arial" charset="0"/>
                <a:cs typeface="Arial" charset="0"/>
              </a:rPr>
              <a:t>Say we know 0 ≤ number &lt; 2</a:t>
            </a:r>
            <a:r>
              <a:rPr lang="en-US" sz="2400" i="1" baseline="30000">
                <a:latin typeface="Arial" charset="0"/>
                <a:cs typeface="Arial" charset="0"/>
              </a:rPr>
              <a:t>K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3200400" y="2895600"/>
            <a:ext cx="2876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/>
              <a:t>Is 2</a:t>
            </a:r>
            <a:r>
              <a:rPr lang="en-US" sz="2000" i="1" baseline="30000"/>
              <a:t>K</a:t>
            </a:r>
            <a:r>
              <a:rPr lang="en-US" sz="2000" i="1"/>
              <a:t> </a:t>
            </a:r>
            <a:r>
              <a:rPr lang="en-US" sz="2000"/>
              <a:t>/ 2 ≤  </a:t>
            </a:r>
            <a:r>
              <a:rPr lang="en-US" sz="1800"/>
              <a:t>number &lt;  2</a:t>
            </a:r>
            <a:r>
              <a:rPr lang="en-US" sz="1800" i="1" baseline="30000"/>
              <a:t>K</a:t>
            </a:r>
            <a:r>
              <a:rPr lang="en-US" sz="2000"/>
              <a:t>?</a:t>
            </a: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3429000" y="3352800"/>
            <a:ext cx="228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5257800" y="3429000"/>
            <a:ext cx="381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2743200" y="34290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No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5562600" y="3429000"/>
            <a:ext cx="577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Yes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914400" y="3962400"/>
            <a:ext cx="2933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Is 2</a:t>
            </a:r>
            <a:r>
              <a:rPr lang="en-US" sz="1800" i="1" baseline="30000"/>
              <a:t>K</a:t>
            </a:r>
            <a:r>
              <a:rPr lang="en-US" sz="1800"/>
              <a:t> / 4 ≤ number &lt; 2</a:t>
            </a:r>
            <a:r>
              <a:rPr lang="en-US" sz="1800" i="1" baseline="30000"/>
              <a:t>K</a:t>
            </a:r>
            <a:r>
              <a:rPr lang="en-US" sz="1800"/>
              <a:t> / 2?</a:t>
            </a:r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 flipH="1">
            <a:off x="1295400" y="4419600"/>
            <a:ext cx="762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>
            <a:off x="3200400" y="4419600"/>
            <a:ext cx="10668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838200" y="44958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No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3657600" y="4419600"/>
            <a:ext cx="577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Yes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3733800" y="5257800"/>
            <a:ext cx="3194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Is 2</a:t>
            </a:r>
            <a:r>
              <a:rPr lang="en-US" sz="1800" i="1" baseline="30000"/>
              <a:t>K</a:t>
            </a:r>
            <a:r>
              <a:rPr lang="en-US" sz="1800"/>
              <a:t> × 3/8 ≤ number &lt; 2</a:t>
            </a:r>
            <a:r>
              <a:rPr lang="en-US" sz="1800" i="1" baseline="30000"/>
              <a:t>K</a:t>
            </a:r>
            <a:r>
              <a:rPr lang="en-US" sz="1800"/>
              <a:t> / 2?</a:t>
            </a:r>
          </a:p>
        </p:txBody>
      </p:sp>
      <p:sp>
        <p:nvSpPr>
          <p:cNvPr id="18460" name="Line 28"/>
          <p:cNvSpPr>
            <a:spLocks noChangeShapeType="1"/>
          </p:cNvSpPr>
          <p:nvPr/>
        </p:nvSpPr>
        <p:spPr bwMode="auto">
          <a:xfrm flipH="1">
            <a:off x="4953000" y="5638800"/>
            <a:ext cx="1524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1" name="Line 29"/>
          <p:cNvSpPr>
            <a:spLocks noChangeShapeType="1"/>
          </p:cNvSpPr>
          <p:nvPr/>
        </p:nvSpPr>
        <p:spPr bwMode="auto">
          <a:xfrm>
            <a:off x="5410200" y="5638800"/>
            <a:ext cx="5334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2" name="Text Box 30"/>
          <p:cNvSpPr txBox="1">
            <a:spLocks noChangeArrowheads="1"/>
          </p:cNvSpPr>
          <p:nvPr/>
        </p:nvSpPr>
        <p:spPr bwMode="auto">
          <a:xfrm>
            <a:off x="4419600" y="57150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No</a:t>
            </a:r>
          </a:p>
        </p:txBody>
      </p:sp>
      <p:sp>
        <p:nvSpPr>
          <p:cNvPr id="18463" name="Text Box 31"/>
          <p:cNvSpPr txBox="1">
            <a:spLocks noChangeArrowheads="1"/>
          </p:cNvSpPr>
          <p:nvPr/>
        </p:nvSpPr>
        <p:spPr bwMode="auto">
          <a:xfrm>
            <a:off x="5715000" y="5715000"/>
            <a:ext cx="577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Yes</a:t>
            </a:r>
          </a:p>
        </p:txBody>
      </p:sp>
      <p:sp>
        <p:nvSpPr>
          <p:cNvPr id="18464" name="Text Box 32"/>
          <p:cNvSpPr txBox="1">
            <a:spLocks noChangeArrowheads="1"/>
          </p:cNvSpPr>
          <p:nvPr/>
        </p:nvSpPr>
        <p:spPr bwMode="auto">
          <a:xfrm>
            <a:off x="4556125" y="6284913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… </a:t>
            </a:r>
          </a:p>
        </p:txBody>
      </p:sp>
      <p:sp>
        <p:nvSpPr>
          <p:cNvPr id="18465" name="Text Box 33"/>
          <p:cNvSpPr txBox="1">
            <a:spLocks noChangeArrowheads="1"/>
          </p:cNvSpPr>
          <p:nvPr/>
        </p:nvSpPr>
        <p:spPr bwMode="auto">
          <a:xfrm>
            <a:off x="5867400" y="62484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… </a:t>
            </a:r>
          </a:p>
        </p:txBody>
      </p:sp>
      <p:sp>
        <p:nvSpPr>
          <p:cNvPr id="44053" name="Rectangle 35"/>
          <p:cNvSpPr>
            <a:spLocks noChangeArrowheads="1"/>
          </p:cNvSpPr>
          <p:nvPr/>
        </p:nvSpPr>
        <p:spPr bwMode="auto">
          <a:xfrm>
            <a:off x="1905000" y="2590800"/>
            <a:ext cx="53340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4" name="Text Box 36"/>
          <p:cNvSpPr txBox="1">
            <a:spLocks noChangeArrowheads="1"/>
          </p:cNvSpPr>
          <p:nvPr/>
        </p:nvSpPr>
        <p:spPr bwMode="auto">
          <a:xfrm>
            <a:off x="1524000" y="25146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0</a:t>
            </a:r>
          </a:p>
        </p:txBody>
      </p:sp>
      <p:sp>
        <p:nvSpPr>
          <p:cNvPr id="44055" name="Text Box 37"/>
          <p:cNvSpPr txBox="1">
            <a:spLocks noChangeArrowheads="1"/>
          </p:cNvSpPr>
          <p:nvPr/>
        </p:nvSpPr>
        <p:spPr bwMode="auto">
          <a:xfrm>
            <a:off x="7391400" y="2514600"/>
            <a:ext cx="412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2</a:t>
            </a:r>
            <a:r>
              <a:rPr lang="en-US" sz="1800" i="1" baseline="30000"/>
              <a:t>K</a:t>
            </a:r>
          </a:p>
        </p:txBody>
      </p:sp>
      <p:sp>
        <p:nvSpPr>
          <p:cNvPr id="18470" name="Rectangle 38"/>
          <p:cNvSpPr>
            <a:spLocks noChangeArrowheads="1"/>
          </p:cNvSpPr>
          <p:nvPr/>
        </p:nvSpPr>
        <p:spPr bwMode="auto">
          <a:xfrm>
            <a:off x="4572000" y="2590800"/>
            <a:ext cx="26670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71" name="Line 39"/>
          <p:cNvSpPr>
            <a:spLocks noChangeShapeType="1"/>
          </p:cNvSpPr>
          <p:nvPr/>
        </p:nvSpPr>
        <p:spPr bwMode="auto">
          <a:xfrm flipH="1">
            <a:off x="35814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2" name="Line 40"/>
          <p:cNvSpPr>
            <a:spLocks noChangeShapeType="1"/>
          </p:cNvSpPr>
          <p:nvPr/>
        </p:nvSpPr>
        <p:spPr bwMode="auto">
          <a:xfrm>
            <a:off x="2743200" y="44958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3" name="Rectangle 41"/>
          <p:cNvSpPr>
            <a:spLocks noChangeArrowheads="1"/>
          </p:cNvSpPr>
          <p:nvPr/>
        </p:nvSpPr>
        <p:spPr bwMode="auto">
          <a:xfrm>
            <a:off x="1905000" y="2590800"/>
            <a:ext cx="12954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8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8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8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8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animBg="1"/>
      <p:bldP spid="18438" grpId="0" animBg="1"/>
      <p:bldP spid="18439" grpId="0"/>
      <p:bldP spid="18440" grpId="0"/>
      <p:bldP spid="18442" grpId="0"/>
      <p:bldP spid="18443" grpId="0" animBg="1"/>
      <p:bldP spid="18444" grpId="0" animBg="1"/>
      <p:bldP spid="18445" grpId="0"/>
      <p:bldP spid="18446" grpId="0"/>
      <p:bldP spid="18459" grpId="0"/>
      <p:bldP spid="18460" grpId="0" animBg="1"/>
      <p:bldP spid="18461" grpId="0" animBg="1"/>
      <p:bldP spid="18462" grpId="0"/>
      <p:bldP spid="18463" grpId="0"/>
      <p:bldP spid="18464" grpId="0"/>
      <p:bldP spid="18465" grpId="0"/>
      <p:bldP spid="18470" grpId="0" animBg="1"/>
      <p:bldP spid="18471" grpId="0" animBg="1"/>
      <p:bldP spid="18472" grpId="0" animBg="1"/>
      <p:bldP spid="18473" grpId="0" animBg="1"/>
      <p:bldP spid="18473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37"/>
          <p:cNvPicPr>
            <a:picLocks noChangeAspect="1" noChangeArrowheads="1"/>
          </p:cNvPicPr>
          <p:nvPr/>
        </p:nvPicPr>
        <p:blipFill>
          <a:blip r:embed="rId3">
            <a:lum brigh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50" t="6021" r="39583" b="28011"/>
          <a:stretch>
            <a:fillRect/>
          </a:stretch>
        </p:blipFill>
        <p:spPr bwMode="auto">
          <a:xfrm rot="10800000">
            <a:off x="5257800" y="2667000"/>
            <a:ext cx="3773488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cs typeface="Arial" charset="0"/>
              </a:rPr>
              <a:t>Binary representations (cont</a:t>
            </a:r>
            <a:r>
              <a:rPr lang="ja-JP" altLang="en-US">
                <a:latin typeface="Arial" charset="0"/>
                <a:cs typeface="Arial" charset="0"/>
              </a:rPr>
              <a:t>’</a:t>
            </a:r>
            <a:r>
              <a:rPr lang="en-US">
                <a:latin typeface="Arial" charset="0"/>
                <a:cs typeface="Arial" charset="0"/>
              </a:rPr>
              <a:t>d)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>
                <a:latin typeface="Arial" charset="0"/>
                <a:cs typeface="Arial" charset="0"/>
              </a:rPr>
              <a:t>In general, each number can be uniquely identified by a sequence of yes/no answers to these questions.</a:t>
            </a:r>
          </a:p>
          <a:p>
            <a:pPr eaLnBrk="1" hangingPunct="1"/>
            <a:r>
              <a:rPr lang="en-US" sz="2000">
                <a:latin typeface="Arial" charset="0"/>
                <a:cs typeface="Arial" charset="0"/>
              </a:rPr>
              <a:t>Correspond to paths down this </a:t>
            </a:r>
            <a:r>
              <a:rPr lang="ja-JP" altLang="en-US" sz="2000">
                <a:latin typeface="Arial" charset="0"/>
                <a:cs typeface="Arial" charset="0"/>
              </a:rPr>
              <a:t>“</a:t>
            </a:r>
            <a:r>
              <a:rPr lang="en-US" sz="2000">
                <a:latin typeface="Arial" charset="0"/>
                <a:cs typeface="Arial" charset="0"/>
              </a:rPr>
              <a:t>tree</a:t>
            </a:r>
            <a:r>
              <a:rPr lang="ja-JP" altLang="en-US" sz="2000">
                <a:latin typeface="Arial" charset="0"/>
                <a:cs typeface="Arial" charset="0"/>
              </a:rPr>
              <a:t>”</a:t>
            </a:r>
            <a:r>
              <a:rPr lang="en-US" sz="2000">
                <a:latin typeface="Arial" charset="0"/>
                <a:cs typeface="Arial" charset="0"/>
              </a:rPr>
              <a:t>:</a:t>
            </a:r>
          </a:p>
        </p:txBody>
      </p:sp>
      <p:sp>
        <p:nvSpPr>
          <p:cNvPr id="46085" name="Text Box 4"/>
          <p:cNvSpPr txBox="1">
            <a:spLocks noChangeArrowheads="1"/>
          </p:cNvSpPr>
          <p:nvPr/>
        </p:nvSpPr>
        <p:spPr bwMode="auto">
          <a:xfrm>
            <a:off x="3048000" y="3276600"/>
            <a:ext cx="2743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/>
              <a:t>Is 2</a:t>
            </a:r>
            <a:r>
              <a:rPr lang="en-US" sz="2000" i="1" baseline="30000"/>
              <a:t>K</a:t>
            </a:r>
            <a:r>
              <a:rPr lang="en-US" sz="2000" i="1"/>
              <a:t> </a:t>
            </a:r>
            <a:r>
              <a:rPr lang="en-US" sz="2000"/>
              <a:t>/ 2 ≤ </a:t>
            </a:r>
            <a:r>
              <a:rPr lang="en-US" sz="1800"/>
              <a:t>number &lt; 2</a:t>
            </a:r>
            <a:r>
              <a:rPr lang="en-US" sz="1800" i="1" baseline="30000"/>
              <a:t>K</a:t>
            </a:r>
            <a:r>
              <a:rPr lang="en-US" sz="2000"/>
              <a:t>?</a:t>
            </a:r>
          </a:p>
        </p:txBody>
      </p:sp>
      <p:sp>
        <p:nvSpPr>
          <p:cNvPr id="46086" name="Line 5"/>
          <p:cNvSpPr>
            <a:spLocks noChangeShapeType="1"/>
          </p:cNvSpPr>
          <p:nvPr/>
        </p:nvSpPr>
        <p:spPr bwMode="auto">
          <a:xfrm flipH="1">
            <a:off x="3276600" y="3733800"/>
            <a:ext cx="228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7" name="Line 6"/>
          <p:cNvSpPr>
            <a:spLocks noChangeShapeType="1"/>
          </p:cNvSpPr>
          <p:nvPr/>
        </p:nvSpPr>
        <p:spPr bwMode="auto">
          <a:xfrm>
            <a:off x="5638800" y="3733800"/>
            <a:ext cx="1143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8" name="Text Box 7"/>
          <p:cNvSpPr txBox="1">
            <a:spLocks noChangeArrowheads="1"/>
          </p:cNvSpPr>
          <p:nvPr/>
        </p:nvSpPr>
        <p:spPr bwMode="auto">
          <a:xfrm>
            <a:off x="2895600" y="36576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No</a:t>
            </a:r>
          </a:p>
        </p:txBody>
      </p:sp>
      <p:sp>
        <p:nvSpPr>
          <p:cNvPr id="46089" name="Text Box 8"/>
          <p:cNvSpPr txBox="1">
            <a:spLocks noChangeArrowheads="1"/>
          </p:cNvSpPr>
          <p:nvPr/>
        </p:nvSpPr>
        <p:spPr bwMode="auto">
          <a:xfrm>
            <a:off x="6400800" y="3733800"/>
            <a:ext cx="577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Yes</a:t>
            </a:r>
          </a:p>
        </p:txBody>
      </p:sp>
      <p:sp>
        <p:nvSpPr>
          <p:cNvPr id="46090" name="Text Box 9"/>
          <p:cNvSpPr txBox="1">
            <a:spLocks noChangeArrowheads="1"/>
          </p:cNvSpPr>
          <p:nvPr/>
        </p:nvSpPr>
        <p:spPr bwMode="auto">
          <a:xfrm>
            <a:off x="838200" y="4191000"/>
            <a:ext cx="2933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Is 2</a:t>
            </a:r>
            <a:r>
              <a:rPr lang="en-US" sz="1800" i="1" baseline="30000"/>
              <a:t>K</a:t>
            </a:r>
            <a:r>
              <a:rPr lang="en-US" sz="1800"/>
              <a:t> / 4 ≤ number &lt; 2</a:t>
            </a:r>
            <a:r>
              <a:rPr lang="en-US" sz="1800" i="1" baseline="30000"/>
              <a:t>K</a:t>
            </a:r>
            <a:r>
              <a:rPr lang="en-US" sz="1800"/>
              <a:t> / 2?</a:t>
            </a:r>
          </a:p>
        </p:txBody>
      </p:sp>
      <p:sp>
        <p:nvSpPr>
          <p:cNvPr id="46091" name="Line 10"/>
          <p:cNvSpPr>
            <a:spLocks noChangeShapeType="1"/>
          </p:cNvSpPr>
          <p:nvPr/>
        </p:nvSpPr>
        <p:spPr bwMode="auto">
          <a:xfrm flipH="1">
            <a:off x="1295400" y="4572000"/>
            <a:ext cx="762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2" name="Line 11"/>
          <p:cNvSpPr>
            <a:spLocks noChangeShapeType="1"/>
          </p:cNvSpPr>
          <p:nvPr/>
        </p:nvSpPr>
        <p:spPr bwMode="auto">
          <a:xfrm>
            <a:off x="3048000" y="4572000"/>
            <a:ext cx="12954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3" name="Text Box 12"/>
          <p:cNvSpPr txBox="1">
            <a:spLocks noChangeArrowheads="1"/>
          </p:cNvSpPr>
          <p:nvPr/>
        </p:nvSpPr>
        <p:spPr bwMode="auto">
          <a:xfrm>
            <a:off x="838200" y="46482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No</a:t>
            </a:r>
          </a:p>
        </p:txBody>
      </p:sp>
      <p:sp>
        <p:nvSpPr>
          <p:cNvPr id="46094" name="Text Box 13"/>
          <p:cNvSpPr txBox="1">
            <a:spLocks noChangeArrowheads="1"/>
          </p:cNvSpPr>
          <p:nvPr/>
        </p:nvSpPr>
        <p:spPr bwMode="auto">
          <a:xfrm>
            <a:off x="4191000" y="4572000"/>
            <a:ext cx="577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Yes</a:t>
            </a:r>
          </a:p>
        </p:txBody>
      </p:sp>
      <p:sp>
        <p:nvSpPr>
          <p:cNvPr id="46095" name="Text Box 14"/>
          <p:cNvSpPr txBox="1">
            <a:spLocks noChangeArrowheads="1"/>
          </p:cNvSpPr>
          <p:nvPr/>
        </p:nvSpPr>
        <p:spPr bwMode="auto">
          <a:xfrm>
            <a:off x="365125" y="5065713"/>
            <a:ext cx="2933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Is 2</a:t>
            </a:r>
            <a:r>
              <a:rPr lang="en-US" sz="1800" i="1" baseline="30000"/>
              <a:t>K</a:t>
            </a:r>
            <a:r>
              <a:rPr lang="en-US" sz="1800"/>
              <a:t> / 8 ≤ number &lt; 2</a:t>
            </a:r>
            <a:r>
              <a:rPr lang="en-US" sz="1800" i="1" baseline="30000"/>
              <a:t>K</a:t>
            </a:r>
            <a:r>
              <a:rPr lang="en-US" sz="1800"/>
              <a:t> / 4?</a:t>
            </a:r>
          </a:p>
        </p:txBody>
      </p:sp>
      <p:sp>
        <p:nvSpPr>
          <p:cNvPr id="46096" name="Line 15"/>
          <p:cNvSpPr>
            <a:spLocks noChangeShapeType="1"/>
          </p:cNvSpPr>
          <p:nvPr/>
        </p:nvSpPr>
        <p:spPr bwMode="auto">
          <a:xfrm flipH="1">
            <a:off x="1295400" y="5562600"/>
            <a:ext cx="1524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7" name="Line 16"/>
          <p:cNvSpPr>
            <a:spLocks noChangeShapeType="1"/>
          </p:cNvSpPr>
          <p:nvPr/>
        </p:nvSpPr>
        <p:spPr bwMode="auto">
          <a:xfrm>
            <a:off x="1752600" y="5562600"/>
            <a:ext cx="5334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8" name="Text Box 17"/>
          <p:cNvSpPr txBox="1">
            <a:spLocks noChangeArrowheads="1"/>
          </p:cNvSpPr>
          <p:nvPr/>
        </p:nvSpPr>
        <p:spPr bwMode="auto">
          <a:xfrm>
            <a:off x="762000" y="56388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No</a:t>
            </a:r>
          </a:p>
        </p:txBody>
      </p:sp>
      <p:sp>
        <p:nvSpPr>
          <p:cNvPr id="46099" name="Text Box 18"/>
          <p:cNvSpPr txBox="1">
            <a:spLocks noChangeArrowheads="1"/>
          </p:cNvSpPr>
          <p:nvPr/>
        </p:nvSpPr>
        <p:spPr bwMode="auto">
          <a:xfrm>
            <a:off x="2057400" y="5638800"/>
            <a:ext cx="577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Yes</a:t>
            </a:r>
          </a:p>
        </p:txBody>
      </p:sp>
      <p:sp>
        <p:nvSpPr>
          <p:cNvPr id="46100" name="Text Box 19"/>
          <p:cNvSpPr txBox="1">
            <a:spLocks noChangeArrowheads="1"/>
          </p:cNvSpPr>
          <p:nvPr/>
        </p:nvSpPr>
        <p:spPr bwMode="auto">
          <a:xfrm>
            <a:off x="974725" y="6208713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… </a:t>
            </a:r>
          </a:p>
        </p:txBody>
      </p:sp>
      <p:sp>
        <p:nvSpPr>
          <p:cNvPr id="46101" name="Text Box 20"/>
          <p:cNvSpPr txBox="1">
            <a:spLocks noChangeArrowheads="1"/>
          </p:cNvSpPr>
          <p:nvPr/>
        </p:nvSpPr>
        <p:spPr bwMode="auto">
          <a:xfrm>
            <a:off x="2286000" y="61722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… </a:t>
            </a:r>
          </a:p>
        </p:txBody>
      </p:sp>
      <p:sp>
        <p:nvSpPr>
          <p:cNvPr id="46102" name="Text Box 21"/>
          <p:cNvSpPr txBox="1">
            <a:spLocks noChangeArrowheads="1"/>
          </p:cNvSpPr>
          <p:nvPr/>
        </p:nvSpPr>
        <p:spPr bwMode="auto">
          <a:xfrm>
            <a:off x="3810000" y="5105400"/>
            <a:ext cx="3194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Is 2</a:t>
            </a:r>
            <a:r>
              <a:rPr lang="en-US" sz="1800" i="1" baseline="30000"/>
              <a:t>K</a:t>
            </a:r>
            <a:r>
              <a:rPr lang="en-US" sz="1800"/>
              <a:t> × 3/8 ≤ number &lt; 2</a:t>
            </a:r>
            <a:r>
              <a:rPr lang="en-US" sz="1800" i="1" baseline="30000"/>
              <a:t>K</a:t>
            </a:r>
            <a:r>
              <a:rPr lang="en-US" sz="1800"/>
              <a:t> / 2?</a:t>
            </a:r>
          </a:p>
        </p:txBody>
      </p:sp>
      <p:sp>
        <p:nvSpPr>
          <p:cNvPr id="46103" name="Line 22"/>
          <p:cNvSpPr>
            <a:spLocks noChangeShapeType="1"/>
          </p:cNvSpPr>
          <p:nvPr/>
        </p:nvSpPr>
        <p:spPr bwMode="auto">
          <a:xfrm flipH="1">
            <a:off x="5029200" y="5486400"/>
            <a:ext cx="1524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04" name="Line 23"/>
          <p:cNvSpPr>
            <a:spLocks noChangeShapeType="1"/>
          </p:cNvSpPr>
          <p:nvPr/>
        </p:nvSpPr>
        <p:spPr bwMode="auto">
          <a:xfrm>
            <a:off x="5486400" y="5486400"/>
            <a:ext cx="5334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05" name="Text Box 24"/>
          <p:cNvSpPr txBox="1">
            <a:spLocks noChangeArrowheads="1"/>
          </p:cNvSpPr>
          <p:nvPr/>
        </p:nvSpPr>
        <p:spPr bwMode="auto">
          <a:xfrm>
            <a:off x="4495800" y="55626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No</a:t>
            </a:r>
          </a:p>
        </p:txBody>
      </p:sp>
      <p:sp>
        <p:nvSpPr>
          <p:cNvPr id="46106" name="Text Box 25"/>
          <p:cNvSpPr txBox="1">
            <a:spLocks noChangeArrowheads="1"/>
          </p:cNvSpPr>
          <p:nvPr/>
        </p:nvSpPr>
        <p:spPr bwMode="auto">
          <a:xfrm>
            <a:off x="5791200" y="5562600"/>
            <a:ext cx="577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Yes</a:t>
            </a:r>
          </a:p>
        </p:txBody>
      </p:sp>
      <p:sp>
        <p:nvSpPr>
          <p:cNvPr id="46107" name="Text Box 26"/>
          <p:cNvSpPr txBox="1">
            <a:spLocks noChangeArrowheads="1"/>
          </p:cNvSpPr>
          <p:nvPr/>
        </p:nvSpPr>
        <p:spPr bwMode="auto">
          <a:xfrm>
            <a:off x="4708525" y="6132513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… </a:t>
            </a:r>
          </a:p>
        </p:txBody>
      </p:sp>
      <p:sp>
        <p:nvSpPr>
          <p:cNvPr id="46108" name="Text Box 27"/>
          <p:cNvSpPr txBox="1">
            <a:spLocks noChangeArrowheads="1"/>
          </p:cNvSpPr>
          <p:nvPr/>
        </p:nvSpPr>
        <p:spPr bwMode="auto">
          <a:xfrm>
            <a:off x="6019800" y="60960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… </a:t>
            </a:r>
          </a:p>
        </p:txBody>
      </p:sp>
      <p:sp>
        <p:nvSpPr>
          <p:cNvPr id="46109" name="Text Box 28"/>
          <p:cNvSpPr txBox="1">
            <a:spLocks noChangeArrowheads="1"/>
          </p:cNvSpPr>
          <p:nvPr/>
        </p:nvSpPr>
        <p:spPr bwMode="auto">
          <a:xfrm>
            <a:off x="6934200" y="44196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…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Arial" charset="0"/>
                <a:cs typeface="Arial" charset="0"/>
              </a:rPr>
              <a:t>Binary representation of </a:t>
            </a:r>
            <a:r>
              <a:rPr lang="en-US" sz="4000" i="1">
                <a:latin typeface="Arial" charset="0"/>
                <a:cs typeface="Arial" charset="0"/>
              </a:rPr>
              <a:t>n</a:t>
            </a:r>
            <a:br>
              <a:rPr lang="en-US" sz="4000" i="1">
                <a:latin typeface="Arial" charset="0"/>
                <a:cs typeface="Arial" charset="0"/>
              </a:rPr>
            </a:br>
            <a:r>
              <a:rPr lang="en-US" sz="3200" i="1">
                <a:latin typeface="Arial" charset="0"/>
                <a:cs typeface="Arial" charset="0"/>
              </a:rPr>
              <a:t>(the more standard definition)</a:t>
            </a:r>
            <a:endParaRPr lang="en-US" sz="4000" i="1">
              <a:latin typeface="Arial" charset="0"/>
              <a:cs typeface="Arial" charset="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" charset="0"/>
                <a:cs typeface="Arial" charset="0"/>
                <a:sym typeface="Symbol" charset="0"/>
              </a:rPr>
              <a:t>		</a:t>
            </a:r>
            <a:r>
              <a:rPr lang="en-US" i="1">
                <a:latin typeface="Arial" charset="0"/>
                <a:cs typeface="Arial" charset="0"/>
                <a:sym typeface="Symbol" charset="0"/>
              </a:rPr>
              <a:t>n</a:t>
            </a:r>
            <a:r>
              <a:rPr lang="en-US">
                <a:latin typeface="Arial" charset="0"/>
                <a:cs typeface="Arial" charset="0"/>
                <a:sym typeface="Symbol" charset="0"/>
              </a:rPr>
              <a:t> = 2</a:t>
            </a:r>
            <a:r>
              <a:rPr lang="en-US" i="1" baseline="30000">
                <a:latin typeface="Arial" charset="0"/>
                <a:cs typeface="Arial" charset="0"/>
                <a:sym typeface="Symbol" charset="0"/>
              </a:rPr>
              <a:t>k</a:t>
            </a:r>
            <a:r>
              <a:rPr lang="en-US">
                <a:latin typeface="Arial" charset="0"/>
                <a:cs typeface="Arial" charset="0"/>
                <a:sym typeface="Symbol" charset="0"/>
              </a:rPr>
              <a:t> b</a:t>
            </a:r>
            <a:r>
              <a:rPr lang="en-US" i="1" baseline="-25000">
                <a:latin typeface="Arial" charset="0"/>
                <a:cs typeface="Arial" charset="0"/>
                <a:sym typeface="Symbol" charset="0"/>
              </a:rPr>
              <a:t>k</a:t>
            </a:r>
            <a:r>
              <a:rPr lang="en-US">
                <a:latin typeface="Arial" charset="0"/>
                <a:cs typeface="Arial" charset="0"/>
                <a:sym typeface="Symbol" charset="0"/>
              </a:rPr>
              <a:t> + 2</a:t>
            </a:r>
            <a:r>
              <a:rPr lang="en-US" i="1" baseline="30000">
                <a:latin typeface="Arial" charset="0"/>
                <a:cs typeface="Arial" charset="0"/>
                <a:sym typeface="Symbol" charset="0"/>
              </a:rPr>
              <a:t>k</a:t>
            </a:r>
            <a:r>
              <a:rPr lang="en-US" baseline="30000">
                <a:latin typeface="Arial" charset="0"/>
                <a:cs typeface="Arial" charset="0"/>
                <a:sym typeface="Symbol" charset="0"/>
              </a:rPr>
              <a:t>-1</a:t>
            </a:r>
            <a:r>
              <a:rPr lang="en-US">
                <a:latin typeface="Arial" charset="0"/>
                <a:cs typeface="Arial" charset="0"/>
                <a:sym typeface="Symbol" charset="0"/>
              </a:rPr>
              <a:t> </a:t>
            </a:r>
            <a:r>
              <a:rPr lang="en-US" i="1">
                <a:latin typeface="Arial" charset="0"/>
                <a:cs typeface="Arial" charset="0"/>
                <a:sym typeface="Symbol" charset="0"/>
              </a:rPr>
              <a:t>b</a:t>
            </a:r>
            <a:r>
              <a:rPr lang="en-US" i="1" baseline="-25000">
                <a:latin typeface="Arial" charset="0"/>
                <a:cs typeface="Arial" charset="0"/>
                <a:sym typeface="Symbol" charset="0"/>
              </a:rPr>
              <a:t>k</a:t>
            </a:r>
            <a:r>
              <a:rPr lang="en-US" baseline="-25000">
                <a:latin typeface="Arial" charset="0"/>
                <a:cs typeface="Arial" charset="0"/>
                <a:sym typeface="Symbol" charset="0"/>
              </a:rPr>
              <a:t>-1</a:t>
            </a:r>
            <a:r>
              <a:rPr lang="en-US">
                <a:latin typeface="Arial" charset="0"/>
                <a:cs typeface="Arial" charset="0"/>
                <a:sym typeface="Symbol" charset="0"/>
              </a:rPr>
              <a:t> + … + 2 </a:t>
            </a:r>
            <a:r>
              <a:rPr lang="en-US" i="1">
                <a:latin typeface="Arial" charset="0"/>
                <a:cs typeface="Arial" charset="0"/>
                <a:sym typeface="Symbol" charset="0"/>
              </a:rPr>
              <a:t>b</a:t>
            </a:r>
            <a:r>
              <a:rPr lang="en-US" baseline="-25000">
                <a:latin typeface="Arial" charset="0"/>
                <a:cs typeface="Arial" charset="0"/>
                <a:sym typeface="Symbol" charset="0"/>
              </a:rPr>
              <a:t>2</a:t>
            </a:r>
            <a:r>
              <a:rPr lang="en-US">
                <a:latin typeface="Arial" charset="0"/>
                <a:cs typeface="Arial" charset="0"/>
                <a:sym typeface="Symbol" charset="0"/>
              </a:rPr>
              <a:t> + </a:t>
            </a:r>
            <a:r>
              <a:rPr lang="en-US" i="1">
                <a:latin typeface="Arial" charset="0"/>
                <a:cs typeface="Arial" charset="0"/>
                <a:sym typeface="Symbol" charset="0"/>
              </a:rPr>
              <a:t>b</a:t>
            </a:r>
            <a:r>
              <a:rPr lang="en-US" baseline="-25000">
                <a:latin typeface="Arial" charset="0"/>
                <a:cs typeface="Arial" charset="0"/>
                <a:sym typeface="Symbol" charset="0"/>
              </a:rPr>
              <a:t>1</a:t>
            </a:r>
            <a:br>
              <a:rPr lang="en-US" baseline="-25000">
                <a:latin typeface="Arial" charset="0"/>
                <a:cs typeface="Arial" charset="0"/>
                <a:sym typeface="Symbol" charset="0"/>
              </a:rPr>
            </a:br>
            <a:endParaRPr lang="en-US" baseline="-25000">
              <a:latin typeface="Arial" charset="0"/>
              <a:cs typeface="Arial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" charset="0"/>
                <a:cs typeface="Arial" charset="0"/>
                <a:sym typeface="Symbol" charset="0"/>
              </a:rPr>
              <a:t>where the </a:t>
            </a:r>
            <a:r>
              <a:rPr lang="en-US" i="1">
                <a:latin typeface="Arial" charset="0"/>
                <a:cs typeface="Arial" charset="0"/>
                <a:sym typeface="Symbol" charset="0"/>
              </a:rPr>
              <a:t>b</a:t>
            </a:r>
            <a:r>
              <a:rPr lang="ja-JP" altLang="en-US">
                <a:latin typeface="Arial" charset="0"/>
                <a:cs typeface="Arial" charset="0"/>
                <a:sym typeface="Symbol" charset="0"/>
              </a:rPr>
              <a:t>’</a:t>
            </a:r>
            <a:r>
              <a:rPr lang="en-US">
                <a:latin typeface="Arial" charset="0"/>
                <a:cs typeface="Arial" charset="0"/>
                <a:sym typeface="Symbol" charset="0"/>
              </a:rPr>
              <a:t>s are either 0 or 1)</a:t>
            </a:r>
            <a:br>
              <a:rPr lang="en-US">
                <a:latin typeface="Arial" charset="0"/>
                <a:cs typeface="Arial" charset="0"/>
                <a:sym typeface="Symbol" charset="0"/>
              </a:rPr>
            </a:br>
            <a:endParaRPr lang="en-US">
              <a:latin typeface="Arial" charset="0"/>
              <a:cs typeface="Arial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" charset="0"/>
                <a:cs typeface="Arial" charset="0"/>
                <a:sym typeface="Symbol" charset="0"/>
              </a:rPr>
              <a:t>The binary representation of n is: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" charset="0"/>
                <a:cs typeface="Arial" charset="0"/>
                <a:sym typeface="Symbol" charset="0"/>
              </a:rPr>
              <a:t></a:t>
            </a:r>
            <a:r>
              <a:rPr lang="en-US" i="1">
                <a:latin typeface="Arial" charset="0"/>
                <a:cs typeface="Arial" charset="0"/>
                <a:sym typeface="Symbol" charset="0"/>
              </a:rPr>
              <a:t>n</a:t>
            </a:r>
            <a:r>
              <a:rPr lang="en-US">
                <a:latin typeface="Arial" charset="0"/>
                <a:cs typeface="Arial" charset="0"/>
                <a:sym typeface="Symbol" charset="0"/>
              </a:rPr>
              <a:t></a:t>
            </a:r>
            <a:r>
              <a:rPr lang="en-US" baseline="-25000">
                <a:latin typeface="Arial" charset="0"/>
                <a:cs typeface="Arial" charset="0"/>
                <a:sym typeface="Symbol" charset="0"/>
              </a:rPr>
              <a:t>2</a:t>
            </a:r>
            <a:r>
              <a:rPr lang="en-US">
                <a:latin typeface="Arial" charset="0"/>
                <a:cs typeface="Arial" charset="0"/>
                <a:sym typeface="Symbol" charset="0"/>
              </a:rPr>
              <a:t> = </a:t>
            </a:r>
            <a:r>
              <a:rPr lang="en-US" i="1">
                <a:latin typeface="Arial" charset="0"/>
                <a:cs typeface="Arial" charset="0"/>
                <a:sym typeface="Symbol" charset="0"/>
              </a:rPr>
              <a:t>b</a:t>
            </a:r>
            <a:r>
              <a:rPr lang="en-US" i="1" baseline="-25000">
                <a:latin typeface="Arial" charset="0"/>
                <a:cs typeface="Arial" charset="0"/>
                <a:sym typeface="Symbol" charset="0"/>
              </a:rPr>
              <a:t>k</a:t>
            </a:r>
            <a:r>
              <a:rPr lang="en-US">
                <a:latin typeface="Arial" charset="0"/>
                <a:cs typeface="Arial" charset="0"/>
                <a:sym typeface="Symbol" charset="0"/>
              </a:rPr>
              <a:t> </a:t>
            </a:r>
            <a:r>
              <a:rPr lang="en-US" i="1">
                <a:latin typeface="Arial" charset="0"/>
                <a:cs typeface="Arial" charset="0"/>
                <a:sym typeface="Symbol" charset="0"/>
              </a:rPr>
              <a:t>b</a:t>
            </a:r>
            <a:r>
              <a:rPr lang="en-US" i="1" baseline="-25000">
                <a:latin typeface="Arial" charset="0"/>
                <a:cs typeface="Arial" charset="0"/>
                <a:sym typeface="Symbol" charset="0"/>
              </a:rPr>
              <a:t>k</a:t>
            </a:r>
            <a:r>
              <a:rPr lang="en-US" baseline="-25000">
                <a:latin typeface="Arial" charset="0"/>
                <a:cs typeface="Arial" charset="0"/>
                <a:sym typeface="Symbol" charset="0"/>
              </a:rPr>
              <a:t> – 1</a:t>
            </a:r>
            <a:r>
              <a:rPr lang="en-US">
                <a:latin typeface="Arial" charset="0"/>
                <a:cs typeface="Arial" charset="0"/>
                <a:sym typeface="Symbol" charset="0"/>
              </a:rPr>
              <a:t> … </a:t>
            </a:r>
            <a:r>
              <a:rPr lang="en-US" i="1">
                <a:latin typeface="Arial" charset="0"/>
                <a:cs typeface="Arial" charset="0"/>
                <a:sym typeface="Symbol" charset="0"/>
              </a:rPr>
              <a:t>b</a:t>
            </a:r>
            <a:r>
              <a:rPr lang="en-US" baseline="-25000">
                <a:latin typeface="Arial" charset="0"/>
                <a:cs typeface="Arial" charset="0"/>
                <a:sym typeface="Symbol" charset="0"/>
              </a:rPr>
              <a:t>2</a:t>
            </a:r>
            <a:r>
              <a:rPr lang="en-US">
                <a:latin typeface="Arial" charset="0"/>
                <a:cs typeface="Arial" charset="0"/>
                <a:sym typeface="Symbol" charset="0"/>
              </a:rPr>
              <a:t> </a:t>
            </a:r>
            <a:r>
              <a:rPr lang="en-US" i="1">
                <a:latin typeface="Arial" charset="0"/>
                <a:cs typeface="Arial" charset="0"/>
                <a:sym typeface="Symbol" charset="0"/>
              </a:rPr>
              <a:t>b</a:t>
            </a:r>
            <a:r>
              <a:rPr lang="en-US" baseline="-25000">
                <a:latin typeface="Arial" charset="0"/>
                <a:cs typeface="Arial" charset="0"/>
                <a:sym typeface="Symbol" charset="0"/>
              </a:rPr>
              <a:t>1</a:t>
            </a:r>
            <a:r>
              <a:rPr lang="en-US">
                <a:latin typeface="Arial" charset="0"/>
                <a:cs typeface="Arial" charset="0"/>
                <a:sym typeface="Symbol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baseline="-25000">
              <a:latin typeface="Arial" charset="0"/>
              <a:cs typeface="Arial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baseline="-25000">
              <a:latin typeface="Arial" charset="0"/>
              <a:cs typeface="Arial" charset="0"/>
              <a:sym typeface="Symbol" charset="0"/>
            </a:endParaRP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974725" y="52212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cs typeface="Arial" charset="0"/>
              </a:rPr>
              <a:t>Today</a:t>
            </a:r>
            <a:r>
              <a:rPr lang="ja-JP" altLang="en-US">
                <a:latin typeface="Arial" charset="0"/>
                <a:cs typeface="Arial" charset="0"/>
              </a:rPr>
              <a:t>’</a:t>
            </a:r>
            <a:r>
              <a:rPr lang="en-US">
                <a:latin typeface="Arial" charset="0"/>
                <a:cs typeface="Arial" charset="0"/>
              </a:rPr>
              <a:t>s focus: efficiency in computation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609600" y="2667000"/>
            <a:ext cx="7067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ja-JP" altLang="en-US"/>
              <a:t>“</a:t>
            </a:r>
            <a:r>
              <a:rPr lang="en-US"/>
              <a:t>If it is worth doing, it is worth doing well, and fast.</a:t>
            </a:r>
            <a:r>
              <a:rPr lang="ja-JP" altLang="en-US"/>
              <a:t>”</a:t>
            </a:r>
            <a:endParaRPr lang="en-US"/>
          </a:p>
        </p:txBody>
      </p:sp>
      <p:sp>
        <p:nvSpPr>
          <p:cNvPr id="21508" name="TextBox 3"/>
          <p:cNvSpPr txBox="1">
            <a:spLocks noChangeArrowheads="1"/>
          </p:cNvSpPr>
          <p:nvPr/>
        </p:nvSpPr>
        <p:spPr bwMode="auto">
          <a:xfrm>
            <a:off x="685800" y="4876800"/>
            <a:ext cx="6737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Recall: our model of </a:t>
            </a:r>
            <a:r>
              <a:rPr lang="ja-JP" altLang="en-US"/>
              <a:t>“</a:t>
            </a:r>
            <a:r>
              <a:rPr lang="en-US"/>
              <a:t>computation</a:t>
            </a:r>
            <a:r>
              <a:rPr lang="ja-JP" altLang="en-US"/>
              <a:t>”</a:t>
            </a:r>
            <a:r>
              <a:rPr lang="en-US"/>
              <a:t>: pseudocode</a:t>
            </a:r>
          </a:p>
        </p:txBody>
      </p:sp>
    </p:spTree>
    <p:extLst>
      <p:ext uri="{BB962C8B-B14F-4D97-AF65-F5344CB8AC3E}">
        <p14:creationId xmlns:p14="http://schemas.microsoft.com/office/powerpoint/2010/main" val="1621499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Arial" charset="0"/>
                <a:cs typeface="Arial" charset="0"/>
              </a:rPr>
              <a:t>Efficiency of Effort: </a:t>
            </a:r>
            <a:br>
              <a:rPr lang="en-US" sz="4000">
                <a:latin typeface="Arial" charset="0"/>
                <a:cs typeface="Arial" charset="0"/>
              </a:rPr>
            </a:br>
            <a:r>
              <a:rPr lang="en-US" sz="4000">
                <a:latin typeface="Arial" charset="0"/>
                <a:cs typeface="Arial" charset="0"/>
              </a:rPr>
              <a:t>A lens on the world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6172200" cy="38862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charset="0"/>
              <a:buNone/>
            </a:pPr>
            <a:endParaRPr lang="en-US" sz="2000">
              <a:latin typeface="Arial" charset="0"/>
              <a:cs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000">
                <a:latin typeface="Arial" charset="0"/>
                <a:cs typeface="Arial" charset="0"/>
              </a:rPr>
              <a:t>QWERTY keyboard</a:t>
            </a:r>
          </a:p>
          <a:p>
            <a:pPr eaLnBrk="1" hangingPunct="1">
              <a:lnSpc>
                <a:spcPct val="110000"/>
              </a:lnSpc>
            </a:pPr>
            <a:r>
              <a:rPr lang="ja-JP" altLang="en-US" sz="2000">
                <a:latin typeface="Arial" charset="0"/>
                <a:cs typeface="Arial" charset="0"/>
              </a:rPr>
              <a:t>“</a:t>
            </a:r>
            <a:r>
              <a:rPr lang="en-US" sz="2000">
                <a:latin typeface="Arial" charset="0"/>
                <a:cs typeface="Arial" charset="0"/>
              </a:rPr>
              <a:t>UPS Truck Driver</a:t>
            </a:r>
            <a:r>
              <a:rPr lang="ja-JP" altLang="en-US" sz="2000">
                <a:latin typeface="Arial" charset="0"/>
                <a:cs typeface="Arial" charset="0"/>
              </a:rPr>
              <a:t>’</a:t>
            </a:r>
            <a:r>
              <a:rPr lang="en-US" sz="2000">
                <a:latin typeface="Arial" charset="0"/>
                <a:cs typeface="Arial" charset="0"/>
              </a:rPr>
              <a:t>s Problem</a:t>
            </a:r>
            <a:r>
              <a:rPr lang="ja-JP" altLang="en-US" sz="2000">
                <a:latin typeface="Arial" charset="0"/>
                <a:cs typeface="Arial" charset="0"/>
              </a:rPr>
              <a:t>”</a:t>
            </a:r>
            <a:r>
              <a:rPr lang="en-US" sz="2000">
                <a:latin typeface="Arial" charset="0"/>
                <a:cs typeface="Arial" charset="0"/>
              </a:rPr>
              <a:t> (a.k.a. </a:t>
            </a:r>
            <a:br>
              <a:rPr lang="en-US" sz="2000">
                <a:latin typeface="Arial" charset="0"/>
                <a:cs typeface="Arial" charset="0"/>
              </a:rPr>
            </a:br>
            <a:r>
              <a:rPr lang="en-US" sz="2000">
                <a:solidFill>
                  <a:srgbClr val="FF0000"/>
                </a:solidFill>
                <a:latin typeface="Arial" charset="0"/>
                <a:cs typeface="Arial" charset="0"/>
              </a:rPr>
              <a:t>Traveling Salesman Problem</a:t>
            </a:r>
            <a:r>
              <a:rPr lang="en-US" sz="2000">
                <a:latin typeface="Arial" charset="0"/>
                <a:cs typeface="Arial" charset="0"/>
              </a:rPr>
              <a:t> or TSP)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>
                <a:latin typeface="Arial" charset="0"/>
                <a:cs typeface="Arial" charset="0"/>
              </a:rPr>
              <a:t>CAPTCHA</a:t>
            </a:r>
            <a:r>
              <a:rPr lang="ja-JP" altLang="en-US" sz="2000">
                <a:latin typeface="Arial" charset="0"/>
                <a:cs typeface="Arial" charset="0"/>
              </a:rPr>
              <a:t>’</a:t>
            </a:r>
            <a:r>
              <a:rPr lang="en-US" sz="2000">
                <a:latin typeface="Arial" charset="0"/>
                <a:cs typeface="Arial" charset="0"/>
              </a:rPr>
              <a:t>s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>
                <a:latin typeface="Arial" charset="0"/>
                <a:cs typeface="Arial" charset="0"/>
              </a:rPr>
              <a:t>Quantum computing</a:t>
            </a:r>
            <a:br>
              <a:rPr lang="en-US" sz="2000">
                <a:latin typeface="Arial" charset="0"/>
                <a:cs typeface="Arial" charset="0"/>
              </a:rPr>
            </a:br>
            <a:endParaRPr lang="en-US" sz="2000">
              <a:latin typeface="Arial" charset="0"/>
              <a:cs typeface="Arial" charset="0"/>
            </a:endParaRPr>
          </a:p>
          <a:p>
            <a:pPr eaLnBrk="1" hangingPunct="1">
              <a:lnSpc>
                <a:spcPct val="110000"/>
              </a:lnSpc>
            </a:pPr>
            <a:endParaRPr lang="en-US" sz="2000">
              <a:latin typeface="Arial" charset="0"/>
              <a:cs typeface="Arial" charset="0"/>
            </a:endParaRPr>
          </a:p>
          <a:p>
            <a:pPr eaLnBrk="1" hangingPunct="1">
              <a:lnSpc>
                <a:spcPct val="110000"/>
              </a:lnSpc>
            </a:pPr>
            <a:endParaRPr lang="en-US" sz="2000">
              <a:latin typeface="Arial" charset="0"/>
              <a:cs typeface="Arial" charset="0"/>
            </a:endParaRPr>
          </a:p>
        </p:txBody>
      </p:sp>
      <p:pic>
        <p:nvPicPr>
          <p:cNvPr id="55300" name="Picture 7" descr="ts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838200"/>
            <a:ext cx="365760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1" name="Text Box 8"/>
          <p:cNvSpPr txBox="1">
            <a:spLocks noChangeArrowheads="1"/>
          </p:cNvSpPr>
          <p:nvPr/>
        </p:nvSpPr>
        <p:spPr bwMode="auto">
          <a:xfrm>
            <a:off x="7086600" y="2895600"/>
            <a:ext cx="8953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/>
              <a:t>[Jim Loy]</a:t>
            </a:r>
          </a:p>
        </p:txBody>
      </p:sp>
      <p:pic>
        <p:nvPicPr>
          <p:cNvPr id="55302" name="Picture 9" descr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61" r="4825"/>
          <a:stretch>
            <a:fillRect/>
          </a:stretch>
        </p:blipFill>
        <p:spPr bwMode="auto">
          <a:xfrm>
            <a:off x="5181600" y="3962400"/>
            <a:ext cx="38100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7" name="Picture 7"/>
          <p:cNvPicPr>
            <a:picLocks noChangeAspect="1" noChangeArrowheads="1"/>
          </p:cNvPicPr>
          <p:nvPr/>
        </p:nvPicPr>
        <p:blipFill>
          <a:blip r:embed="rId4">
            <a:lum contrast="8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55" b="29086"/>
          <a:stretch>
            <a:fillRect/>
          </a:stretch>
        </p:blipFill>
        <p:spPr bwMode="auto">
          <a:xfrm>
            <a:off x="0" y="609600"/>
            <a:ext cx="8458200" cy="429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8" name="Text Box 8"/>
          <p:cNvSpPr txBox="1">
            <a:spLocks noChangeArrowheads="1"/>
          </p:cNvSpPr>
          <p:nvPr/>
        </p:nvSpPr>
        <p:spPr bwMode="auto">
          <a:xfrm>
            <a:off x="381000" y="5257800"/>
            <a:ext cx="83439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chemeClr val="bg2"/>
                </a:solidFill>
              </a:rPr>
              <a:t>Can n particles do  2</a:t>
            </a:r>
            <a:r>
              <a:rPr lang="en-US" sz="2800" baseline="30000">
                <a:solidFill>
                  <a:schemeClr val="bg2"/>
                </a:solidFill>
              </a:rPr>
              <a:t>n</a:t>
            </a:r>
            <a:r>
              <a:rPr lang="en-US" sz="2800">
                <a:solidFill>
                  <a:schemeClr val="bg2"/>
                </a:solidFill>
              </a:rPr>
              <a:t>  </a:t>
            </a:r>
            <a:r>
              <a:rPr lang="ja-JP" altLang="en-US" sz="2800">
                <a:solidFill>
                  <a:schemeClr val="bg2"/>
                </a:solidFill>
              </a:rPr>
              <a:t>“</a:t>
            </a:r>
            <a:r>
              <a:rPr lang="en-US" sz="2800">
                <a:solidFill>
                  <a:schemeClr val="bg2"/>
                </a:solidFill>
              </a:rPr>
              <a:t>operations</a:t>
            </a:r>
            <a:r>
              <a:rPr lang="ja-JP" altLang="en-US" sz="2800">
                <a:solidFill>
                  <a:schemeClr val="bg2"/>
                </a:solidFill>
              </a:rPr>
              <a:t>”</a:t>
            </a:r>
            <a:r>
              <a:rPr lang="en-US" sz="2800">
                <a:solidFill>
                  <a:schemeClr val="bg2"/>
                </a:solidFill>
              </a:rPr>
              <a:t> in a single step?</a:t>
            </a:r>
            <a:br>
              <a:rPr lang="en-US" sz="2800">
                <a:solidFill>
                  <a:schemeClr val="bg2"/>
                </a:solidFill>
              </a:rPr>
            </a:br>
            <a:r>
              <a:rPr lang="en-US" sz="2800">
                <a:solidFill>
                  <a:schemeClr val="bg2"/>
                </a:solidFill>
              </a:rPr>
              <a:t>Or is Quantum Mechanics not quite correct?</a:t>
            </a:r>
          </a:p>
        </p:txBody>
      </p:sp>
      <p:graphicFrame>
        <p:nvGraphicFramePr>
          <p:cNvPr id="57346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2971800" y="1066800"/>
          <a:ext cx="2057400" cy="388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5" name="Equation" r:id="rId5" imgW="114548" imgH="216016" progId="Equation.3">
                  <p:embed/>
                </p:oleObj>
              </mc:Choice>
              <mc:Fallback>
                <p:oleObj name="Equation" r:id="rId5" imgW="114548" imgH="21601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066800"/>
                        <a:ext cx="2057400" cy="388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49" name="Text Box 11"/>
          <p:cNvSpPr txBox="1">
            <a:spLocks noChangeArrowheads="1"/>
          </p:cNvSpPr>
          <p:nvPr/>
        </p:nvSpPr>
        <p:spPr bwMode="auto">
          <a:xfrm>
            <a:off x="7315200" y="1752600"/>
            <a:ext cx="149066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latin typeface="Comic Sans MS" charset="0"/>
              </a:rPr>
              <a:t>SIAM J. </a:t>
            </a:r>
          </a:p>
          <a:p>
            <a:pPr eaLnBrk="1" hangingPunct="1"/>
            <a:r>
              <a:rPr lang="en-US" sz="2000">
                <a:latin typeface="Comic Sans MS" charset="0"/>
              </a:rPr>
              <a:t>Computing</a:t>
            </a:r>
          </a:p>
          <a:p>
            <a:pPr eaLnBrk="1" hangingPunct="1"/>
            <a:r>
              <a:rPr lang="en-US" sz="2000">
                <a:latin typeface="Comic Sans MS" charset="0"/>
              </a:rPr>
              <a:t>26(5) 1997</a:t>
            </a:r>
          </a:p>
        </p:txBody>
      </p:sp>
      <p:sp>
        <p:nvSpPr>
          <p:cNvPr id="57350" name="Text Box 13"/>
          <p:cNvSpPr txBox="1">
            <a:spLocks noChangeArrowheads="1"/>
          </p:cNvSpPr>
          <p:nvPr/>
        </p:nvSpPr>
        <p:spPr bwMode="auto">
          <a:xfrm>
            <a:off x="517525" y="6143625"/>
            <a:ext cx="8299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Computational efficiency has a bearing on physical theories.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5" descr="The image “http://www.rrbusiness.com/images/front_07.gif” cannot be displayed, because it contains error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033463"/>
            <a:ext cx="2590800" cy="234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686800" cy="2590800"/>
          </a:xfrm>
        </p:spPr>
        <p:txBody>
          <a:bodyPr/>
          <a:lstStyle/>
          <a:p>
            <a:pPr eaLnBrk="1" hangingPunct="1"/>
            <a:r>
              <a:rPr lang="en-US" sz="4000">
                <a:latin typeface="Arial" charset="0"/>
                <a:cs typeface="Arial" charset="0"/>
              </a:rPr>
              <a:t>Question: </a:t>
            </a:r>
            <a:br>
              <a:rPr lang="en-US" sz="4000">
                <a:latin typeface="Arial" charset="0"/>
                <a:cs typeface="Arial" charset="0"/>
              </a:rPr>
            </a:br>
            <a:r>
              <a:rPr lang="en-US" sz="4000">
                <a:latin typeface="Arial" charset="0"/>
                <a:cs typeface="Arial" charset="0"/>
              </a:rPr>
              <a:t>How do we measure the </a:t>
            </a:r>
            <a:br>
              <a:rPr lang="en-US" sz="4000">
                <a:latin typeface="Arial" charset="0"/>
                <a:cs typeface="Arial" charset="0"/>
              </a:rPr>
            </a:br>
            <a:r>
              <a:rPr lang="ja-JP" altLang="en-US" sz="4000">
                <a:latin typeface="Arial" charset="0"/>
                <a:cs typeface="Arial" charset="0"/>
              </a:rPr>
              <a:t>“</a:t>
            </a:r>
            <a:r>
              <a:rPr lang="en-US" sz="4000">
                <a:latin typeface="Arial" charset="0"/>
                <a:cs typeface="Arial" charset="0"/>
              </a:rPr>
              <a:t>speed</a:t>
            </a:r>
            <a:r>
              <a:rPr lang="ja-JP" altLang="en-US" sz="4000">
                <a:latin typeface="Arial" charset="0"/>
                <a:cs typeface="Arial" charset="0"/>
              </a:rPr>
              <a:t>”</a:t>
            </a:r>
            <a:r>
              <a:rPr lang="en-US" sz="4000">
                <a:latin typeface="Arial" charset="0"/>
                <a:cs typeface="Arial" charset="0"/>
              </a:rPr>
              <a:t> of an algorithm?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971800"/>
            <a:ext cx="8305800" cy="28194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endParaRPr lang="en-US">
              <a:latin typeface="Arial" charset="0"/>
              <a:cs typeface="Arial" charset="0"/>
            </a:endParaRPr>
          </a:p>
          <a:p>
            <a:pPr eaLnBrk="1" hangingPunct="1"/>
            <a:r>
              <a:rPr lang="en-US">
                <a:latin typeface="Arial" charset="0"/>
                <a:cs typeface="Arial" charset="0"/>
              </a:rPr>
              <a:t>Ideally, should be independent of:</a:t>
            </a:r>
          </a:p>
          <a:p>
            <a:pPr lvl="1" eaLnBrk="1" hangingPunct="1"/>
            <a:r>
              <a:rPr lang="en-US">
                <a:latin typeface="Arial" charset="0"/>
                <a:ea typeface="Arial" charset="0"/>
                <a:cs typeface="Arial" charset="0"/>
              </a:rPr>
              <a:t>machine</a:t>
            </a:r>
          </a:p>
          <a:p>
            <a:pPr lvl="1" eaLnBrk="1" hangingPunct="1"/>
            <a:r>
              <a:rPr lang="en-US">
                <a:latin typeface="Arial" charset="0"/>
                <a:ea typeface="Arial" charset="0"/>
                <a:cs typeface="Arial" charset="0"/>
              </a:rPr>
              <a:t>technology</a:t>
            </a:r>
          </a:p>
        </p:txBody>
      </p:sp>
      <p:pic>
        <p:nvPicPr>
          <p:cNvPr id="9222" name="Picture 6" descr="eniac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770438"/>
            <a:ext cx="2743200" cy="178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7" descr="product-whit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724400"/>
            <a:ext cx="2895600" cy="184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latin typeface="Arial" charset="0"/>
                <a:cs typeface="Arial" charset="0"/>
              </a:rPr>
              <a:t>“</a:t>
            </a:r>
            <a:r>
              <a:rPr lang="en-US">
                <a:latin typeface="Arial" charset="0"/>
                <a:cs typeface="Arial" charset="0"/>
              </a:rPr>
              <a:t>Running time</a:t>
            </a:r>
            <a:r>
              <a:rPr lang="ja-JP" altLang="en-US">
                <a:latin typeface="Arial" charset="0"/>
                <a:cs typeface="Arial" charset="0"/>
              </a:rPr>
              <a:t>”</a:t>
            </a:r>
            <a:r>
              <a:rPr lang="en-US">
                <a:latin typeface="Arial" charset="0"/>
                <a:cs typeface="Arial" charset="0"/>
              </a:rPr>
              <a:t> of an algorithm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382000" cy="4191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>
                <a:latin typeface="Arial" charset="0"/>
                <a:cs typeface="Arial" charset="0"/>
              </a:rPr>
              <a:t>Definition: the number of </a:t>
            </a:r>
            <a:r>
              <a:rPr lang="ja-JP" altLang="en-US" sz="2800">
                <a:solidFill>
                  <a:srgbClr val="FF0000"/>
                </a:solidFill>
                <a:latin typeface="Arial" charset="0"/>
                <a:cs typeface="Arial" charset="0"/>
              </a:rPr>
              <a:t>“</a:t>
            </a:r>
            <a:r>
              <a:rPr lang="en-US" sz="2800">
                <a:solidFill>
                  <a:srgbClr val="FF0000"/>
                </a:solidFill>
                <a:latin typeface="Arial" charset="0"/>
                <a:cs typeface="Arial" charset="0"/>
              </a:rPr>
              <a:t>elementary </a:t>
            </a:r>
            <a:br>
              <a:rPr lang="en-US" sz="2800">
                <a:solidFill>
                  <a:srgbClr val="FF0000"/>
                </a:solidFill>
                <a:latin typeface="Arial" charset="0"/>
                <a:cs typeface="Arial" charset="0"/>
              </a:rPr>
            </a:br>
            <a:r>
              <a:rPr lang="en-US" sz="2800">
                <a:solidFill>
                  <a:srgbClr val="FF0000"/>
                </a:solidFill>
                <a:latin typeface="Arial" charset="0"/>
                <a:cs typeface="Arial" charset="0"/>
              </a:rPr>
              <a:t>operations</a:t>
            </a:r>
            <a:r>
              <a:rPr lang="ja-JP" altLang="en-US" sz="2800">
                <a:solidFill>
                  <a:srgbClr val="FF0000"/>
                </a:solidFill>
                <a:latin typeface="Arial" charset="0"/>
                <a:cs typeface="Arial" charset="0"/>
              </a:rPr>
              <a:t>”</a:t>
            </a:r>
            <a:r>
              <a:rPr lang="en-US" sz="280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800">
                <a:latin typeface="Arial" charset="0"/>
                <a:cs typeface="Arial" charset="0"/>
              </a:rPr>
              <a:t>performed by the algorithm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endParaRPr lang="en-US" sz="280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>
                <a:latin typeface="Arial" charset="0"/>
                <a:cs typeface="Arial" charset="0"/>
              </a:rPr>
              <a:t>Elementary operations: +, -, *, /, assignment, evaluation of conditionals</a:t>
            </a:r>
            <a:br>
              <a:rPr lang="en-US" sz="2800">
                <a:latin typeface="Arial" charset="0"/>
                <a:cs typeface="Arial" charset="0"/>
              </a:rPr>
            </a:br>
            <a:r>
              <a:rPr lang="en-US" sz="2800">
                <a:latin typeface="Arial" charset="0"/>
                <a:cs typeface="Arial" charset="0"/>
              </a:rPr>
              <a:t/>
            </a:r>
            <a:br>
              <a:rPr lang="en-US" sz="2800">
                <a:latin typeface="Arial" charset="0"/>
                <a:cs typeface="Arial" charset="0"/>
              </a:rPr>
            </a:br>
            <a:r>
              <a:rPr lang="en-US" sz="2000">
                <a:latin typeface="Arial" charset="0"/>
                <a:cs typeface="Arial" charset="0"/>
              </a:rPr>
              <a:t>(discussed also in pseudocode handout)</a:t>
            </a:r>
          </a:p>
          <a:p>
            <a:pPr eaLnBrk="1" hangingPunct="1">
              <a:lnSpc>
                <a:spcPct val="80000"/>
              </a:lnSpc>
            </a:pPr>
            <a:endParaRPr lang="en-US" sz="280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endParaRPr lang="en-US" sz="2800">
              <a:latin typeface="Arial" charset="0"/>
              <a:cs typeface="Arial" charset="0"/>
            </a:endParaRPr>
          </a:p>
        </p:txBody>
      </p:sp>
      <p:pic>
        <p:nvPicPr>
          <p:cNvPr id="24580" name="Picture 4" descr="MMj03957140000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600200"/>
            <a:ext cx="160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28600" y="4816475"/>
            <a:ext cx="8926513" cy="145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charset="0"/>
              <a:buNone/>
            </a:pPr>
            <a:r>
              <a:rPr lang="ja-JP" altLang="en-US" sz="2800">
                <a:solidFill>
                  <a:srgbClr val="408000"/>
                </a:solidFill>
              </a:rPr>
              <a:t>“</a:t>
            </a:r>
            <a:r>
              <a:rPr lang="en-US" sz="2800">
                <a:solidFill>
                  <a:srgbClr val="408000"/>
                </a:solidFill>
              </a:rPr>
              <a:t>Speed</a:t>
            </a:r>
            <a:r>
              <a:rPr lang="ja-JP" altLang="en-US" sz="2800">
                <a:solidFill>
                  <a:srgbClr val="408000"/>
                </a:solidFill>
              </a:rPr>
              <a:t>”</a:t>
            </a:r>
            <a:r>
              <a:rPr lang="en-US" sz="2800">
                <a:solidFill>
                  <a:srgbClr val="408000"/>
                </a:solidFill>
              </a:rPr>
              <a:t> of computer: number of elementary operations</a:t>
            </a:r>
            <a:br>
              <a:rPr lang="en-US" sz="2800">
                <a:solidFill>
                  <a:srgbClr val="408000"/>
                </a:solidFill>
              </a:rPr>
            </a:br>
            <a:r>
              <a:rPr lang="en-US" sz="2800">
                <a:solidFill>
                  <a:srgbClr val="408000"/>
                </a:solidFill>
              </a:rPr>
              <a:t> it can perform per second</a:t>
            </a:r>
            <a:r>
              <a:rPr lang="en-US" sz="2800"/>
              <a:t> (</a:t>
            </a:r>
            <a:r>
              <a:rPr lang="en-US" sz="2400"/>
              <a:t>Simplified definition)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charset="0"/>
              <a:buChar char="¨"/>
            </a:pPr>
            <a:r>
              <a:rPr lang="en-US" sz="2400"/>
              <a:t>Do </a:t>
            </a:r>
            <a:r>
              <a:rPr lang="en-US" sz="2400" i="1"/>
              <a:t>not</a:t>
            </a:r>
            <a:r>
              <a:rPr lang="en-US" sz="2400"/>
              <a:t> consider this in </a:t>
            </a:r>
            <a:r>
              <a:rPr lang="ja-JP" altLang="en-US" sz="2400"/>
              <a:t>“</a:t>
            </a:r>
            <a:r>
              <a:rPr lang="en-US" sz="2400"/>
              <a:t>running time</a:t>
            </a:r>
            <a:r>
              <a:rPr lang="ja-JP" altLang="en-US" sz="2400"/>
              <a:t>”</a:t>
            </a:r>
            <a:r>
              <a:rPr lang="en-US" sz="2400"/>
              <a:t> of algorithm; </a:t>
            </a:r>
            <a:br>
              <a:rPr lang="en-US" sz="2400"/>
            </a:br>
            <a:r>
              <a:rPr lang="en-US" sz="2400"/>
              <a:t>	technology-dependent.</a:t>
            </a:r>
          </a:p>
        </p:txBody>
      </p:sp>
    </p:spTree>
    <p:extLst>
      <p:ext uri="{BB962C8B-B14F-4D97-AF65-F5344CB8AC3E}">
        <p14:creationId xmlns:p14="http://schemas.microsoft.com/office/powerpoint/2010/main" val="2781459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cs typeface="Arial" charset="0"/>
              </a:rPr>
              <a:t>Example: Find Min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343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i="1">
                <a:latin typeface="Arial" charset="0"/>
                <a:cs typeface="Arial" charset="0"/>
              </a:rPr>
              <a:t>n</a:t>
            </a:r>
            <a:r>
              <a:rPr lang="en-US" sz="2400">
                <a:latin typeface="Arial" charset="0"/>
                <a:cs typeface="Arial" charset="0"/>
              </a:rPr>
              <a:t> items, stored in array </a:t>
            </a:r>
            <a:r>
              <a:rPr lang="en-US" sz="2400" i="1">
                <a:latin typeface="Arial" charset="0"/>
                <a:cs typeface="Arial" charset="0"/>
              </a:rPr>
              <a:t>A</a:t>
            </a:r>
          </a:p>
          <a:p>
            <a:pPr eaLnBrk="1" hangingPunct="1">
              <a:lnSpc>
                <a:spcPct val="80000"/>
              </a:lnSpc>
            </a:pPr>
            <a:r>
              <a:rPr lang="en-US" sz="2400">
                <a:latin typeface="Arial" charset="0"/>
                <a:cs typeface="Arial" charset="0"/>
              </a:rPr>
              <a:t>Variables are </a:t>
            </a:r>
            <a:r>
              <a:rPr lang="en-US" sz="2400" i="1">
                <a:latin typeface="Arial" charset="0"/>
                <a:cs typeface="Arial" charset="0"/>
              </a:rPr>
              <a:t>i</a:t>
            </a:r>
            <a:r>
              <a:rPr lang="en-US" sz="2400">
                <a:latin typeface="Arial" charset="0"/>
                <a:cs typeface="Arial" charset="0"/>
              </a:rPr>
              <a:t>, </a:t>
            </a:r>
            <a:r>
              <a:rPr lang="en-US" sz="2400" i="1">
                <a:latin typeface="Arial" charset="0"/>
                <a:cs typeface="Arial" charset="0"/>
              </a:rPr>
              <a:t>best</a:t>
            </a:r>
            <a:endParaRPr lang="en-US" sz="240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i="1">
                <a:latin typeface="Arial" charset="0"/>
                <a:cs typeface="Arial" charset="0"/>
              </a:rPr>
              <a:t>best</a:t>
            </a:r>
            <a:r>
              <a:rPr lang="en-US" sz="2400">
                <a:latin typeface="Arial" charset="0"/>
                <a:cs typeface="Arial" charset="0"/>
              </a:rPr>
              <a:t> 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 1</a:t>
            </a:r>
          </a:p>
          <a:p>
            <a:pPr eaLnBrk="1" hangingPunct="1">
              <a:lnSpc>
                <a:spcPct val="80000"/>
              </a:lnSpc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Do for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i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 = 2 to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n</a:t>
            </a:r>
            <a:endParaRPr lang="en-US" sz="2400">
              <a:latin typeface="Arial" charset="0"/>
              <a:cs typeface="Arial" charset="0"/>
              <a:sym typeface="Symbol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	{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		if (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A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[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i 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] &lt;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A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[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best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]) then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		{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best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 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i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 }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	}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endParaRPr lang="en-US" sz="2400">
              <a:latin typeface="Arial" charset="0"/>
              <a:cs typeface="Arial" charset="0"/>
              <a:sym typeface="Symbo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cs typeface="Arial" charset="0"/>
              </a:rPr>
              <a:t>Example: Find Min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343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i="1">
                <a:latin typeface="Arial" charset="0"/>
                <a:cs typeface="Arial" charset="0"/>
              </a:rPr>
              <a:t>n</a:t>
            </a:r>
            <a:r>
              <a:rPr lang="en-US" sz="2400">
                <a:latin typeface="Arial" charset="0"/>
                <a:cs typeface="Arial" charset="0"/>
              </a:rPr>
              <a:t> items, stored in array </a:t>
            </a:r>
            <a:r>
              <a:rPr lang="en-US" sz="2400" i="1">
                <a:latin typeface="Arial" charset="0"/>
                <a:cs typeface="Arial" charset="0"/>
              </a:rPr>
              <a:t>A</a:t>
            </a:r>
          </a:p>
          <a:p>
            <a:pPr eaLnBrk="1" hangingPunct="1">
              <a:lnSpc>
                <a:spcPct val="80000"/>
              </a:lnSpc>
            </a:pPr>
            <a:r>
              <a:rPr lang="en-US" sz="2400">
                <a:latin typeface="Arial" charset="0"/>
                <a:cs typeface="Arial" charset="0"/>
              </a:rPr>
              <a:t>Variables are </a:t>
            </a:r>
            <a:r>
              <a:rPr lang="en-US" sz="2400" i="1">
                <a:latin typeface="Arial" charset="0"/>
                <a:cs typeface="Arial" charset="0"/>
              </a:rPr>
              <a:t>i</a:t>
            </a:r>
            <a:r>
              <a:rPr lang="en-US" sz="2400">
                <a:latin typeface="Arial" charset="0"/>
                <a:cs typeface="Arial" charset="0"/>
              </a:rPr>
              <a:t>, </a:t>
            </a:r>
            <a:r>
              <a:rPr lang="en-US" sz="2400" i="1">
                <a:latin typeface="Arial" charset="0"/>
                <a:cs typeface="Arial" charset="0"/>
              </a:rPr>
              <a:t>best</a:t>
            </a:r>
            <a:endParaRPr lang="en-US" sz="240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i="1">
                <a:latin typeface="Arial" charset="0"/>
                <a:cs typeface="Arial" charset="0"/>
              </a:rPr>
              <a:t>best</a:t>
            </a:r>
            <a:r>
              <a:rPr lang="en-US" sz="2400">
                <a:latin typeface="Arial" charset="0"/>
                <a:cs typeface="Arial" charset="0"/>
              </a:rPr>
              <a:t> 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 1</a:t>
            </a:r>
          </a:p>
          <a:p>
            <a:pPr eaLnBrk="1" hangingPunct="1">
              <a:lnSpc>
                <a:spcPct val="80000"/>
              </a:lnSpc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Do for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i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 = 2 to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n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	{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		if (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A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[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i 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] &lt;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A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[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best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]) then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		{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best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 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i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 }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	}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endParaRPr lang="en-US" sz="2400">
              <a:latin typeface="Arial" charset="0"/>
              <a:cs typeface="Arial" charset="0"/>
              <a:sym typeface="Symbo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How many operations executed </a:t>
            </a:r>
            <a:r>
              <a:rPr lang="en-US" sz="2400" b="1">
                <a:latin typeface="Arial" charset="0"/>
                <a:cs typeface="Arial" charset="0"/>
                <a:sym typeface="Symbol" charset="0"/>
              </a:rPr>
              <a:t>before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 the loop?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>
                <a:latin typeface="Arial" charset="0"/>
                <a:ea typeface="Arial" charset="0"/>
                <a:cs typeface="Arial" charset="0"/>
                <a:sym typeface="Symbol" charset="0"/>
              </a:rPr>
              <a:t>A: 0   B: 1   C: 2   D: 3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cs typeface="Arial" charset="0"/>
              </a:rPr>
              <a:t>Example: Find Min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343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i="1">
                <a:latin typeface="Arial" charset="0"/>
                <a:cs typeface="Arial" charset="0"/>
              </a:rPr>
              <a:t>n</a:t>
            </a:r>
            <a:r>
              <a:rPr lang="en-US" sz="2400">
                <a:latin typeface="Arial" charset="0"/>
                <a:cs typeface="Arial" charset="0"/>
              </a:rPr>
              <a:t> items, stored in array </a:t>
            </a:r>
            <a:r>
              <a:rPr lang="en-US" sz="2400" i="1">
                <a:latin typeface="Arial" charset="0"/>
                <a:cs typeface="Arial" charset="0"/>
              </a:rPr>
              <a:t>A</a:t>
            </a:r>
          </a:p>
          <a:p>
            <a:pPr eaLnBrk="1" hangingPunct="1">
              <a:lnSpc>
                <a:spcPct val="80000"/>
              </a:lnSpc>
            </a:pPr>
            <a:r>
              <a:rPr lang="en-US" sz="2400">
                <a:latin typeface="Arial" charset="0"/>
                <a:cs typeface="Arial" charset="0"/>
              </a:rPr>
              <a:t>Variables are </a:t>
            </a:r>
            <a:r>
              <a:rPr lang="en-US" sz="2400" i="1">
                <a:latin typeface="Arial" charset="0"/>
                <a:cs typeface="Arial" charset="0"/>
              </a:rPr>
              <a:t>i</a:t>
            </a:r>
            <a:r>
              <a:rPr lang="en-US" sz="2400">
                <a:latin typeface="Arial" charset="0"/>
                <a:cs typeface="Arial" charset="0"/>
              </a:rPr>
              <a:t>, </a:t>
            </a:r>
            <a:r>
              <a:rPr lang="en-US" sz="2400" i="1">
                <a:latin typeface="Arial" charset="0"/>
                <a:cs typeface="Arial" charset="0"/>
              </a:rPr>
              <a:t>best</a:t>
            </a:r>
            <a:endParaRPr lang="en-US" sz="240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i="1">
                <a:latin typeface="Arial" charset="0"/>
                <a:cs typeface="Arial" charset="0"/>
              </a:rPr>
              <a:t>best</a:t>
            </a:r>
            <a:r>
              <a:rPr lang="en-US" sz="2400">
                <a:latin typeface="Arial" charset="0"/>
                <a:cs typeface="Arial" charset="0"/>
              </a:rPr>
              <a:t> 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 1</a:t>
            </a:r>
          </a:p>
          <a:p>
            <a:pPr eaLnBrk="1" hangingPunct="1">
              <a:lnSpc>
                <a:spcPct val="80000"/>
              </a:lnSpc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Do for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i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 = 2 to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n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	{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		if (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A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[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i 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] &lt;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A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[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best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]) then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		{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best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 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i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 }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	}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endParaRPr lang="en-US" sz="2400">
              <a:latin typeface="Arial" charset="0"/>
              <a:cs typeface="Arial" charset="0"/>
              <a:sym typeface="Symbo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How many operations </a:t>
            </a:r>
            <a:r>
              <a:rPr lang="en-US" sz="2400" b="1">
                <a:latin typeface="Arial" charset="0"/>
                <a:cs typeface="Arial" charset="0"/>
                <a:sym typeface="Symbol" charset="0"/>
              </a:rPr>
              <a:t>per iteration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 of the loop?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>
                <a:latin typeface="Arial" charset="0"/>
                <a:ea typeface="Arial" charset="0"/>
                <a:cs typeface="Arial" charset="0"/>
                <a:sym typeface="Symbol" charset="0"/>
              </a:rPr>
              <a:t>A: 0   B: 1   C: 2   D: 3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cs typeface="Arial" charset="0"/>
              </a:rPr>
              <a:t>Example: Find Min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343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i="1">
                <a:latin typeface="Arial" charset="0"/>
                <a:cs typeface="Arial" charset="0"/>
              </a:rPr>
              <a:t>n</a:t>
            </a:r>
            <a:r>
              <a:rPr lang="en-US" sz="2400">
                <a:latin typeface="Arial" charset="0"/>
                <a:cs typeface="Arial" charset="0"/>
              </a:rPr>
              <a:t> items, stored in array </a:t>
            </a:r>
            <a:r>
              <a:rPr lang="en-US" sz="2400" i="1">
                <a:latin typeface="Arial" charset="0"/>
                <a:cs typeface="Arial" charset="0"/>
              </a:rPr>
              <a:t>A</a:t>
            </a:r>
          </a:p>
          <a:p>
            <a:pPr eaLnBrk="1" hangingPunct="1">
              <a:lnSpc>
                <a:spcPct val="80000"/>
              </a:lnSpc>
            </a:pPr>
            <a:r>
              <a:rPr lang="en-US" sz="2400">
                <a:latin typeface="Arial" charset="0"/>
                <a:cs typeface="Arial" charset="0"/>
              </a:rPr>
              <a:t>Variables are </a:t>
            </a:r>
            <a:r>
              <a:rPr lang="en-US" sz="2400" i="1">
                <a:latin typeface="Arial" charset="0"/>
                <a:cs typeface="Arial" charset="0"/>
              </a:rPr>
              <a:t>i</a:t>
            </a:r>
            <a:r>
              <a:rPr lang="en-US" sz="2400">
                <a:latin typeface="Arial" charset="0"/>
                <a:cs typeface="Arial" charset="0"/>
              </a:rPr>
              <a:t>, </a:t>
            </a:r>
            <a:r>
              <a:rPr lang="en-US" sz="2400" i="1">
                <a:latin typeface="Arial" charset="0"/>
                <a:cs typeface="Arial" charset="0"/>
              </a:rPr>
              <a:t>best</a:t>
            </a:r>
            <a:endParaRPr lang="en-US" sz="240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i="1">
                <a:latin typeface="Arial" charset="0"/>
                <a:cs typeface="Arial" charset="0"/>
              </a:rPr>
              <a:t>best</a:t>
            </a:r>
            <a:r>
              <a:rPr lang="en-US" sz="2400">
                <a:latin typeface="Arial" charset="0"/>
                <a:cs typeface="Arial" charset="0"/>
              </a:rPr>
              <a:t> 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 1</a:t>
            </a:r>
          </a:p>
          <a:p>
            <a:pPr eaLnBrk="1" hangingPunct="1">
              <a:lnSpc>
                <a:spcPct val="80000"/>
              </a:lnSpc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Do for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i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 = 2 to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n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	{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		if (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A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[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i 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] &lt;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A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[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best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]) then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		{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best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 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i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 }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	}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endParaRPr lang="en-US" sz="2400">
              <a:latin typeface="Arial" charset="0"/>
              <a:cs typeface="Arial" charset="0"/>
              <a:sym typeface="Symbo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How many </a:t>
            </a:r>
            <a:r>
              <a:rPr lang="en-US" sz="2400" b="1">
                <a:latin typeface="Arial" charset="0"/>
                <a:cs typeface="Arial" charset="0"/>
                <a:sym typeface="Symbol" charset="0"/>
              </a:rPr>
              <a:t>times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 does the loop run?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>
                <a:latin typeface="Arial" charset="0"/>
                <a:ea typeface="Arial" charset="0"/>
                <a:cs typeface="Arial" charset="0"/>
                <a:sym typeface="Symbol" charset="0"/>
              </a:rPr>
              <a:t>A:  n   B: n+1   C: n-1   D: 2n  </a:t>
            </a:r>
            <a:endParaRPr lang="en-US" sz="200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24600" y="5481638"/>
            <a:ext cx="163830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ja-JP" altLang="en-US">
                <a:solidFill>
                  <a:srgbClr val="7070FF"/>
                </a:solidFill>
              </a:rPr>
              <a:t>“</a:t>
            </a:r>
            <a:r>
              <a:rPr lang="en-US">
                <a:solidFill>
                  <a:srgbClr val="7070FF"/>
                </a:solidFill>
              </a:rPr>
              <a:t>iterations</a:t>
            </a:r>
            <a:r>
              <a:rPr lang="ja-JP" altLang="en-US">
                <a:solidFill>
                  <a:srgbClr val="7070FF"/>
                </a:solidFill>
              </a:rPr>
              <a:t>”</a:t>
            </a:r>
            <a:endParaRPr lang="en-US">
              <a:solidFill>
                <a:srgbClr val="7070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  <a:cs typeface="Arial" charset="0"/>
              </a:rPr>
              <a:t>Example: Find Min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343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i="1">
                <a:latin typeface="Arial" charset="0"/>
                <a:cs typeface="Arial" charset="0"/>
              </a:rPr>
              <a:t>n</a:t>
            </a:r>
            <a:r>
              <a:rPr lang="en-US" sz="2400">
                <a:latin typeface="Arial" charset="0"/>
                <a:cs typeface="Arial" charset="0"/>
              </a:rPr>
              <a:t> items, stored in array </a:t>
            </a:r>
            <a:r>
              <a:rPr lang="en-US" sz="2400" i="1">
                <a:latin typeface="Arial" charset="0"/>
                <a:cs typeface="Arial" charset="0"/>
              </a:rPr>
              <a:t>A</a:t>
            </a:r>
          </a:p>
          <a:p>
            <a:pPr eaLnBrk="1" hangingPunct="1">
              <a:lnSpc>
                <a:spcPct val="80000"/>
              </a:lnSpc>
            </a:pPr>
            <a:r>
              <a:rPr lang="en-US" sz="2400">
                <a:latin typeface="Arial" charset="0"/>
                <a:cs typeface="Arial" charset="0"/>
              </a:rPr>
              <a:t>Variables are </a:t>
            </a:r>
            <a:r>
              <a:rPr lang="en-US" sz="2400" i="1">
                <a:latin typeface="Arial" charset="0"/>
                <a:cs typeface="Arial" charset="0"/>
              </a:rPr>
              <a:t>i</a:t>
            </a:r>
            <a:r>
              <a:rPr lang="en-US" sz="2400">
                <a:latin typeface="Arial" charset="0"/>
                <a:cs typeface="Arial" charset="0"/>
              </a:rPr>
              <a:t>, </a:t>
            </a:r>
            <a:r>
              <a:rPr lang="en-US" sz="2400" i="1">
                <a:latin typeface="Arial" charset="0"/>
                <a:cs typeface="Arial" charset="0"/>
              </a:rPr>
              <a:t>best</a:t>
            </a:r>
            <a:endParaRPr lang="en-US" sz="240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i="1">
                <a:latin typeface="Arial" charset="0"/>
                <a:cs typeface="Arial" charset="0"/>
              </a:rPr>
              <a:t>best</a:t>
            </a:r>
            <a:r>
              <a:rPr lang="en-US" sz="2400">
                <a:latin typeface="Arial" charset="0"/>
                <a:cs typeface="Arial" charset="0"/>
              </a:rPr>
              <a:t> 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 1</a:t>
            </a:r>
          </a:p>
          <a:p>
            <a:pPr eaLnBrk="1" hangingPunct="1">
              <a:lnSpc>
                <a:spcPct val="80000"/>
              </a:lnSpc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Do for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i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 = 2 to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n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	{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		if (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A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[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i 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] &lt;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A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[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best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]) then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		{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best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  </a:t>
            </a:r>
            <a:r>
              <a:rPr lang="en-US" sz="2400" i="1">
                <a:latin typeface="Arial" charset="0"/>
                <a:cs typeface="Arial" charset="0"/>
                <a:sym typeface="Symbol" charset="0"/>
              </a:rPr>
              <a:t>i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 }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latin typeface="Arial" charset="0"/>
                <a:cs typeface="Arial" charset="0"/>
                <a:sym typeface="Symbol" charset="0"/>
              </a:rPr>
              <a:t>	}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endParaRPr lang="en-US" sz="2400">
              <a:latin typeface="Arial" charset="0"/>
              <a:cs typeface="Arial" charset="0"/>
              <a:sym typeface="Symbol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400">
              <a:latin typeface="Arial" charset="0"/>
              <a:cs typeface="Arial" charset="0"/>
              <a:sym typeface="Symbol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400">
                <a:solidFill>
                  <a:srgbClr val="FF0000"/>
                </a:solidFill>
                <a:latin typeface="Arial" charset="0"/>
                <a:cs typeface="Arial" charset="0"/>
                <a:sym typeface="Symbol" charset="0"/>
              </a:rPr>
              <a:t>Uses at most </a:t>
            </a:r>
            <a:r>
              <a:rPr lang="en-US" sz="2400">
                <a:latin typeface="Arial" charset="0"/>
                <a:cs typeface="Arial" charset="0"/>
                <a:sym typeface="Symbol" charset="0"/>
              </a:rPr>
              <a:t>2</a:t>
            </a:r>
            <a:r>
              <a:rPr lang="en-US" sz="2400">
                <a:solidFill>
                  <a:srgbClr val="0000FF"/>
                </a:solidFill>
                <a:latin typeface="Arial" charset="0"/>
                <a:cs typeface="Arial" charset="0"/>
                <a:sym typeface="Symbol" charset="0"/>
              </a:rPr>
              <a:t>(</a:t>
            </a:r>
            <a:r>
              <a:rPr lang="en-US" sz="2400" i="1">
                <a:solidFill>
                  <a:srgbClr val="0000FF"/>
                </a:solidFill>
                <a:latin typeface="Arial" charset="0"/>
                <a:cs typeface="Arial" charset="0"/>
                <a:sym typeface="Symbol" charset="0"/>
              </a:rPr>
              <a:t>n</a:t>
            </a:r>
            <a:r>
              <a:rPr lang="en-US" sz="2400">
                <a:solidFill>
                  <a:srgbClr val="0000FF"/>
                </a:solidFill>
                <a:latin typeface="Arial" charset="0"/>
                <a:cs typeface="Arial" charset="0"/>
                <a:sym typeface="Symbol" charset="0"/>
              </a:rPr>
              <a:t> – 1)</a:t>
            </a:r>
            <a:r>
              <a:rPr lang="en-US" sz="2400">
                <a:solidFill>
                  <a:srgbClr val="FF0000"/>
                </a:solidFill>
                <a:latin typeface="Arial" charset="0"/>
                <a:cs typeface="Arial" charset="0"/>
                <a:sym typeface="Symbol" charset="0"/>
              </a:rPr>
              <a:t> </a:t>
            </a:r>
            <a:r>
              <a:rPr lang="en-US" sz="2400">
                <a:solidFill>
                  <a:srgbClr val="408000"/>
                </a:solidFill>
                <a:latin typeface="Arial" charset="0"/>
                <a:cs typeface="Arial" charset="0"/>
                <a:sym typeface="Symbol" charset="0"/>
              </a:rPr>
              <a:t>+ 1</a:t>
            </a:r>
            <a:r>
              <a:rPr lang="en-US" sz="2400">
                <a:solidFill>
                  <a:srgbClr val="FF0000"/>
                </a:solidFill>
                <a:latin typeface="Arial" charset="0"/>
                <a:cs typeface="Arial" charset="0"/>
                <a:sym typeface="Symbol" charset="0"/>
              </a:rPr>
              <a:t> operations</a:t>
            </a:r>
          </a:p>
          <a:p>
            <a:pPr eaLnBrk="1" hangingPunct="1">
              <a:lnSpc>
                <a:spcPct val="80000"/>
              </a:lnSpc>
            </a:pPr>
            <a:endParaRPr lang="en-US" sz="2400">
              <a:latin typeface="Arial" charset="0"/>
              <a:cs typeface="Arial" charset="0"/>
            </a:endParaRP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4724400" y="6096000"/>
            <a:ext cx="1377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408000"/>
                </a:solidFill>
              </a:rPr>
              <a:t>Initialization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1185863" y="6172200"/>
            <a:ext cx="22431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0000FF"/>
                </a:solidFill>
              </a:rPr>
              <a:t>Number of iterations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2971800" y="4800600"/>
            <a:ext cx="3886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/>
              <a:t>1 assignment &amp; 1 comparison</a:t>
            </a:r>
          </a:p>
          <a:p>
            <a:pPr eaLnBrk="1" hangingPunct="1"/>
            <a:r>
              <a:rPr lang="en-US" sz="2000"/>
              <a:t>= 2 operations per loop iteration</a:t>
            </a:r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 flipH="1" flipV="1">
            <a:off x="4038600" y="6019800"/>
            <a:ext cx="685800" cy="228600"/>
          </a:xfrm>
          <a:prstGeom prst="line">
            <a:avLst/>
          </a:prstGeom>
          <a:noFill/>
          <a:ln w="28575">
            <a:solidFill>
              <a:srgbClr val="4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4" name="Line 8"/>
          <p:cNvSpPr>
            <a:spLocks noChangeShapeType="1"/>
          </p:cNvSpPr>
          <p:nvPr/>
        </p:nvSpPr>
        <p:spPr bwMode="auto">
          <a:xfrm flipH="1">
            <a:off x="2590800" y="5334000"/>
            <a:ext cx="3810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 rot="5400000">
            <a:off x="2979738" y="5737225"/>
            <a:ext cx="35083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4800">
                <a:solidFill>
                  <a:srgbClr val="0000FF"/>
                </a:solidFill>
                <a:latin typeface="Arial Narrow" charset="0"/>
              </a:rPr>
              <a:t>}</a:t>
            </a:r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 flipV="1">
            <a:off x="3048000" y="4495800"/>
            <a:ext cx="8382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 flipH="1" flipV="1">
            <a:off x="3886200" y="4191000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6019800" y="5567363"/>
            <a:ext cx="2073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(roughly = 2n)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/>
      <p:bldP spid="50181" grpId="0"/>
      <p:bldP spid="50182" grpId="0"/>
      <p:bldP spid="50183" grpId="0" animBg="1"/>
      <p:bldP spid="50184" grpId="0" animBg="1"/>
      <p:bldP spid="50185" grpId="0"/>
      <p:bldP spid="50186" grpId="0" animBg="1"/>
      <p:bldP spid="50187" grpId="0" animBg="1"/>
      <p:bldP spid="50188" grpId="0" build="p" autoUpdateAnimBg="0"/>
    </p:bld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2364</TotalTime>
  <Words>700</Words>
  <Application>Microsoft Macintosh PowerPoint</Application>
  <PresentationFormat>On-screen Show (4:3)</PresentationFormat>
  <Paragraphs>237</Paragraphs>
  <Slides>21</Slides>
  <Notes>19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Pixel</vt:lpstr>
      <vt:lpstr>Equation</vt:lpstr>
      <vt:lpstr>“It ain’t no good if it ain’t snappy enough.” (Efficient Computations) </vt:lpstr>
      <vt:lpstr>Today’s focus: efficiency in computation</vt:lpstr>
      <vt:lpstr>Question:  How do we measure the  “speed” of an algorithm?</vt:lpstr>
      <vt:lpstr>“Running time” of an algorithm</vt:lpstr>
      <vt:lpstr>Example: Find Min</vt:lpstr>
      <vt:lpstr>Example: Find Min</vt:lpstr>
      <vt:lpstr>Example: Find Min</vt:lpstr>
      <vt:lpstr>Example: Find Min</vt:lpstr>
      <vt:lpstr>Example: Find Min</vt:lpstr>
      <vt:lpstr>Efficiency of Selection Sort</vt:lpstr>
      <vt:lpstr>Gauss’s trick : Sum of (n – i) for i = 1 to n – 1 </vt:lpstr>
      <vt:lpstr>“20 Questions”:  I have a number between 1 and a million in mind.  Guess it by asking me yes/no questions,  and keep the number of questions small. </vt:lpstr>
      <vt:lpstr>Pseudocode: Guessing number from1 to n</vt:lpstr>
      <vt:lpstr> Brief detour: Logarithms (CS view)</vt:lpstr>
      <vt:lpstr>Running times encountered in this lecture</vt:lpstr>
      <vt:lpstr>PowerPoint Presentation</vt:lpstr>
      <vt:lpstr>Binary search and binary representation of numbers</vt:lpstr>
      <vt:lpstr>Binary representations (cont’d)</vt:lpstr>
      <vt:lpstr>Binary representation of n (the more standard definition)</vt:lpstr>
      <vt:lpstr>Efficiency of Effort:  A lens on the world</vt:lpstr>
      <vt:lpstr>PowerPoint Presentation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N33d 4 Sp33d</dc:title>
  <dc:creator>David Xiao</dc:creator>
  <cp:lastModifiedBy>Adam Finkelstein</cp:lastModifiedBy>
  <cp:revision>89</cp:revision>
  <dcterms:created xsi:type="dcterms:W3CDTF">2010-02-16T18:14:09Z</dcterms:created>
  <dcterms:modified xsi:type="dcterms:W3CDTF">2012-02-21T18:26:08Z</dcterms:modified>
</cp:coreProperties>
</file>