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306" r:id="rId3"/>
    <p:sldId id="303" r:id="rId4"/>
    <p:sldId id="270" r:id="rId5"/>
    <p:sldId id="307" r:id="rId6"/>
    <p:sldId id="308" r:id="rId7"/>
    <p:sldId id="271" r:id="rId8"/>
    <p:sldId id="259" r:id="rId9"/>
    <p:sldId id="309" r:id="rId10"/>
    <p:sldId id="261" r:id="rId11"/>
    <p:sldId id="310" r:id="rId12"/>
    <p:sldId id="262" r:id="rId13"/>
    <p:sldId id="272" r:id="rId14"/>
    <p:sldId id="263" r:id="rId15"/>
    <p:sldId id="265" r:id="rId16"/>
    <p:sldId id="266" r:id="rId17"/>
    <p:sldId id="264" r:id="rId18"/>
    <p:sldId id="304" r:id="rId19"/>
    <p:sldId id="268" r:id="rId20"/>
    <p:sldId id="277" r:id="rId21"/>
    <p:sldId id="278" r:id="rId22"/>
    <p:sldId id="275" r:id="rId23"/>
    <p:sldId id="312" r:id="rId24"/>
    <p:sldId id="276" r:id="rId25"/>
    <p:sldId id="26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9" r:id="rId35"/>
    <p:sldId id="300" r:id="rId36"/>
    <p:sldId id="305" r:id="rId37"/>
    <p:sldId id="30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44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4677E3-7FF3-9348-8E59-767613294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0"/>
        <a:cs typeface="Arial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DFA2D3-E4AC-CD4A-B3F2-0B3F5039EEC5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679E60-B447-9745-803F-027022976272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128708-E5F9-1841-92C6-3864BDF6ED2C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F660DC-082F-DF40-8A82-05384F3995B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9CB8CA-D15D-C548-B108-1D25C2A2CAF7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15681E-22D7-374F-A476-CE5EDD875168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B6F4F9-DAE2-8D43-ABE5-06BC01F6652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337737-CEAA-804D-81F6-8A8A4AFE63F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A723E6-A456-5F45-8899-A1F0C628E53A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610EAC-5D01-A641-AD5B-ACD69F3D91E8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0AE60C-3D12-3B4A-82C6-3405873F9EC4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5897B-E5BC-7F47-B585-84E8D8466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B0ED-AB4B-0542-8BDF-BFD0F5FA65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F8297-B55E-B047-8B94-D351D7D5D5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BB138-36EF-2C4C-AC9A-39AC0D2F9E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014C5-897B-6F4C-BD4F-793EB26285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039D4-CFFE-4846-B1F6-3D812DDFC9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CF3BE-933C-DF42-8970-220EFE472A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4F52-8DAF-564F-9159-EC19E5FD72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82C5-1608-ED4F-8629-7D90F1ABAA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B8C02-6A76-9347-A597-0C83CC017C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2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A690A-7366-C549-9AAE-032564803D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11C9929D-F847-C047-A6E2-46AC883CE2E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Arial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file:///\\localhost\Users\af\Dropbox\pton\cos116\2012web\lectures\demo-propose-and-reject.ppt%23-1,1,Slide%20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u.cs116@gmail.co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752600"/>
            <a:ext cx="6553200" cy="2438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Telling a computer how to behave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(via pseudocode -- a workaround for Computing</a:t>
            </a:r>
            <a:r>
              <a:rPr lang="ja-JP" altLang="en-US" sz="3200">
                <a:latin typeface="Arial" charset="0"/>
                <a:cs typeface="Arial" charset="0"/>
              </a:rPr>
              <a:t>’</a:t>
            </a:r>
            <a:r>
              <a:rPr lang="en-US" sz="3200">
                <a:latin typeface="Arial" charset="0"/>
                <a:cs typeface="Arial" charset="0"/>
              </a:rPr>
              <a:t>s Tower of Babel.)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648200"/>
            <a:ext cx="6019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4"/>
          <p:cNvSpPr>
            <a:spLocks noChangeShapeType="1"/>
          </p:cNvSpPr>
          <p:nvPr/>
        </p:nvSpPr>
        <p:spPr bwMode="auto">
          <a:xfrm>
            <a:off x="3902075" y="537845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For a computer, everything</a:t>
            </a:r>
            <a:r>
              <a:rPr lang="ja-JP" altLang="en-US" sz="4000">
                <a:latin typeface="Arial" charset="0"/>
                <a:cs typeface="Arial" charset="0"/>
              </a:rPr>
              <a:t>’</a:t>
            </a:r>
            <a:r>
              <a:rPr lang="en-US" sz="4000">
                <a:latin typeface="Arial" charset="0"/>
                <a:cs typeface="Arial" charset="0"/>
              </a:rPr>
              <a:t>s a number</a:t>
            </a:r>
          </a:p>
        </p:txBody>
      </p:sp>
      <p:pic>
        <p:nvPicPr>
          <p:cNvPr id="19460" name="Picture 5" descr="The image “http://www.icsi.berkeley.edu/Speech/mr/images/headset_waveform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543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204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Audio waveform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4419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638800" y="2427288"/>
            <a:ext cx="31400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Sequence of Numbers representing frequency, amplitude, etc.</a:t>
            </a:r>
          </a:p>
        </p:txBody>
      </p:sp>
      <p:pic>
        <p:nvPicPr>
          <p:cNvPr id="19464" name="Picture 11" descr="The image “http://www.tutorials4u.com/html/graphics/rgb-colour-system.gif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657725"/>
            <a:ext cx="1295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http://upload.wikimedia.org/wikipedia/en/thumb/c/c3/NGC_4414_(NASA-med).jpg/280px-NGC_4414_(NASA-med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616450"/>
            <a:ext cx="220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5715000" y="4943475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Sequence of Numbers representing color value </a:t>
            </a:r>
            <a:br>
              <a:rPr lang="en-US" sz="1800">
                <a:latin typeface="Verdana" charset="0"/>
              </a:rPr>
            </a:br>
            <a:r>
              <a:rPr lang="en-US" sz="1800">
                <a:latin typeface="Verdana" charset="0"/>
              </a:rPr>
              <a:t>of each pixel.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1447800" y="4114800"/>
            <a:ext cx="91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General task faced by computer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14400" y="3048000"/>
            <a:ext cx="741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Given: Sequence of numbers in </a:t>
            </a:r>
            <a:r>
              <a:rPr lang="en-US" sz="2000">
                <a:solidFill>
                  <a:srgbClr val="FF0066"/>
                </a:solidFill>
              </a:rPr>
              <a:t>memory</a:t>
            </a:r>
            <a:r>
              <a:rPr lang="en-US" sz="2000"/>
              <a:t> (eg, mp3 song)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Goal: </a:t>
            </a:r>
            <a:r>
              <a:rPr lang="en-US" sz="2000">
                <a:solidFill>
                  <a:srgbClr val="FF0066"/>
                </a:solidFill>
              </a:rPr>
              <a:t>Process </a:t>
            </a:r>
            <a:r>
              <a:rPr lang="en-US" sz="2000"/>
              <a:t>these numbers to achieve a </a:t>
            </a:r>
            <a:r>
              <a:rPr lang="en-US" sz="2000">
                <a:solidFill>
                  <a:srgbClr val="FF0066"/>
                </a:solidFill>
              </a:rPr>
              <a:t>desired sequence of</a:t>
            </a:r>
            <a:br>
              <a:rPr lang="en-US" sz="2000">
                <a:solidFill>
                  <a:srgbClr val="FF0066"/>
                </a:solidFill>
              </a:rPr>
            </a:br>
            <a:r>
              <a:rPr lang="en-US" sz="2000">
                <a:solidFill>
                  <a:srgbClr val="FF0066"/>
                </a:solidFill>
              </a:rPr>
              <a:t>	numbers as output </a:t>
            </a:r>
            <a:r>
              <a:rPr lang="en-US" sz="2000"/>
              <a:t>(eg, electrical signals that drive the </a:t>
            </a:r>
            <a:br>
              <a:rPr lang="en-US" sz="2000"/>
            </a:br>
            <a:r>
              <a:rPr lang="en-US" sz="2000"/>
              <a:t>	headphones and reproduce the song)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7696200" cy="6096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447800" y="1981200"/>
            <a:ext cx="5257800" cy="457200"/>
            <a:chOff x="2971800" y="3581400"/>
            <a:chExt cx="5257800" cy="4572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2971800" y="3581400"/>
              <a:ext cx="52578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3962400" y="3581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4876800" y="3581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5867400" y="3581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7239000" y="3581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3124200" y="3657600"/>
              <a:ext cx="850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latin typeface="Verdana" charset="0"/>
                </a:rPr>
                <a:t>40.99</a:t>
              </a: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4038600" y="3657600"/>
              <a:ext cx="850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latin typeface="Verdana" charset="0"/>
                </a:rPr>
                <a:t>62.99</a:t>
              </a: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latin typeface="Verdana" charset="0"/>
                </a:rPr>
                <a:t>52.99</a:t>
              </a:r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6553200" y="3581400"/>
              <a:ext cx="371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latin typeface="Verdana" charset="0"/>
                </a:rPr>
                <a:t>…</a:t>
              </a:r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7315200" y="3657600"/>
              <a:ext cx="850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latin typeface="Verdana" charset="0"/>
                </a:rPr>
                <a:t>22.99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83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simple problem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Our robot is getting ready for a big date…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How would it identify the cheapest bottle?  (Say it can </a:t>
            </a:r>
            <a:r>
              <a:rPr lang="en-US" dirty="0" smtClean="0">
                <a:latin typeface="Arial" charset="0"/>
                <a:cs typeface="Arial" charset="0"/>
              </a:rPr>
              <a:t>pick up a bottle &amp; scan prices.)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0484" name="Picture 21" descr="Dior Addi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8"/>
          <p:cNvGrpSpPr>
            <a:grpSpLocks/>
          </p:cNvGrpSpPr>
          <p:nvPr/>
        </p:nvGrpSpPr>
        <p:grpSpPr bwMode="auto">
          <a:xfrm>
            <a:off x="685800" y="3124200"/>
            <a:ext cx="7639050" cy="2000250"/>
            <a:chOff x="432" y="1968"/>
            <a:chExt cx="4812" cy="1260"/>
          </a:xfrm>
        </p:grpSpPr>
        <p:pic>
          <p:nvPicPr>
            <p:cNvPr id="20486" name="Picture 19" descr="Sa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68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23" descr="Rose Essentiel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68"/>
              <a:ext cx="12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25" descr="Hypnotic Pois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968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27" descr="Brit Eau de Parf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68"/>
              <a:ext cx="1068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Solution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Pick up first bottle, check price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Walk down aisle. For each bottle, do this: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price on bottle is less than price in hand, 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exchange it with the one in hand.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Similar question in different setting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Robot has </a:t>
            </a:r>
            <a:r>
              <a:rPr lang="en-US" sz="3600" i="1">
                <a:latin typeface="Arial" charset="0"/>
                <a:cs typeface="Arial" charset="0"/>
              </a:rPr>
              <a:t>n</a:t>
            </a:r>
            <a:r>
              <a:rPr lang="en-US" sz="3600">
                <a:latin typeface="Arial" charset="0"/>
                <a:cs typeface="Arial" charset="0"/>
              </a:rPr>
              <a:t> prices stored in memory</a:t>
            </a:r>
          </a:p>
          <a:p>
            <a:pPr eaLnBrk="1" hangingPunct="1"/>
            <a:endParaRPr lang="en-US" sz="3600">
              <a:latin typeface="Arial" charset="0"/>
              <a:cs typeface="Arial" charset="0"/>
            </a:endParaRPr>
          </a:p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Want to find minimum price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48000"/>
            <a:ext cx="21828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Memory: a simplified 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 scratchpad that can be perfectly erased and re-written any number of times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 variable: a piece of memory with a name; stores a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value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43400" y="5257800"/>
            <a:ext cx="99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4419600" y="53340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22.99</a:t>
            </a:r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3751263" y="5334000"/>
            <a:ext cx="51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i =</a:t>
            </a:r>
          </a:p>
        </p:txBody>
      </p:sp>
      <p:sp>
        <p:nvSpPr>
          <p:cNvPr id="23559" name="Line 15"/>
          <p:cNvSpPr>
            <a:spLocks noChangeShapeType="1"/>
          </p:cNvSpPr>
          <p:nvPr/>
        </p:nvSpPr>
        <p:spPr bwMode="auto">
          <a:xfrm flipH="1" flipV="1">
            <a:off x="5502275" y="575468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6127750" y="60198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value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2362200" y="60198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name</a:t>
            </a: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 flipV="1">
            <a:off x="3124200" y="5638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Examples</a:t>
            </a:r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1828800" y="2128838"/>
            <a:ext cx="4170363" cy="461962"/>
            <a:chOff x="1152" y="1341"/>
            <a:chExt cx="2627" cy="291"/>
          </a:xfrm>
        </p:grpSpPr>
        <p:sp>
          <p:nvSpPr>
            <p:cNvPr id="24589" name="Text Box 1028"/>
            <p:cNvSpPr txBox="1">
              <a:spLocks noChangeArrowheads="1"/>
            </p:cNvSpPr>
            <p:nvPr/>
          </p:nvSpPr>
          <p:spPr bwMode="auto">
            <a:xfrm>
              <a:off x="1152" y="1341"/>
              <a:ext cx="6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Verdana" charset="0"/>
                </a:rPr>
                <a:t>i</a:t>
              </a:r>
              <a:r>
                <a:rPr lang="en-US">
                  <a:latin typeface="Verdana" charset="0"/>
                </a:rPr>
                <a:t> </a:t>
              </a:r>
              <a:r>
                <a:rPr lang="en-US">
                  <a:latin typeface="Verdana" charset="0"/>
                  <a:sym typeface="Symbol" charset="0"/>
                </a:rPr>
                <a:t> 5</a:t>
              </a:r>
              <a:endParaRPr lang="en-US" i="1">
                <a:latin typeface="Verdana" charset="0"/>
                <a:sym typeface="Symbol" charset="0"/>
              </a:endParaRPr>
            </a:p>
          </p:txBody>
        </p:sp>
        <p:sp>
          <p:nvSpPr>
            <p:cNvPr id="24590" name="Text Box 1031"/>
            <p:cNvSpPr txBox="1">
              <a:spLocks noChangeArrowheads="1"/>
            </p:cNvSpPr>
            <p:nvPr/>
          </p:nvSpPr>
          <p:spPr bwMode="auto">
            <a:xfrm>
              <a:off x="2352" y="1341"/>
              <a:ext cx="142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Verdana" charset="0"/>
                </a:rPr>
                <a:t>Sets </a:t>
              </a:r>
              <a:r>
                <a:rPr lang="en-US" sz="2000" i="1">
                  <a:latin typeface="Verdana" charset="0"/>
                </a:rPr>
                <a:t>i</a:t>
              </a:r>
              <a:r>
                <a:rPr lang="en-US" sz="2000">
                  <a:latin typeface="Verdana" charset="0"/>
                </a:rPr>
                <a:t> to value 5</a:t>
              </a:r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1828800" y="3068638"/>
            <a:ext cx="6172200" cy="711200"/>
            <a:chOff x="1152" y="1933"/>
            <a:chExt cx="3888" cy="448"/>
          </a:xfrm>
        </p:grpSpPr>
        <p:sp>
          <p:nvSpPr>
            <p:cNvPr id="24587" name="Text Box 1029"/>
            <p:cNvSpPr txBox="1">
              <a:spLocks noChangeArrowheads="1"/>
            </p:cNvSpPr>
            <p:nvPr/>
          </p:nvSpPr>
          <p:spPr bwMode="auto">
            <a:xfrm>
              <a:off x="1152" y="1933"/>
              <a:ext cx="6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Verdana" charset="0"/>
                </a:rPr>
                <a:t>j</a:t>
              </a:r>
              <a:r>
                <a:rPr lang="en-US">
                  <a:latin typeface="Verdana" charset="0"/>
                </a:rPr>
                <a:t> </a:t>
              </a:r>
              <a:r>
                <a:rPr lang="en-US">
                  <a:latin typeface="Verdana" charset="0"/>
                  <a:sym typeface="Symbol" charset="0"/>
                </a:rPr>
                <a:t> </a:t>
              </a:r>
              <a:r>
                <a:rPr lang="en-US" i="1">
                  <a:latin typeface="Verdana" charset="0"/>
                  <a:sym typeface="Symbol" charset="0"/>
                </a:rPr>
                <a:t>i</a:t>
              </a:r>
            </a:p>
          </p:txBody>
        </p:sp>
        <p:sp>
          <p:nvSpPr>
            <p:cNvPr id="24588" name="Text Box 1032"/>
            <p:cNvSpPr txBox="1">
              <a:spLocks noChangeArrowheads="1"/>
            </p:cNvSpPr>
            <p:nvPr/>
          </p:nvSpPr>
          <p:spPr bwMode="auto">
            <a:xfrm>
              <a:off x="2400" y="1933"/>
              <a:ext cx="264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Verdana" charset="0"/>
                </a:rPr>
                <a:t>Sets </a:t>
              </a:r>
              <a:r>
                <a:rPr lang="en-US" sz="2000" i="1">
                  <a:latin typeface="Verdana" charset="0"/>
                </a:rPr>
                <a:t>j</a:t>
              </a:r>
              <a:r>
                <a:rPr lang="en-US" sz="2000">
                  <a:latin typeface="Verdana" charset="0"/>
                </a:rPr>
                <a:t> to whatever value is in </a:t>
              </a:r>
              <a:r>
                <a:rPr lang="en-US" sz="2000" i="1">
                  <a:latin typeface="Verdana" charset="0"/>
                </a:rPr>
                <a:t>i</a:t>
              </a:r>
              <a:r>
                <a:rPr lang="en-US" sz="2000">
                  <a:latin typeface="Verdana" charset="0"/>
                </a:rPr>
                <a:t>.</a:t>
              </a:r>
              <a:br>
                <a:rPr lang="en-US" sz="2000">
                  <a:latin typeface="Verdana" charset="0"/>
                </a:rPr>
              </a:br>
              <a:r>
                <a:rPr lang="en-US" sz="2000">
                  <a:latin typeface="Verdana" charset="0"/>
                </a:rPr>
                <a:t>Leaves </a:t>
              </a:r>
              <a:r>
                <a:rPr lang="en-US" sz="2000" i="1">
                  <a:latin typeface="Verdana" charset="0"/>
                </a:rPr>
                <a:t>i</a:t>
              </a:r>
              <a:r>
                <a:rPr lang="en-US" sz="2000">
                  <a:latin typeface="Verdana" charset="0"/>
                </a:rPr>
                <a:t> unchanged</a:t>
              </a:r>
            </a:p>
          </p:txBody>
        </p:sp>
      </p:grpSp>
      <p:grpSp>
        <p:nvGrpSpPr>
          <p:cNvPr id="4" name="Group 1038"/>
          <p:cNvGrpSpPr>
            <a:grpSpLocks/>
          </p:cNvGrpSpPr>
          <p:nvPr/>
        </p:nvGrpSpPr>
        <p:grpSpPr bwMode="auto">
          <a:xfrm>
            <a:off x="1828800" y="4211638"/>
            <a:ext cx="5867400" cy="711200"/>
            <a:chOff x="1152" y="2653"/>
            <a:chExt cx="3696" cy="448"/>
          </a:xfrm>
        </p:grpSpPr>
        <p:sp>
          <p:nvSpPr>
            <p:cNvPr id="24585" name="Text Box 1030"/>
            <p:cNvSpPr txBox="1">
              <a:spLocks noChangeArrowheads="1"/>
            </p:cNvSpPr>
            <p:nvPr/>
          </p:nvSpPr>
          <p:spPr bwMode="auto">
            <a:xfrm>
              <a:off x="1152" y="2701"/>
              <a:ext cx="10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Verdana" charset="0"/>
                </a:rPr>
                <a:t>i</a:t>
              </a:r>
              <a:r>
                <a:rPr lang="en-US">
                  <a:latin typeface="Verdana" charset="0"/>
                </a:rPr>
                <a:t> </a:t>
              </a:r>
              <a:r>
                <a:rPr lang="en-US">
                  <a:latin typeface="Verdana" charset="0"/>
                  <a:sym typeface="Symbol" charset="0"/>
                </a:rPr>
                <a:t> </a:t>
              </a:r>
              <a:r>
                <a:rPr lang="en-US" i="1">
                  <a:latin typeface="Verdana" charset="0"/>
                  <a:sym typeface="Symbol" charset="0"/>
                </a:rPr>
                <a:t>j</a:t>
              </a:r>
              <a:r>
                <a:rPr lang="en-US">
                  <a:latin typeface="Verdana" charset="0"/>
                  <a:sym typeface="Symbol" charset="0"/>
                </a:rPr>
                <a:t> + 1</a:t>
              </a:r>
              <a:endParaRPr lang="en-US" i="1">
                <a:latin typeface="Verdana" charset="0"/>
                <a:sym typeface="Symbol" charset="0"/>
              </a:endParaRPr>
            </a:p>
          </p:txBody>
        </p:sp>
        <p:sp>
          <p:nvSpPr>
            <p:cNvPr id="24586" name="Text Box 1033"/>
            <p:cNvSpPr txBox="1">
              <a:spLocks noChangeArrowheads="1"/>
            </p:cNvSpPr>
            <p:nvPr/>
          </p:nvSpPr>
          <p:spPr bwMode="auto">
            <a:xfrm>
              <a:off x="2400" y="2653"/>
              <a:ext cx="24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Verdana" charset="0"/>
                </a:rPr>
                <a:t>Sets </a:t>
              </a:r>
              <a:r>
                <a:rPr lang="en-US" sz="2000" i="1">
                  <a:latin typeface="Verdana" charset="0"/>
                </a:rPr>
                <a:t>i</a:t>
              </a:r>
              <a:r>
                <a:rPr lang="en-US" sz="2000">
                  <a:latin typeface="Verdana" charset="0"/>
                </a:rPr>
                <a:t> to </a:t>
              </a:r>
              <a:r>
                <a:rPr lang="en-US" sz="2000" i="1">
                  <a:latin typeface="Verdana" charset="0"/>
                </a:rPr>
                <a:t>j </a:t>
              </a:r>
              <a:r>
                <a:rPr lang="en-US" sz="2000">
                  <a:latin typeface="Verdana" charset="0"/>
                </a:rPr>
                <a:t>+ 1.</a:t>
              </a:r>
              <a:br>
                <a:rPr lang="en-US" sz="2000">
                  <a:latin typeface="Verdana" charset="0"/>
                </a:rPr>
              </a:br>
              <a:r>
                <a:rPr lang="en-US" sz="2000">
                  <a:latin typeface="Verdana" charset="0"/>
                </a:rPr>
                <a:t>Leaves </a:t>
              </a:r>
              <a:r>
                <a:rPr lang="en-US" sz="2000" i="1">
                  <a:latin typeface="Verdana" charset="0"/>
                </a:rPr>
                <a:t>j</a:t>
              </a:r>
              <a:r>
                <a:rPr lang="en-US" sz="2000">
                  <a:latin typeface="Verdana" charset="0"/>
                </a:rPr>
                <a:t> unchanged</a:t>
              </a:r>
            </a:p>
          </p:txBody>
        </p:sp>
      </p:grp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1828800" y="5405438"/>
            <a:ext cx="5867400" cy="461962"/>
            <a:chOff x="1152" y="3405"/>
            <a:chExt cx="3696" cy="291"/>
          </a:xfrm>
        </p:grpSpPr>
        <p:sp>
          <p:nvSpPr>
            <p:cNvPr id="24583" name="Text Box 1034"/>
            <p:cNvSpPr txBox="1">
              <a:spLocks noChangeArrowheads="1"/>
            </p:cNvSpPr>
            <p:nvPr/>
          </p:nvSpPr>
          <p:spPr bwMode="auto">
            <a:xfrm>
              <a:off x="1152" y="3405"/>
              <a:ext cx="10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Verdana" charset="0"/>
                </a:rPr>
                <a:t>i</a:t>
              </a:r>
              <a:r>
                <a:rPr lang="en-US">
                  <a:latin typeface="Verdana" charset="0"/>
                </a:rPr>
                <a:t> </a:t>
              </a:r>
              <a:r>
                <a:rPr lang="en-US">
                  <a:latin typeface="Verdana" charset="0"/>
                  <a:sym typeface="Symbol" charset="0"/>
                </a:rPr>
                <a:t> </a:t>
              </a:r>
              <a:r>
                <a:rPr lang="en-US" i="1">
                  <a:latin typeface="Verdana" charset="0"/>
                  <a:sym typeface="Symbol" charset="0"/>
                </a:rPr>
                <a:t>i</a:t>
              </a:r>
              <a:r>
                <a:rPr lang="en-US">
                  <a:latin typeface="Verdana" charset="0"/>
                  <a:sym typeface="Symbol" charset="0"/>
                </a:rPr>
                <a:t> + 1</a:t>
              </a:r>
              <a:endParaRPr lang="en-US" i="1">
                <a:latin typeface="Verdana" charset="0"/>
                <a:sym typeface="Symbol" charset="0"/>
              </a:endParaRPr>
            </a:p>
          </p:txBody>
        </p:sp>
        <p:sp>
          <p:nvSpPr>
            <p:cNvPr id="24584" name="Text Box 1035"/>
            <p:cNvSpPr txBox="1">
              <a:spLocks noChangeArrowheads="1"/>
            </p:cNvSpPr>
            <p:nvPr/>
          </p:nvSpPr>
          <p:spPr bwMode="auto">
            <a:xfrm>
              <a:off x="2400" y="3408"/>
              <a:ext cx="244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latin typeface="Verdana" charset="0"/>
                </a:rPr>
                <a:t>Sets </a:t>
              </a:r>
              <a:r>
                <a:rPr lang="en-US" sz="2000" i="1">
                  <a:latin typeface="Verdana" charset="0"/>
                </a:rPr>
                <a:t>i</a:t>
              </a:r>
              <a:r>
                <a:rPr lang="en-US" sz="2000">
                  <a:latin typeface="Verdana" charset="0"/>
                </a:rPr>
                <a:t> to 1 more than it was.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Arrays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cs typeface="Arial" charset="0"/>
              </a:rPr>
              <a:t> is an array of </a:t>
            </a:r>
            <a:r>
              <a:rPr lang="en-US" i="1">
                <a:latin typeface="Arial" charset="0"/>
                <a:cs typeface="Arial" charset="0"/>
              </a:rPr>
              <a:t>n</a:t>
            </a:r>
            <a:r>
              <a:rPr lang="en-US">
                <a:latin typeface="Arial" charset="0"/>
                <a:cs typeface="Arial" charset="0"/>
              </a:rPr>
              <a:t> values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 i="1">
                <a:latin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cs typeface="Arial" charset="0"/>
              </a:rPr>
              <a:t>[ </a:t>
            </a:r>
            <a:r>
              <a:rPr lang="en-US" i="1">
                <a:latin typeface="Arial" charset="0"/>
                <a:cs typeface="Arial" charset="0"/>
              </a:rPr>
              <a:t>i </a:t>
            </a:r>
            <a:r>
              <a:rPr lang="en-US">
                <a:latin typeface="Arial" charset="0"/>
                <a:cs typeface="Arial" charset="0"/>
              </a:rPr>
              <a:t>] is the </a:t>
            </a:r>
            <a:r>
              <a:rPr lang="en-US" i="1">
                <a:latin typeface="Arial" charset="0"/>
                <a:cs typeface="Arial" charset="0"/>
              </a:rPr>
              <a:t>i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th value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Example: </a:t>
            </a:r>
            <a:r>
              <a:rPr lang="en-US" i="1">
                <a:latin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cs typeface="Arial" charset="0"/>
              </a:rPr>
              <a:t>[3] = 52.99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71800" y="3581400"/>
            <a:ext cx="525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962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48768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58674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72390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124200" y="36576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40.99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038600" y="36576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62.99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4953000" y="3657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52.99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553200" y="3581400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…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7315200" y="36576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22.99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2209800" y="36576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A =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Pick up first bottle, check price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Walk down aisle. For each bottle, do this: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price on bottle is less than price in hand, 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exchange it with the one in hand.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Procedure </a:t>
            </a:r>
            <a:r>
              <a:rPr lang="en-US">
                <a:latin typeface="Courier" charset="0"/>
                <a:cs typeface="Courier" charset="0"/>
              </a:rPr>
              <a:t>findmin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>
                <a:latin typeface="Arial" charset="0"/>
                <a:cs typeface="Arial" charset="0"/>
              </a:rPr>
              <a:t>n</a:t>
            </a:r>
            <a:r>
              <a:rPr lang="en-US" sz="2800">
                <a:latin typeface="Arial" charset="0"/>
                <a:cs typeface="Arial" charset="0"/>
              </a:rPr>
              <a:t> items, stored in array </a:t>
            </a:r>
            <a:r>
              <a:rPr lang="en-US" sz="2800" i="1">
                <a:latin typeface="Arial" charset="0"/>
                <a:cs typeface="Arial" charset="0"/>
              </a:rPr>
              <a:t>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Variables are </a:t>
            </a:r>
            <a:r>
              <a:rPr lang="en-US" sz="2800" i="1">
                <a:latin typeface="Arial" charset="0"/>
                <a:cs typeface="Arial" charset="0"/>
              </a:rPr>
              <a:t>i</a:t>
            </a:r>
            <a:r>
              <a:rPr lang="en-US" sz="2800">
                <a:latin typeface="Arial" charset="0"/>
                <a:cs typeface="Arial" charset="0"/>
              </a:rPr>
              <a:t>, </a:t>
            </a:r>
            <a:r>
              <a:rPr lang="en-US" sz="2800" i="1">
                <a:latin typeface="Arial" charset="0"/>
                <a:cs typeface="Arial" charset="0"/>
              </a:rPr>
              <a:t>best</a:t>
            </a:r>
          </a:p>
          <a:p>
            <a:pPr eaLnBrk="1" hangingPunct="1">
              <a:lnSpc>
                <a:spcPct val="90000"/>
              </a:lnSpc>
            </a:pPr>
            <a:endParaRPr lang="en-US" sz="2800" i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i="1">
                <a:latin typeface="Courier" charset="0"/>
                <a:cs typeface="Courier" charset="0"/>
              </a:rPr>
              <a:t>best</a:t>
            </a:r>
            <a:r>
              <a:rPr lang="en-US" sz="2800">
                <a:latin typeface="Courier" charset="0"/>
                <a:cs typeface="Courier" charset="0"/>
              </a:rPr>
              <a:t> 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 1</a:t>
            </a:r>
            <a:endParaRPr lang="en-US" sz="2800">
              <a:latin typeface="Courier" charset="0"/>
              <a:cs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urier" charset="0"/>
                <a:cs typeface="Courier" charset="0"/>
              </a:rPr>
              <a:t>Do for</a:t>
            </a:r>
            <a:r>
              <a:rPr lang="en-US" sz="2800" i="1">
                <a:latin typeface="Courier" charset="0"/>
                <a:cs typeface="Courier" charset="0"/>
              </a:rPr>
              <a:t> 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800" i="1">
                <a:latin typeface="Courier" charset="0"/>
                <a:cs typeface="Courier" charset="0"/>
              </a:rPr>
              <a:t> 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=</a:t>
            </a:r>
            <a:r>
              <a:rPr lang="en-US" sz="2800" i="1">
                <a:latin typeface="Courier" charset="0"/>
                <a:cs typeface="Courier" charset="0"/>
              </a:rPr>
              <a:t> 2 </a:t>
            </a:r>
            <a:r>
              <a:rPr lang="en-US" sz="2800">
                <a:latin typeface="Courier" charset="0"/>
                <a:cs typeface="Courier" charset="0"/>
              </a:rPr>
              <a:t>to</a:t>
            </a:r>
            <a:r>
              <a:rPr lang="en-US" sz="2800" i="1">
                <a:latin typeface="Courier" charset="0"/>
                <a:cs typeface="Courier" charset="0"/>
              </a:rPr>
              <a:t> n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urier" charset="0"/>
                <a:cs typeface="Courier" charset="0"/>
                <a:sym typeface="Symbol" charset="0"/>
              </a:rPr>
              <a:t>	{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urier" charset="0"/>
                <a:cs typeface="Courier" charset="0"/>
                <a:sym typeface="Symbol" charset="0"/>
              </a:rPr>
              <a:t>		if ( 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A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[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] &lt; 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A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[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best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] ) then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urier" charset="0"/>
                <a:cs typeface="Courier" charset="0"/>
                <a:sym typeface="Symbol" charset="0"/>
              </a:rPr>
              <a:t>		     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best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  </a:t>
            </a:r>
            <a:r>
              <a:rPr lang="en-US" sz="28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800">
                <a:latin typeface="Courier" charset="0"/>
                <a:cs typeface="Courier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urier" charset="0"/>
                <a:cs typeface="Courier" charset="0"/>
                <a:sym typeface="Symbol" charset="0"/>
              </a:rPr>
              <a:t>	}</a:t>
            </a:r>
          </a:p>
          <a:p>
            <a:pPr eaLnBrk="1" hangingPunct="1">
              <a:lnSpc>
                <a:spcPct val="90000"/>
              </a:lnSpc>
            </a:pPr>
            <a:endParaRPr lang="en-US" sz="2800" i="1">
              <a:latin typeface="Arial" charset="0"/>
              <a:cs typeface="Aria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entine-day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Today’s theme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5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Another way to do the same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5800" y="2514600"/>
            <a:ext cx="6629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Courier" charset="0"/>
                <a:cs typeface="Courier" charset="0"/>
              </a:rPr>
              <a:t>best</a:t>
            </a:r>
            <a:r>
              <a:rPr lang="en-US" sz="2400">
                <a:latin typeface="Courier" charset="0"/>
                <a:cs typeface="Courier" charset="0"/>
              </a:rPr>
              <a:t> 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 1;</a:t>
            </a:r>
          </a:p>
          <a:p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 1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Do while (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&lt; n)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{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	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 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+ 1;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	if ( 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A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[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] &lt; 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A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[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best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] ) then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		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best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 </a:t>
            </a:r>
            <a:r>
              <a:rPr lang="en-US" sz="2400" i="1">
                <a:latin typeface="Courier" charset="0"/>
                <a:cs typeface="Courier" charset="0"/>
                <a:sym typeface="Symbol" charset="0"/>
              </a:rPr>
              <a:t>i</a:t>
            </a:r>
            <a:r>
              <a:rPr lang="en-US" sz="2400">
                <a:latin typeface="Courier" charset="0"/>
                <a:cs typeface="Courier" charset="0"/>
                <a:sym typeface="Symbol" charset="0"/>
              </a:rPr>
              <a:t> </a:t>
            </a:r>
          </a:p>
          <a:p>
            <a:r>
              <a:rPr lang="en-US" sz="2400">
                <a:latin typeface="Courier" charset="0"/>
                <a:cs typeface="Courier" charset="0"/>
                <a:sym typeface="Symbol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 descr="foxtrot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05000"/>
            <a:ext cx="8763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New problem for robot: sorting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1066800" y="5181600"/>
            <a:ext cx="685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Arrange them so prices </a:t>
            </a:r>
            <a:r>
              <a:rPr lang="en-US" u="sng"/>
              <a:t>increase</a:t>
            </a:r>
            <a:r>
              <a:rPr lang="en-US"/>
              <a:t> from left to right.</a:t>
            </a:r>
          </a:p>
        </p:txBody>
      </p:sp>
      <p:grpSp>
        <p:nvGrpSpPr>
          <p:cNvPr id="30724" name="Group 15"/>
          <p:cNvGrpSpPr>
            <a:grpSpLocks/>
          </p:cNvGrpSpPr>
          <p:nvPr/>
        </p:nvGrpSpPr>
        <p:grpSpPr bwMode="auto">
          <a:xfrm>
            <a:off x="685800" y="2514600"/>
            <a:ext cx="7639050" cy="2076450"/>
            <a:chOff x="432" y="1920"/>
            <a:chExt cx="4812" cy="1308"/>
          </a:xfrm>
        </p:grpSpPr>
        <p:pic>
          <p:nvPicPr>
            <p:cNvPr id="30725" name="Picture 16" descr="Dior Addict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20"/>
              <a:ext cx="111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6" name="Group 17"/>
            <p:cNvGrpSpPr>
              <a:grpSpLocks/>
            </p:cNvGrpSpPr>
            <p:nvPr/>
          </p:nvGrpSpPr>
          <p:grpSpPr bwMode="auto">
            <a:xfrm>
              <a:off x="432" y="1968"/>
              <a:ext cx="4812" cy="1260"/>
              <a:chOff x="432" y="1968"/>
              <a:chExt cx="4812" cy="1260"/>
            </a:xfrm>
          </p:grpSpPr>
          <p:pic>
            <p:nvPicPr>
              <p:cNvPr id="30727" name="Picture 18" descr="Sak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968"/>
                <a:ext cx="110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8" name="Picture 19" descr="Rose Essentiel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968"/>
                <a:ext cx="126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20" descr="Hypnotic Pois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968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21" descr="Brit Eau de Parf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68"/>
                <a:ext cx="1068" cy="1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rob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885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15"/>
          <p:cNvGrpSpPr>
            <a:grpSpLocks/>
          </p:cNvGrpSpPr>
          <p:nvPr/>
        </p:nvGrpSpPr>
        <p:grpSpPr bwMode="auto">
          <a:xfrm>
            <a:off x="381000" y="3505200"/>
            <a:ext cx="6019800" cy="1295400"/>
            <a:chOff x="432" y="1920"/>
            <a:chExt cx="4812" cy="1308"/>
          </a:xfrm>
        </p:grpSpPr>
        <p:pic>
          <p:nvPicPr>
            <p:cNvPr id="35845" name="Picture 16" descr="Dior Addic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20"/>
              <a:ext cx="111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up 17"/>
            <p:cNvGrpSpPr>
              <a:grpSpLocks/>
            </p:cNvGrpSpPr>
            <p:nvPr/>
          </p:nvGrpSpPr>
          <p:grpSpPr bwMode="auto">
            <a:xfrm>
              <a:off x="432" y="1968"/>
              <a:ext cx="4812" cy="1260"/>
              <a:chOff x="432" y="1968"/>
              <a:chExt cx="4812" cy="1260"/>
            </a:xfrm>
          </p:grpSpPr>
          <p:pic>
            <p:nvPicPr>
              <p:cNvPr id="35847" name="Picture 18" descr="Sak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968"/>
                <a:ext cx="110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8" name="Picture 19" descr="Rose Essentiell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968"/>
                <a:ext cx="126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20" descr="Hypnotic Pois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968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0" name="Picture 21" descr="Brit Eau de Parf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968"/>
                <a:ext cx="1068" cy="1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Cloud Callout 11"/>
          <p:cNvSpPr/>
          <p:nvPr/>
        </p:nvSpPr>
        <p:spPr>
          <a:xfrm>
            <a:off x="533400" y="609600"/>
            <a:ext cx="6553200" cy="1905000"/>
          </a:xfrm>
          <a:prstGeom prst="cloudCallout">
            <a:avLst>
              <a:gd name="adj1" fmla="val 53973"/>
              <a:gd name="adj2" fmla="val 59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0066"/>
                </a:solidFill>
                <a:latin typeface="Arial" charset="0"/>
                <a:ea typeface="ＭＳ Ｐゴシック" charset="0"/>
                <a:cs typeface="Arial" charset="0"/>
              </a:rPr>
              <a:t>I have to sort n bottles. </a:t>
            </a:r>
            <a:br>
              <a:rPr lang="en-US" dirty="0">
                <a:solidFill>
                  <a:srgbClr val="FF0066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FF0066"/>
                </a:solidFill>
                <a:latin typeface="Arial" charset="0"/>
                <a:ea typeface="ＭＳ Ｐゴシック" charset="0"/>
                <a:cs typeface="Arial" charset="0"/>
              </a:rPr>
              <a:t>Let me find the cheapest bottle and move it to leftmost position. Then I only have to </a:t>
            </a:r>
            <a:r>
              <a:rPr lang="en-US" dirty="0" smtClean="0">
                <a:solidFill>
                  <a:srgbClr val="FF0066"/>
                </a:solidFill>
                <a:latin typeface="Arial" charset="0"/>
                <a:ea typeface="ＭＳ Ｐゴシック" charset="0"/>
                <a:cs typeface="Arial" charset="0"/>
              </a:rPr>
              <a:t>the other bottles </a:t>
            </a:r>
            <a:r>
              <a:rPr lang="en-US" dirty="0">
                <a:solidFill>
                  <a:srgbClr val="FF0066"/>
                </a:solidFill>
                <a:latin typeface="Arial" charset="0"/>
                <a:ea typeface="ＭＳ Ｐゴシック" charset="0"/>
                <a:cs typeface="Arial" charset="0"/>
              </a:rPr>
              <a:t>to its right. </a:t>
            </a:r>
          </a:p>
        </p:txBody>
      </p:sp>
    </p:spTree>
    <p:extLst>
      <p:ext uri="{BB962C8B-B14F-4D97-AF65-F5344CB8AC3E}">
        <p14:creationId xmlns:p14="http://schemas.microsoft.com/office/powerpoint/2010/main" val="223003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Solution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763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Do for</a:t>
            </a:r>
            <a:r>
              <a:rPr lang="en-US" sz="2800" i="1"/>
              <a:t> i</a:t>
            </a:r>
            <a:r>
              <a:rPr lang="en-US" sz="2800"/>
              <a:t>=1 to </a:t>
            </a:r>
            <a:r>
              <a:rPr lang="en-US" sz="2800" i="1"/>
              <a:t>n</a:t>
            </a:r>
            <a:r>
              <a:rPr lang="en-US" sz="2800"/>
              <a:t>-1</a:t>
            </a:r>
          </a:p>
          <a:p>
            <a:pPr eaLnBrk="1" hangingPunct="1"/>
            <a:r>
              <a:rPr lang="en-US" sz="2800"/>
              <a:t>{</a:t>
            </a:r>
          </a:p>
          <a:p>
            <a:pPr eaLnBrk="1" hangingPunct="1"/>
            <a:r>
              <a:rPr lang="en-US" sz="2800"/>
              <a:t>   Find cheapest bottle among those numbered </a:t>
            </a:r>
            <a:r>
              <a:rPr lang="en-US" sz="2800" i="1"/>
              <a:t>i</a:t>
            </a:r>
            <a:r>
              <a:rPr lang="en-US" sz="2800"/>
              <a:t> to </a:t>
            </a:r>
            <a:r>
              <a:rPr lang="en-US" sz="2800" i="1"/>
              <a:t>n</a:t>
            </a:r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   Swap that bottle and the </a:t>
            </a:r>
            <a:r>
              <a:rPr lang="en-US" sz="2800" i="1"/>
              <a:t>i</a:t>
            </a:r>
            <a:r>
              <a:rPr lang="en-US" sz="1000" i="1"/>
              <a:t> </a:t>
            </a:r>
            <a:r>
              <a:rPr lang="ja-JP" altLang="en-US" sz="2800"/>
              <a:t>’</a:t>
            </a:r>
            <a:r>
              <a:rPr lang="en-US" sz="2800"/>
              <a:t>th bottle.</a:t>
            </a:r>
          </a:p>
          <a:p>
            <a:pPr eaLnBrk="1" hangingPunct="1"/>
            <a:r>
              <a:rPr lang="en-US" sz="2800"/>
              <a:t>}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52800" y="5181600"/>
            <a:ext cx="252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2800">
                <a:solidFill>
                  <a:schemeClr val="hlink"/>
                </a:solidFill>
              </a:rPr>
              <a:t>“</a:t>
            </a:r>
            <a:r>
              <a:rPr lang="en-US" sz="2800">
                <a:solidFill>
                  <a:schemeClr val="hlink"/>
                </a:solidFill>
              </a:rPr>
              <a:t>selection sort</a:t>
            </a:r>
            <a:r>
              <a:rPr lang="ja-JP" altLang="en-US" sz="2800">
                <a:solidFill>
                  <a:schemeClr val="hlink"/>
                </a:solidFill>
              </a:rPr>
              <a:t>”</a:t>
            </a:r>
            <a:endParaRPr lang="en-US" sz="2800">
              <a:solidFill>
                <a:schemeClr val="hlink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57600" y="1143000"/>
            <a:ext cx="4954588" cy="1600200"/>
            <a:chOff x="3657600" y="1143000"/>
            <a:chExt cx="4954827" cy="1600200"/>
          </a:xfrm>
        </p:grpSpPr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3657600" y="1143000"/>
              <a:ext cx="49548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hlink"/>
                  </a:solidFill>
                </a:rPr>
                <a:t>Note: we know how to do this!</a:t>
              </a:r>
            </a:p>
          </p:txBody>
        </p:sp>
        <p:cxnSp>
          <p:nvCxnSpPr>
            <p:cNvPr id="7" name="Curved Connector 6"/>
            <p:cNvCxnSpPr/>
            <p:nvPr/>
          </p:nvCxnSpPr>
          <p:spPr>
            <a:xfrm rot="5400000">
              <a:off x="4076744" y="2019289"/>
              <a:ext cx="990600" cy="45722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Swapping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Suppose </a:t>
            </a:r>
            <a:r>
              <a:rPr lang="en-US" i="1">
                <a:latin typeface="Arial" charset="0"/>
                <a:cs typeface="Arial" charset="0"/>
              </a:rPr>
              <a:t>x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 i="1">
                <a:latin typeface="Arial" charset="0"/>
                <a:cs typeface="Arial" charset="0"/>
              </a:rPr>
              <a:t>y</a:t>
            </a:r>
            <a:r>
              <a:rPr lang="en-US">
                <a:latin typeface="Arial" charset="0"/>
                <a:cs typeface="Arial" charset="0"/>
              </a:rPr>
              <a:t> are variables. 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How do you </a:t>
            </a:r>
            <a:r>
              <a:rPr lang="en-US" u="sng">
                <a:latin typeface="Arial" charset="0"/>
                <a:cs typeface="Arial" charset="0"/>
              </a:rPr>
              <a:t>swap</a:t>
            </a:r>
            <a:r>
              <a:rPr lang="en-US">
                <a:latin typeface="Arial" charset="0"/>
                <a:cs typeface="Arial" charset="0"/>
              </a:rPr>
              <a:t> their values?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Need extra variable!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4495800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i="1"/>
              <a:t>tmp</a:t>
            </a:r>
            <a:r>
              <a:rPr lang="en-US" sz="2800"/>
              <a:t> </a:t>
            </a:r>
            <a:r>
              <a:rPr lang="en-US" sz="2800">
                <a:sym typeface="Symbol" charset="0"/>
              </a:rPr>
              <a:t> </a:t>
            </a:r>
            <a:r>
              <a:rPr lang="en-US" sz="2800" i="1">
                <a:sym typeface="Symbol" charset="0"/>
              </a:rPr>
              <a:t>x</a:t>
            </a:r>
          </a:p>
          <a:p>
            <a:pPr eaLnBrk="1" hangingPunct="1"/>
            <a:r>
              <a:rPr lang="en-US" sz="2800" i="1">
                <a:sym typeface="Symbol" charset="0"/>
              </a:rPr>
              <a:t>x</a:t>
            </a:r>
            <a:r>
              <a:rPr lang="en-US" sz="2800">
                <a:sym typeface="Symbol" charset="0"/>
              </a:rPr>
              <a:t>  </a:t>
            </a:r>
            <a:r>
              <a:rPr lang="en-US" sz="2800" i="1">
                <a:sym typeface="Symbol" charset="0"/>
              </a:rPr>
              <a:t>y</a:t>
            </a:r>
          </a:p>
          <a:p>
            <a:pPr eaLnBrk="1" hangingPunct="1"/>
            <a:r>
              <a:rPr lang="en-US" sz="2800" i="1">
                <a:sym typeface="Symbol" charset="0"/>
              </a:rPr>
              <a:t>y</a:t>
            </a:r>
            <a:r>
              <a:rPr lang="en-US" sz="2800">
                <a:sym typeface="Symbol" charset="0"/>
              </a:rPr>
              <a:t>  </a:t>
            </a:r>
            <a:r>
              <a:rPr lang="en-US" sz="2800" i="1">
                <a:sym typeface="Symbol" charset="0"/>
              </a:rPr>
              <a:t>tmp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Love, </a:t>
            </a:r>
            <a:r>
              <a:rPr lang="en-US" dirty="0" smtClean="0">
                <a:latin typeface="Arial" charset="0"/>
                <a:cs typeface="Arial" charset="0"/>
              </a:rPr>
              <a:t>Marriage &amp; Broken Hearts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4819" name="Picture 3" descr="Temptation 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648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038600" y="3098800"/>
            <a:ext cx="4572000" cy="2947988"/>
            <a:chOff x="336" y="2736"/>
            <a:chExt cx="2160" cy="1392"/>
          </a:xfrm>
        </p:grpSpPr>
        <p:pic>
          <p:nvPicPr>
            <p:cNvPr id="34822" name="Picture 5" descr="Ytossie and Tahe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36"/>
              <a:ext cx="1030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" descr="Mandy and Bill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2736"/>
              <a:ext cx="1037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7" descr="Valerie and Kay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466"/>
              <a:ext cx="1030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8" descr="Shannon and And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3473"/>
              <a:ext cx="1037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5334000" y="6248400"/>
            <a:ext cx="243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3399"/>
              </a:buClr>
              <a:buSzPct val="50000"/>
              <a:buFont typeface="Monotype Sorts" charset="0"/>
              <a:buNone/>
            </a:pPr>
            <a:r>
              <a:rPr kumimoji="1" lang="en-US" b="1">
                <a:solidFill>
                  <a:schemeClr val="accent1"/>
                </a:solidFill>
              </a:rPr>
              <a:t>Standard disclaimer.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Stable Matching Problem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7925"/>
            <a:ext cx="8686800" cy="1641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en-US" sz="2800" u="sng">
                <a:latin typeface="Arial" charset="0"/>
                <a:cs typeface="Arial" charset="0"/>
              </a:rPr>
              <a:t>Problem</a:t>
            </a:r>
            <a:r>
              <a:rPr lang="en-US" sz="280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Given </a:t>
            </a:r>
            <a:r>
              <a:rPr lang="en-US" sz="2800" i="1">
                <a:latin typeface="Arial" charset="0"/>
                <a:cs typeface="Arial" charset="0"/>
              </a:rPr>
              <a:t>N</a:t>
            </a:r>
            <a:r>
              <a:rPr lang="en-US" sz="2800">
                <a:latin typeface="Arial" charset="0"/>
                <a:cs typeface="Arial" charset="0"/>
              </a:rPr>
              <a:t> men &amp; </a:t>
            </a:r>
            <a:r>
              <a:rPr lang="en-US" sz="2800" i="1">
                <a:latin typeface="Arial" charset="0"/>
                <a:cs typeface="Arial" charset="0"/>
              </a:rPr>
              <a:t>N</a:t>
            </a:r>
            <a:r>
              <a:rPr lang="en-US" sz="2800">
                <a:latin typeface="Arial" charset="0"/>
                <a:cs typeface="Arial" charset="0"/>
              </a:rPr>
              <a:t> women, find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suitable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 matching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Everyone lists their preferences from best to worst.</a:t>
            </a:r>
          </a:p>
        </p:txBody>
      </p:sp>
      <p:grpSp>
        <p:nvGrpSpPr>
          <p:cNvPr id="36869" name="Group 4"/>
          <p:cNvGrpSpPr>
            <a:grpSpLocks noChangeAspect="1"/>
          </p:cNvGrpSpPr>
          <p:nvPr/>
        </p:nvGrpSpPr>
        <p:grpSpPr bwMode="auto">
          <a:xfrm>
            <a:off x="2278063" y="2897188"/>
            <a:ext cx="5951537" cy="2894012"/>
            <a:chOff x="1440" y="2016"/>
            <a:chExt cx="3120" cy="1517"/>
          </a:xfrm>
        </p:grpSpPr>
        <p:sp>
          <p:nvSpPr>
            <p:cNvPr id="36876" name="Rectangle 5"/>
            <p:cNvSpPr>
              <a:spLocks noChangeAspect="1" noChangeArrowheads="1"/>
            </p:cNvSpPr>
            <p:nvPr/>
          </p:nvSpPr>
          <p:spPr bwMode="auto">
            <a:xfrm>
              <a:off x="1440" y="3316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  <a:endParaRPr lang="en-US" b="1"/>
            </a:p>
          </p:txBody>
        </p:sp>
        <p:sp>
          <p:nvSpPr>
            <p:cNvPr id="36877" name="Rectangle 6"/>
            <p:cNvSpPr>
              <a:spLocks noChangeAspect="1" noChangeArrowheads="1"/>
            </p:cNvSpPr>
            <p:nvPr/>
          </p:nvSpPr>
          <p:spPr bwMode="auto">
            <a:xfrm>
              <a:off x="196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  <a:endParaRPr lang="en-US" b="1"/>
            </a:p>
          </p:txBody>
        </p:sp>
        <p:sp>
          <p:nvSpPr>
            <p:cNvPr id="36878" name="Rectangle 7"/>
            <p:cNvSpPr>
              <a:spLocks noChangeAspect="1" noChangeArrowheads="1"/>
            </p:cNvSpPr>
            <p:nvPr/>
          </p:nvSpPr>
          <p:spPr bwMode="auto">
            <a:xfrm>
              <a:off x="300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  <a:endParaRPr lang="en-US" b="1"/>
            </a:p>
          </p:txBody>
        </p:sp>
        <p:sp>
          <p:nvSpPr>
            <p:cNvPr id="36879" name="Rectangle 8"/>
            <p:cNvSpPr>
              <a:spLocks noChangeAspect="1" noChangeArrowheads="1"/>
            </p:cNvSpPr>
            <p:nvPr/>
          </p:nvSpPr>
          <p:spPr bwMode="auto">
            <a:xfrm>
              <a:off x="248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  <a:endParaRPr lang="en-US" b="1"/>
            </a:p>
          </p:txBody>
        </p:sp>
        <p:sp>
          <p:nvSpPr>
            <p:cNvPr id="36880" name="Rectangle 9"/>
            <p:cNvSpPr>
              <a:spLocks noChangeAspect="1" noChangeArrowheads="1"/>
            </p:cNvSpPr>
            <p:nvPr/>
          </p:nvSpPr>
          <p:spPr bwMode="auto">
            <a:xfrm>
              <a:off x="352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  <a:endParaRPr lang="en-US" b="1"/>
            </a:p>
          </p:txBody>
        </p:sp>
        <p:sp>
          <p:nvSpPr>
            <p:cNvPr id="36881" name="Rectangle 10"/>
            <p:cNvSpPr>
              <a:spLocks noChangeAspect="1" noChangeArrowheads="1"/>
            </p:cNvSpPr>
            <p:nvPr/>
          </p:nvSpPr>
          <p:spPr bwMode="auto">
            <a:xfrm>
              <a:off x="404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  <a:endParaRPr lang="en-US" b="1"/>
            </a:p>
          </p:txBody>
        </p:sp>
        <p:sp>
          <p:nvSpPr>
            <p:cNvPr id="36882" name="Rectangle 11"/>
            <p:cNvSpPr>
              <a:spLocks noChangeAspect="1" noChangeArrowheads="1"/>
            </p:cNvSpPr>
            <p:nvPr/>
          </p:nvSpPr>
          <p:spPr bwMode="auto">
            <a:xfrm>
              <a:off x="1440" y="3100"/>
              <a:ext cx="520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  <a:endParaRPr lang="en-US" b="1"/>
            </a:p>
          </p:txBody>
        </p:sp>
        <p:sp>
          <p:nvSpPr>
            <p:cNvPr id="36883" name="Rectangle 12"/>
            <p:cNvSpPr>
              <a:spLocks noChangeAspect="1" noChangeArrowheads="1"/>
            </p:cNvSpPr>
            <p:nvPr/>
          </p:nvSpPr>
          <p:spPr bwMode="auto">
            <a:xfrm>
              <a:off x="196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</a:p>
          </p:txBody>
        </p:sp>
        <p:sp>
          <p:nvSpPr>
            <p:cNvPr id="36884" name="Rectangle 13"/>
            <p:cNvSpPr>
              <a:spLocks noChangeAspect="1" noChangeArrowheads="1"/>
            </p:cNvSpPr>
            <p:nvPr/>
          </p:nvSpPr>
          <p:spPr bwMode="auto">
            <a:xfrm>
              <a:off x="300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  <a:endParaRPr lang="en-US" b="1"/>
            </a:p>
          </p:txBody>
        </p:sp>
        <p:sp>
          <p:nvSpPr>
            <p:cNvPr id="36885" name="Rectangle 14"/>
            <p:cNvSpPr>
              <a:spLocks noChangeAspect="1" noChangeArrowheads="1"/>
            </p:cNvSpPr>
            <p:nvPr/>
          </p:nvSpPr>
          <p:spPr bwMode="auto">
            <a:xfrm>
              <a:off x="248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</a:p>
          </p:txBody>
        </p:sp>
        <p:sp>
          <p:nvSpPr>
            <p:cNvPr id="36886" name="Rectangle 15"/>
            <p:cNvSpPr>
              <a:spLocks noChangeAspect="1" noChangeArrowheads="1"/>
            </p:cNvSpPr>
            <p:nvPr/>
          </p:nvSpPr>
          <p:spPr bwMode="auto">
            <a:xfrm>
              <a:off x="352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  <a:endParaRPr lang="en-US" b="1"/>
            </a:p>
          </p:txBody>
        </p:sp>
        <p:sp>
          <p:nvSpPr>
            <p:cNvPr id="36887" name="Rectangle 16"/>
            <p:cNvSpPr>
              <a:spLocks noChangeAspect="1" noChangeArrowheads="1"/>
            </p:cNvSpPr>
            <p:nvPr/>
          </p:nvSpPr>
          <p:spPr bwMode="auto">
            <a:xfrm>
              <a:off x="404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</a:p>
          </p:txBody>
        </p:sp>
        <p:sp>
          <p:nvSpPr>
            <p:cNvPr id="36888" name="Rectangle 17"/>
            <p:cNvSpPr>
              <a:spLocks noChangeAspect="1" noChangeArrowheads="1"/>
            </p:cNvSpPr>
            <p:nvPr/>
          </p:nvSpPr>
          <p:spPr bwMode="auto">
            <a:xfrm>
              <a:off x="1440" y="2883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  <a:endParaRPr lang="en-US" b="1"/>
            </a:p>
          </p:txBody>
        </p:sp>
        <p:sp>
          <p:nvSpPr>
            <p:cNvPr id="36889" name="Rectangle 18"/>
            <p:cNvSpPr>
              <a:spLocks noChangeAspect="1" noChangeArrowheads="1"/>
            </p:cNvSpPr>
            <p:nvPr/>
          </p:nvSpPr>
          <p:spPr bwMode="auto">
            <a:xfrm>
              <a:off x="196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</a:p>
          </p:txBody>
        </p:sp>
        <p:sp>
          <p:nvSpPr>
            <p:cNvPr id="36890" name="Rectangle 19"/>
            <p:cNvSpPr>
              <a:spLocks noChangeAspect="1" noChangeArrowheads="1"/>
            </p:cNvSpPr>
            <p:nvPr/>
          </p:nvSpPr>
          <p:spPr bwMode="auto">
            <a:xfrm>
              <a:off x="300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</a:p>
          </p:txBody>
        </p:sp>
        <p:sp>
          <p:nvSpPr>
            <p:cNvPr id="36891" name="Rectangle 20"/>
            <p:cNvSpPr>
              <a:spLocks noChangeAspect="1" noChangeArrowheads="1"/>
            </p:cNvSpPr>
            <p:nvPr/>
          </p:nvSpPr>
          <p:spPr bwMode="auto">
            <a:xfrm>
              <a:off x="248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</a:p>
          </p:txBody>
        </p:sp>
        <p:sp>
          <p:nvSpPr>
            <p:cNvPr id="36892" name="Rectangle 21"/>
            <p:cNvSpPr>
              <a:spLocks noChangeAspect="1" noChangeArrowheads="1"/>
            </p:cNvSpPr>
            <p:nvPr/>
          </p:nvSpPr>
          <p:spPr bwMode="auto">
            <a:xfrm>
              <a:off x="352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  <a:endParaRPr lang="en-US" b="1"/>
            </a:p>
          </p:txBody>
        </p:sp>
        <p:sp>
          <p:nvSpPr>
            <p:cNvPr id="36893" name="Rectangle 22"/>
            <p:cNvSpPr>
              <a:spLocks noChangeAspect="1" noChangeArrowheads="1"/>
            </p:cNvSpPr>
            <p:nvPr/>
          </p:nvSpPr>
          <p:spPr bwMode="auto">
            <a:xfrm>
              <a:off x="404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  <a:endParaRPr lang="en-US" b="1"/>
            </a:p>
          </p:txBody>
        </p:sp>
        <p:sp>
          <p:nvSpPr>
            <p:cNvPr id="36894" name="Rectangle 23"/>
            <p:cNvSpPr>
              <a:spLocks noChangeAspect="1" noChangeArrowheads="1"/>
            </p:cNvSpPr>
            <p:nvPr/>
          </p:nvSpPr>
          <p:spPr bwMode="auto">
            <a:xfrm>
              <a:off x="1440" y="2666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  <a:endParaRPr lang="en-US" b="1"/>
            </a:p>
          </p:txBody>
        </p:sp>
        <p:sp>
          <p:nvSpPr>
            <p:cNvPr id="36895" name="Rectangle 24"/>
            <p:cNvSpPr>
              <a:spLocks noChangeAspect="1" noChangeArrowheads="1"/>
            </p:cNvSpPr>
            <p:nvPr/>
          </p:nvSpPr>
          <p:spPr bwMode="auto">
            <a:xfrm>
              <a:off x="196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</a:p>
          </p:txBody>
        </p:sp>
        <p:sp>
          <p:nvSpPr>
            <p:cNvPr id="36896" name="Rectangle 25"/>
            <p:cNvSpPr>
              <a:spLocks noChangeAspect="1" noChangeArrowheads="1"/>
            </p:cNvSpPr>
            <p:nvPr/>
          </p:nvSpPr>
          <p:spPr bwMode="auto">
            <a:xfrm>
              <a:off x="300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</a:p>
          </p:txBody>
        </p:sp>
        <p:sp>
          <p:nvSpPr>
            <p:cNvPr id="36897" name="Rectangle 26"/>
            <p:cNvSpPr>
              <a:spLocks noChangeAspect="1" noChangeArrowheads="1"/>
            </p:cNvSpPr>
            <p:nvPr/>
          </p:nvSpPr>
          <p:spPr bwMode="auto">
            <a:xfrm>
              <a:off x="248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</a:p>
          </p:txBody>
        </p:sp>
        <p:sp>
          <p:nvSpPr>
            <p:cNvPr id="36898" name="Rectangle 27"/>
            <p:cNvSpPr>
              <a:spLocks noChangeAspect="1" noChangeArrowheads="1"/>
            </p:cNvSpPr>
            <p:nvPr/>
          </p:nvSpPr>
          <p:spPr bwMode="auto">
            <a:xfrm>
              <a:off x="352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  <a:endParaRPr lang="en-US" b="1"/>
            </a:p>
          </p:txBody>
        </p:sp>
        <p:sp>
          <p:nvSpPr>
            <p:cNvPr id="36899" name="Rectangle 28"/>
            <p:cNvSpPr>
              <a:spLocks noChangeAspect="1" noChangeArrowheads="1"/>
            </p:cNvSpPr>
            <p:nvPr/>
          </p:nvSpPr>
          <p:spPr bwMode="auto">
            <a:xfrm>
              <a:off x="404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  <a:endParaRPr lang="en-US" b="1"/>
            </a:p>
          </p:txBody>
        </p:sp>
        <p:sp>
          <p:nvSpPr>
            <p:cNvPr id="36900" name="Rectangle 29"/>
            <p:cNvSpPr>
              <a:spLocks noChangeAspect="1" noChangeArrowheads="1"/>
            </p:cNvSpPr>
            <p:nvPr/>
          </p:nvSpPr>
          <p:spPr bwMode="auto">
            <a:xfrm>
              <a:off x="1440" y="2449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</a:p>
          </p:txBody>
        </p:sp>
        <p:sp>
          <p:nvSpPr>
            <p:cNvPr id="36901" name="Rectangle 30"/>
            <p:cNvSpPr>
              <a:spLocks noChangeAspect="1" noChangeArrowheads="1"/>
            </p:cNvSpPr>
            <p:nvPr/>
          </p:nvSpPr>
          <p:spPr bwMode="auto">
            <a:xfrm>
              <a:off x="196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  <a:endParaRPr lang="en-US" b="1"/>
            </a:p>
          </p:txBody>
        </p:sp>
        <p:sp>
          <p:nvSpPr>
            <p:cNvPr id="36902" name="Rectangle 31"/>
            <p:cNvSpPr>
              <a:spLocks noChangeAspect="1" noChangeArrowheads="1"/>
            </p:cNvSpPr>
            <p:nvPr/>
          </p:nvSpPr>
          <p:spPr bwMode="auto">
            <a:xfrm>
              <a:off x="300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</a:p>
          </p:txBody>
        </p:sp>
        <p:sp>
          <p:nvSpPr>
            <p:cNvPr id="36903" name="Rectangle 32"/>
            <p:cNvSpPr>
              <a:spLocks noChangeAspect="1" noChangeArrowheads="1"/>
            </p:cNvSpPr>
            <p:nvPr/>
          </p:nvSpPr>
          <p:spPr bwMode="auto">
            <a:xfrm>
              <a:off x="248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</a:p>
          </p:txBody>
        </p:sp>
        <p:sp>
          <p:nvSpPr>
            <p:cNvPr id="36904" name="Rectangle 33"/>
            <p:cNvSpPr>
              <a:spLocks noChangeAspect="1" noChangeArrowheads="1"/>
            </p:cNvSpPr>
            <p:nvPr/>
          </p:nvSpPr>
          <p:spPr bwMode="auto">
            <a:xfrm>
              <a:off x="352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  <a:endParaRPr lang="en-US" b="1"/>
            </a:p>
          </p:txBody>
        </p:sp>
        <p:sp>
          <p:nvSpPr>
            <p:cNvPr id="36905" name="Rectangle 34"/>
            <p:cNvSpPr>
              <a:spLocks noChangeAspect="1" noChangeArrowheads="1"/>
            </p:cNvSpPr>
            <p:nvPr/>
          </p:nvSpPr>
          <p:spPr bwMode="auto">
            <a:xfrm>
              <a:off x="404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</a:p>
          </p:txBody>
        </p:sp>
        <p:sp>
          <p:nvSpPr>
            <p:cNvPr id="36906" name="Rectangle 35"/>
            <p:cNvSpPr>
              <a:spLocks noChangeAspect="1" noChangeArrowheads="1"/>
            </p:cNvSpPr>
            <p:nvPr/>
          </p:nvSpPr>
          <p:spPr bwMode="auto">
            <a:xfrm>
              <a:off x="144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Man</a:t>
              </a:r>
            </a:p>
          </p:txBody>
        </p:sp>
        <p:sp>
          <p:nvSpPr>
            <p:cNvPr id="36907" name="Rectangle 36"/>
            <p:cNvSpPr>
              <a:spLocks noChangeAspect="1" noChangeArrowheads="1"/>
            </p:cNvSpPr>
            <p:nvPr/>
          </p:nvSpPr>
          <p:spPr bwMode="auto">
            <a:xfrm>
              <a:off x="196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1</a:t>
              </a:r>
              <a:r>
                <a:rPr lang="en-US" b="1" baseline="30000">
                  <a:solidFill>
                    <a:schemeClr val="bg1"/>
                  </a:solidFill>
                </a:rPr>
                <a:t>st</a:t>
              </a:r>
            </a:p>
          </p:txBody>
        </p:sp>
        <p:sp>
          <p:nvSpPr>
            <p:cNvPr id="36908" name="Rectangle 37"/>
            <p:cNvSpPr>
              <a:spLocks noChangeAspect="1" noChangeArrowheads="1"/>
            </p:cNvSpPr>
            <p:nvPr/>
          </p:nvSpPr>
          <p:spPr bwMode="auto">
            <a:xfrm>
              <a:off x="248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2</a:t>
              </a:r>
              <a:r>
                <a:rPr lang="en-US" b="1" baseline="30000">
                  <a:solidFill>
                    <a:schemeClr val="bg1"/>
                  </a:solidFill>
                </a:rPr>
                <a:t>nd</a:t>
              </a:r>
            </a:p>
          </p:txBody>
        </p:sp>
        <p:sp>
          <p:nvSpPr>
            <p:cNvPr id="36909" name="Rectangle 38"/>
            <p:cNvSpPr>
              <a:spLocks noChangeAspect="1" noChangeArrowheads="1"/>
            </p:cNvSpPr>
            <p:nvPr/>
          </p:nvSpPr>
          <p:spPr bwMode="auto">
            <a:xfrm>
              <a:off x="300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3</a:t>
              </a:r>
              <a:r>
                <a:rPr lang="en-US" b="1" baseline="3000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36910" name="Rectangle 39"/>
            <p:cNvSpPr>
              <a:spLocks noChangeAspect="1" noChangeArrowheads="1"/>
            </p:cNvSpPr>
            <p:nvPr/>
          </p:nvSpPr>
          <p:spPr bwMode="auto">
            <a:xfrm>
              <a:off x="352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4</a:t>
              </a:r>
              <a:r>
                <a:rPr lang="en-US" b="1" baseline="30000">
                  <a:solidFill>
                    <a:schemeClr val="bg1"/>
                  </a:solidFill>
                </a:rPr>
                <a:t>th</a:t>
              </a:r>
            </a:p>
          </p:txBody>
        </p:sp>
        <p:sp>
          <p:nvSpPr>
            <p:cNvPr id="36911" name="Rectangle 40"/>
            <p:cNvSpPr>
              <a:spLocks noChangeAspect="1" noChangeArrowheads="1"/>
            </p:cNvSpPr>
            <p:nvPr/>
          </p:nvSpPr>
          <p:spPr bwMode="auto">
            <a:xfrm>
              <a:off x="404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5</a:t>
              </a:r>
              <a:r>
                <a:rPr lang="en-US" b="1" baseline="30000">
                  <a:solidFill>
                    <a:schemeClr val="bg1"/>
                  </a:solidFill>
                </a:rPr>
                <a:t>th</a:t>
              </a:r>
            </a:p>
          </p:txBody>
        </p:sp>
        <p:sp>
          <p:nvSpPr>
            <p:cNvPr id="36912" name="Rectangle 41"/>
            <p:cNvSpPr>
              <a:spLocks noChangeAspect="1" noChangeArrowheads="1"/>
            </p:cNvSpPr>
            <p:nvPr/>
          </p:nvSpPr>
          <p:spPr bwMode="auto">
            <a:xfrm>
              <a:off x="1440" y="2016"/>
              <a:ext cx="312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/>
                <a:t>Men</a:t>
              </a:r>
              <a:r>
                <a:rPr lang="ja-JP" altLang="en-US" b="1"/>
                <a:t>’</a:t>
              </a:r>
              <a:r>
                <a:rPr lang="en-US" b="1"/>
                <a:t>s Preference List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870" name="Group 42"/>
          <p:cNvGrpSpPr>
            <a:grpSpLocks/>
          </p:cNvGrpSpPr>
          <p:nvPr/>
        </p:nvGrpSpPr>
        <p:grpSpPr bwMode="auto">
          <a:xfrm>
            <a:off x="7391400" y="5957888"/>
            <a:ext cx="838200" cy="671512"/>
            <a:chOff x="1776" y="3600"/>
            <a:chExt cx="480" cy="423"/>
          </a:xfrm>
        </p:grpSpPr>
        <p:sp>
          <p:nvSpPr>
            <p:cNvPr id="36874" name="Text Box 43"/>
            <p:cNvSpPr txBox="1">
              <a:spLocks noChangeArrowheads="1"/>
            </p:cNvSpPr>
            <p:nvPr/>
          </p:nvSpPr>
          <p:spPr bwMode="auto">
            <a:xfrm>
              <a:off x="1776" y="379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99"/>
                  </a:solidFill>
                </a:rPr>
                <a:t>worst</a:t>
              </a:r>
            </a:p>
          </p:txBody>
        </p:sp>
        <p:sp>
          <p:nvSpPr>
            <p:cNvPr id="36875" name="AutoShape 44"/>
            <p:cNvSpPr>
              <a:spLocks noChangeArrowheads="1"/>
            </p:cNvSpPr>
            <p:nvPr/>
          </p:nvSpPr>
          <p:spPr bwMode="auto">
            <a:xfrm>
              <a:off x="1872" y="3600"/>
              <a:ext cx="192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6871" name="Group 45"/>
          <p:cNvGrpSpPr>
            <a:grpSpLocks/>
          </p:cNvGrpSpPr>
          <p:nvPr/>
        </p:nvGrpSpPr>
        <p:grpSpPr bwMode="auto">
          <a:xfrm>
            <a:off x="3429000" y="5957888"/>
            <a:ext cx="762000" cy="671512"/>
            <a:chOff x="1776" y="3600"/>
            <a:chExt cx="480" cy="423"/>
          </a:xfrm>
        </p:grpSpPr>
        <p:sp>
          <p:nvSpPr>
            <p:cNvPr id="36872" name="Text Box 46"/>
            <p:cNvSpPr txBox="1">
              <a:spLocks noChangeArrowheads="1"/>
            </p:cNvSpPr>
            <p:nvPr/>
          </p:nvSpPr>
          <p:spPr bwMode="auto">
            <a:xfrm>
              <a:off x="1776" y="379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99"/>
                  </a:solidFill>
                </a:rPr>
                <a:t>best</a:t>
              </a:r>
            </a:p>
          </p:txBody>
        </p:sp>
        <p:sp>
          <p:nvSpPr>
            <p:cNvPr id="36873" name="AutoShape 47"/>
            <p:cNvSpPr>
              <a:spLocks noChangeArrowheads="1"/>
            </p:cNvSpPr>
            <p:nvPr/>
          </p:nvSpPr>
          <p:spPr bwMode="auto">
            <a:xfrm>
              <a:off x="1872" y="3600"/>
              <a:ext cx="192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3581400"/>
          <a:ext cx="16875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Clip" r:id="rId4" imgW="1287475" imgH="1453896" progId="MS_ClipArt_Gallery.2">
                  <p:embed/>
                </p:oleObj>
              </mc:Choice>
              <mc:Fallback>
                <p:oleObj name="Clip" r:id="rId4" imgW="1287475" imgH="145389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16875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Stable Matching Problem</a:t>
            </a:r>
          </a:p>
        </p:txBody>
      </p:sp>
      <p:grpSp>
        <p:nvGrpSpPr>
          <p:cNvPr id="38916" name="Group 4"/>
          <p:cNvGrpSpPr>
            <a:grpSpLocks noChangeAspect="1"/>
          </p:cNvGrpSpPr>
          <p:nvPr/>
        </p:nvGrpSpPr>
        <p:grpSpPr bwMode="auto">
          <a:xfrm>
            <a:off x="2278063" y="2895600"/>
            <a:ext cx="5951537" cy="2894013"/>
            <a:chOff x="1440" y="2016"/>
            <a:chExt cx="3120" cy="1517"/>
          </a:xfrm>
        </p:grpSpPr>
        <p:sp>
          <p:nvSpPr>
            <p:cNvPr id="38924" name="Rectangle 5"/>
            <p:cNvSpPr>
              <a:spLocks noChangeAspect="1" noChangeArrowheads="1"/>
            </p:cNvSpPr>
            <p:nvPr/>
          </p:nvSpPr>
          <p:spPr bwMode="auto">
            <a:xfrm>
              <a:off x="1440" y="3316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Erika</a:t>
              </a:r>
              <a:endParaRPr lang="en-US" b="1"/>
            </a:p>
          </p:txBody>
        </p:sp>
        <p:sp>
          <p:nvSpPr>
            <p:cNvPr id="38925" name="Rectangle 6"/>
            <p:cNvSpPr>
              <a:spLocks noChangeAspect="1" noChangeArrowheads="1"/>
            </p:cNvSpPr>
            <p:nvPr/>
          </p:nvSpPr>
          <p:spPr bwMode="auto">
            <a:xfrm>
              <a:off x="196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  <a:endParaRPr lang="en-US" b="1"/>
            </a:p>
          </p:txBody>
        </p:sp>
        <p:sp>
          <p:nvSpPr>
            <p:cNvPr id="38926" name="Rectangle 7"/>
            <p:cNvSpPr>
              <a:spLocks noChangeAspect="1" noChangeArrowheads="1"/>
            </p:cNvSpPr>
            <p:nvPr/>
          </p:nvSpPr>
          <p:spPr bwMode="auto">
            <a:xfrm>
              <a:off x="300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  <a:endParaRPr lang="en-US" b="1"/>
            </a:p>
          </p:txBody>
        </p:sp>
        <p:sp>
          <p:nvSpPr>
            <p:cNvPr id="38927" name="Rectangle 8"/>
            <p:cNvSpPr>
              <a:spLocks noChangeAspect="1" noChangeArrowheads="1"/>
            </p:cNvSpPr>
            <p:nvPr/>
          </p:nvSpPr>
          <p:spPr bwMode="auto">
            <a:xfrm>
              <a:off x="248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  <a:endParaRPr lang="en-US" b="1"/>
            </a:p>
          </p:txBody>
        </p:sp>
        <p:sp>
          <p:nvSpPr>
            <p:cNvPr id="38928" name="Rectangle 9"/>
            <p:cNvSpPr>
              <a:spLocks noChangeAspect="1" noChangeArrowheads="1"/>
            </p:cNvSpPr>
            <p:nvPr/>
          </p:nvSpPr>
          <p:spPr bwMode="auto">
            <a:xfrm>
              <a:off x="352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  <a:endParaRPr lang="en-US" b="1"/>
            </a:p>
          </p:txBody>
        </p:sp>
        <p:sp>
          <p:nvSpPr>
            <p:cNvPr id="38929" name="Rectangle 10"/>
            <p:cNvSpPr>
              <a:spLocks noChangeAspect="1" noChangeArrowheads="1"/>
            </p:cNvSpPr>
            <p:nvPr/>
          </p:nvSpPr>
          <p:spPr bwMode="auto">
            <a:xfrm>
              <a:off x="4040" y="331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  <a:endParaRPr lang="en-US" b="1"/>
            </a:p>
          </p:txBody>
        </p:sp>
        <p:sp>
          <p:nvSpPr>
            <p:cNvPr id="38930" name="Rectangle 11"/>
            <p:cNvSpPr>
              <a:spLocks noChangeAspect="1" noChangeArrowheads="1"/>
            </p:cNvSpPr>
            <p:nvPr/>
          </p:nvSpPr>
          <p:spPr bwMode="auto">
            <a:xfrm>
              <a:off x="1440" y="3100"/>
              <a:ext cx="520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Diane</a:t>
              </a:r>
              <a:endParaRPr lang="en-US" b="1"/>
            </a:p>
          </p:txBody>
        </p:sp>
        <p:sp>
          <p:nvSpPr>
            <p:cNvPr id="38931" name="Rectangle 12"/>
            <p:cNvSpPr>
              <a:spLocks noChangeAspect="1" noChangeArrowheads="1"/>
            </p:cNvSpPr>
            <p:nvPr/>
          </p:nvSpPr>
          <p:spPr bwMode="auto">
            <a:xfrm>
              <a:off x="196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</a:p>
          </p:txBody>
        </p:sp>
        <p:sp>
          <p:nvSpPr>
            <p:cNvPr id="38932" name="Rectangle 13"/>
            <p:cNvSpPr>
              <a:spLocks noChangeAspect="1" noChangeArrowheads="1"/>
            </p:cNvSpPr>
            <p:nvPr/>
          </p:nvSpPr>
          <p:spPr bwMode="auto">
            <a:xfrm>
              <a:off x="300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  <a:endParaRPr lang="en-US" b="1"/>
            </a:p>
          </p:txBody>
        </p:sp>
        <p:sp>
          <p:nvSpPr>
            <p:cNvPr id="38933" name="Rectangle 14"/>
            <p:cNvSpPr>
              <a:spLocks noChangeAspect="1" noChangeArrowheads="1"/>
            </p:cNvSpPr>
            <p:nvPr/>
          </p:nvSpPr>
          <p:spPr bwMode="auto">
            <a:xfrm>
              <a:off x="248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</a:p>
          </p:txBody>
        </p:sp>
        <p:sp>
          <p:nvSpPr>
            <p:cNvPr id="38934" name="Rectangle 15"/>
            <p:cNvSpPr>
              <a:spLocks noChangeAspect="1" noChangeArrowheads="1"/>
            </p:cNvSpPr>
            <p:nvPr/>
          </p:nvSpPr>
          <p:spPr bwMode="auto">
            <a:xfrm>
              <a:off x="352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  <a:endParaRPr lang="en-US" b="1"/>
            </a:p>
          </p:txBody>
        </p:sp>
        <p:sp>
          <p:nvSpPr>
            <p:cNvPr id="38935" name="Rectangle 16"/>
            <p:cNvSpPr>
              <a:spLocks noChangeAspect="1" noChangeArrowheads="1"/>
            </p:cNvSpPr>
            <p:nvPr/>
          </p:nvSpPr>
          <p:spPr bwMode="auto">
            <a:xfrm>
              <a:off x="4040" y="3100"/>
              <a:ext cx="520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</a:p>
          </p:txBody>
        </p:sp>
        <p:sp>
          <p:nvSpPr>
            <p:cNvPr id="38936" name="Rectangle 17"/>
            <p:cNvSpPr>
              <a:spLocks noChangeAspect="1" noChangeArrowheads="1"/>
            </p:cNvSpPr>
            <p:nvPr/>
          </p:nvSpPr>
          <p:spPr bwMode="auto">
            <a:xfrm>
              <a:off x="1440" y="2883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Clare</a:t>
              </a:r>
              <a:endParaRPr lang="en-US" b="1"/>
            </a:p>
          </p:txBody>
        </p:sp>
        <p:sp>
          <p:nvSpPr>
            <p:cNvPr id="38937" name="Rectangle 18"/>
            <p:cNvSpPr>
              <a:spLocks noChangeAspect="1" noChangeArrowheads="1"/>
            </p:cNvSpPr>
            <p:nvPr/>
          </p:nvSpPr>
          <p:spPr bwMode="auto">
            <a:xfrm>
              <a:off x="196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</a:p>
          </p:txBody>
        </p:sp>
        <p:sp>
          <p:nvSpPr>
            <p:cNvPr id="38938" name="Rectangle 19"/>
            <p:cNvSpPr>
              <a:spLocks noChangeAspect="1" noChangeArrowheads="1"/>
            </p:cNvSpPr>
            <p:nvPr/>
          </p:nvSpPr>
          <p:spPr bwMode="auto">
            <a:xfrm>
              <a:off x="300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</a:p>
          </p:txBody>
        </p:sp>
        <p:sp>
          <p:nvSpPr>
            <p:cNvPr id="38939" name="Rectangle 20"/>
            <p:cNvSpPr>
              <a:spLocks noChangeAspect="1" noChangeArrowheads="1"/>
            </p:cNvSpPr>
            <p:nvPr/>
          </p:nvSpPr>
          <p:spPr bwMode="auto">
            <a:xfrm>
              <a:off x="248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</a:p>
          </p:txBody>
        </p:sp>
        <p:sp>
          <p:nvSpPr>
            <p:cNvPr id="38940" name="Rectangle 21"/>
            <p:cNvSpPr>
              <a:spLocks noChangeAspect="1" noChangeArrowheads="1"/>
            </p:cNvSpPr>
            <p:nvPr/>
          </p:nvSpPr>
          <p:spPr bwMode="auto">
            <a:xfrm>
              <a:off x="352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  <a:endParaRPr lang="en-US" b="1"/>
            </a:p>
          </p:txBody>
        </p:sp>
        <p:sp>
          <p:nvSpPr>
            <p:cNvPr id="38941" name="Rectangle 22"/>
            <p:cNvSpPr>
              <a:spLocks noChangeAspect="1" noChangeArrowheads="1"/>
            </p:cNvSpPr>
            <p:nvPr/>
          </p:nvSpPr>
          <p:spPr bwMode="auto">
            <a:xfrm>
              <a:off x="4040" y="2883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  <a:endParaRPr lang="en-US" b="1"/>
            </a:p>
          </p:txBody>
        </p:sp>
        <p:sp>
          <p:nvSpPr>
            <p:cNvPr id="38942" name="Rectangle 23"/>
            <p:cNvSpPr>
              <a:spLocks noChangeAspect="1" noChangeArrowheads="1"/>
            </p:cNvSpPr>
            <p:nvPr/>
          </p:nvSpPr>
          <p:spPr bwMode="auto">
            <a:xfrm>
              <a:off x="1440" y="2666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Bertha</a:t>
              </a:r>
              <a:endParaRPr lang="en-US" b="1"/>
            </a:p>
          </p:txBody>
        </p:sp>
        <p:sp>
          <p:nvSpPr>
            <p:cNvPr id="38943" name="Rectangle 24"/>
            <p:cNvSpPr>
              <a:spLocks noChangeAspect="1" noChangeArrowheads="1"/>
            </p:cNvSpPr>
            <p:nvPr/>
          </p:nvSpPr>
          <p:spPr bwMode="auto">
            <a:xfrm>
              <a:off x="196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</a:p>
          </p:txBody>
        </p:sp>
        <p:sp>
          <p:nvSpPr>
            <p:cNvPr id="38944" name="Rectangle 25"/>
            <p:cNvSpPr>
              <a:spLocks noChangeAspect="1" noChangeArrowheads="1"/>
            </p:cNvSpPr>
            <p:nvPr/>
          </p:nvSpPr>
          <p:spPr bwMode="auto">
            <a:xfrm>
              <a:off x="300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</a:p>
          </p:txBody>
        </p:sp>
        <p:sp>
          <p:nvSpPr>
            <p:cNvPr id="38945" name="Rectangle 26"/>
            <p:cNvSpPr>
              <a:spLocks noChangeAspect="1" noChangeArrowheads="1"/>
            </p:cNvSpPr>
            <p:nvPr/>
          </p:nvSpPr>
          <p:spPr bwMode="auto">
            <a:xfrm>
              <a:off x="248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</a:p>
          </p:txBody>
        </p:sp>
        <p:sp>
          <p:nvSpPr>
            <p:cNvPr id="38946" name="Rectangle 27"/>
            <p:cNvSpPr>
              <a:spLocks noChangeAspect="1" noChangeArrowheads="1"/>
            </p:cNvSpPr>
            <p:nvPr/>
          </p:nvSpPr>
          <p:spPr bwMode="auto">
            <a:xfrm>
              <a:off x="352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  <a:endParaRPr lang="en-US" b="1"/>
            </a:p>
          </p:txBody>
        </p:sp>
        <p:sp>
          <p:nvSpPr>
            <p:cNvPr id="38947" name="Rectangle 28"/>
            <p:cNvSpPr>
              <a:spLocks noChangeAspect="1" noChangeArrowheads="1"/>
            </p:cNvSpPr>
            <p:nvPr/>
          </p:nvSpPr>
          <p:spPr bwMode="auto">
            <a:xfrm>
              <a:off x="4040" y="2666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  <a:endParaRPr lang="en-US" b="1"/>
            </a:p>
          </p:txBody>
        </p:sp>
        <p:sp>
          <p:nvSpPr>
            <p:cNvPr id="38948" name="Rectangle 29"/>
            <p:cNvSpPr>
              <a:spLocks noChangeAspect="1" noChangeArrowheads="1"/>
            </p:cNvSpPr>
            <p:nvPr/>
          </p:nvSpPr>
          <p:spPr bwMode="auto">
            <a:xfrm>
              <a:off x="1440" y="2449"/>
              <a:ext cx="520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Amy</a:t>
              </a:r>
            </a:p>
          </p:txBody>
        </p:sp>
        <p:sp>
          <p:nvSpPr>
            <p:cNvPr id="38949" name="Rectangle 30"/>
            <p:cNvSpPr>
              <a:spLocks noChangeAspect="1" noChangeArrowheads="1"/>
            </p:cNvSpPr>
            <p:nvPr/>
          </p:nvSpPr>
          <p:spPr bwMode="auto">
            <a:xfrm>
              <a:off x="196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Zeus</a:t>
              </a:r>
              <a:endParaRPr lang="en-US" b="1"/>
            </a:p>
          </p:txBody>
        </p:sp>
        <p:sp>
          <p:nvSpPr>
            <p:cNvPr id="38950" name="Rectangle 31"/>
            <p:cNvSpPr>
              <a:spLocks noChangeAspect="1" noChangeArrowheads="1"/>
            </p:cNvSpPr>
            <p:nvPr/>
          </p:nvSpPr>
          <p:spPr bwMode="auto">
            <a:xfrm>
              <a:off x="300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Wyatt</a:t>
              </a:r>
            </a:p>
          </p:txBody>
        </p:sp>
        <p:sp>
          <p:nvSpPr>
            <p:cNvPr id="38951" name="Rectangle 32"/>
            <p:cNvSpPr>
              <a:spLocks noChangeAspect="1" noChangeArrowheads="1"/>
            </p:cNvSpPr>
            <p:nvPr/>
          </p:nvSpPr>
          <p:spPr bwMode="auto">
            <a:xfrm>
              <a:off x="248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Victor</a:t>
              </a:r>
            </a:p>
          </p:txBody>
        </p:sp>
        <p:sp>
          <p:nvSpPr>
            <p:cNvPr id="38952" name="Rectangle 33"/>
            <p:cNvSpPr>
              <a:spLocks noChangeAspect="1" noChangeArrowheads="1"/>
            </p:cNvSpPr>
            <p:nvPr/>
          </p:nvSpPr>
          <p:spPr bwMode="auto">
            <a:xfrm>
              <a:off x="352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Yancey</a:t>
              </a:r>
              <a:endParaRPr lang="en-US" b="1"/>
            </a:p>
          </p:txBody>
        </p:sp>
        <p:sp>
          <p:nvSpPr>
            <p:cNvPr id="38953" name="Rectangle 34"/>
            <p:cNvSpPr>
              <a:spLocks noChangeAspect="1" noChangeArrowheads="1"/>
            </p:cNvSpPr>
            <p:nvPr/>
          </p:nvSpPr>
          <p:spPr bwMode="auto">
            <a:xfrm>
              <a:off x="4040" y="2449"/>
              <a:ext cx="520" cy="21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/>
                <a:t>Xavier</a:t>
              </a:r>
            </a:p>
          </p:txBody>
        </p:sp>
        <p:sp>
          <p:nvSpPr>
            <p:cNvPr id="38954" name="Rectangle 35"/>
            <p:cNvSpPr>
              <a:spLocks noChangeAspect="1" noChangeArrowheads="1"/>
            </p:cNvSpPr>
            <p:nvPr/>
          </p:nvSpPr>
          <p:spPr bwMode="auto">
            <a:xfrm>
              <a:off x="144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Woman</a:t>
              </a:r>
            </a:p>
          </p:txBody>
        </p:sp>
        <p:sp>
          <p:nvSpPr>
            <p:cNvPr id="38955" name="Rectangle 36"/>
            <p:cNvSpPr>
              <a:spLocks noChangeAspect="1" noChangeArrowheads="1"/>
            </p:cNvSpPr>
            <p:nvPr/>
          </p:nvSpPr>
          <p:spPr bwMode="auto">
            <a:xfrm>
              <a:off x="196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1</a:t>
              </a:r>
              <a:r>
                <a:rPr lang="en-US" b="1" baseline="30000">
                  <a:solidFill>
                    <a:schemeClr val="bg1"/>
                  </a:solidFill>
                </a:rPr>
                <a:t>st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956" name="Rectangle 37"/>
            <p:cNvSpPr>
              <a:spLocks noChangeAspect="1" noChangeArrowheads="1"/>
            </p:cNvSpPr>
            <p:nvPr/>
          </p:nvSpPr>
          <p:spPr bwMode="auto">
            <a:xfrm>
              <a:off x="248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2</a:t>
              </a:r>
              <a:r>
                <a:rPr lang="en-US" b="1" baseline="30000">
                  <a:solidFill>
                    <a:schemeClr val="bg1"/>
                  </a:solidFill>
                </a:rPr>
                <a:t>nd</a:t>
              </a:r>
            </a:p>
          </p:txBody>
        </p:sp>
        <p:sp>
          <p:nvSpPr>
            <p:cNvPr id="38957" name="Rectangle 38"/>
            <p:cNvSpPr>
              <a:spLocks noChangeAspect="1" noChangeArrowheads="1"/>
            </p:cNvSpPr>
            <p:nvPr/>
          </p:nvSpPr>
          <p:spPr bwMode="auto">
            <a:xfrm>
              <a:off x="300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3</a:t>
              </a:r>
              <a:r>
                <a:rPr lang="en-US" b="1" baseline="3000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38958" name="Rectangle 39"/>
            <p:cNvSpPr>
              <a:spLocks noChangeAspect="1" noChangeArrowheads="1"/>
            </p:cNvSpPr>
            <p:nvPr/>
          </p:nvSpPr>
          <p:spPr bwMode="auto">
            <a:xfrm>
              <a:off x="352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4</a:t>
              </a:r>
              <a:r>
                <a:rPr lang="en-US" b="1" baseline="30000">
                  <a:solidFill>
                    <a:schemeClr val="bg1"/>
                  </a:solidFill>
                </a:rPr>
                <a:t>th</a:t>
              </a:r>
            </a:p>
          </p:txBody>
        </p:sp>
        <p:sp>
          <p:nvSpPr>
            <p:cNvPr id="38959" name="Rectangle 40"/>
            <p:cNvSpPr>
              <a:spLocks noChangeAspect="1" noChangeArrowheads="1"/>
            </p:cNvSpPr>
            <p:nvPr/>
          </p:nvSpPr>
          <p:spPr bwMode="auto">
            <a:xfrm>
              <a:off x="4040" y="2233"/>
              <a:ext cx="520" cy="2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5</a:t>
              </a:r>
              <a:r>
                <a:rPr lang="en-US" b="1" baseline="30000">
                  <a:solidFill>
                    <a:schemeClr val="bg1"/>
                  </a:solidFill>
                </a:rPr>
                <a:t>th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960" name="Rectangle 41"/>
            <p:cNvSpPr>
              <a:spLocks noChangeAspect="1" noChangeArrowheads="1"/>
            </p:cNvSpPr>
            <p:nvPr/>
          </p:nvSpPr>
          <p:spPr bwMode="auto">
            <a:xfrm>
              <a:off x="1440" y="2016"/>
              <a:ext cx="312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en-US" b="1"/>
                <a:t>Women</a:t>
              </a:r>
              <a:r>
                <a:rPr lang="ja-JP" altLang="en-US" b="1"/>
                <a:t>’</a:t>
              </a:r>
              <a:r>
                <a:rPr lang="en-US" b="1"/>
                <a:t>s Preference List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917" name="Group 42"/>
          <p:cNvGrpSpPr>
            <a:grpSpLocks/>
          </p:cNvGrpSpPr>
          <p:nvPr/>
        </p:nvGrpSpPr>
        <p:grpSpPr bwMode="auto">
          <a:xfrm>
            <a:off x="7391400" y="5957888"/>
            <a:ext cx="838200" cy="671512"/>
            <a:chOff x="1776" y="3600"/>
            <a:chExt cx="480" cy="423"/>
          </a:xfrm>
        </p:grpSpPr>
        <p:sp>
          <p:nvSpPr>
            <p:cNvPr id="38922" name="Text Box 43"/>
            <p:cNvSpPr txBox="1">
              <a:spLocks noChangeArrowheads="1"/>
            </p:cNvSpPr>
            <p:nvPr/>
          </p:nvSpPr>
          <p:spPr bwMode="auto">
            <a:xfrm>
              <a:off x="1776" y="379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99"/>
                  </a:solidFill>
                </a:rPr>
                <a:t>worst</a:t>
              </a:r>
            </a:p>
          </p:txBody>
        </p:sp>
        <p:sp>
          <p:nvSpPr>
            <p:cNvPr id="38923" name="AutoShape 44"/>
            <p:cNvSpPr>
              <a:spLocks noChangeArrowheads="1"/>
            </p:cNvSpPr>
            <p:nvPr/>
          </p:nvSpPr>
          <p:spPr bwMode="auto">
            <a:xfrm>
              <a:off x="1872" y="3600"/>
              <a:ext cx="192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38918" name="Group 45"/>
          <p:cNvGrpSpPr>
            <a:grpSpLocks/>
          </p:cNvGrpSpPr>
          <p:nvPr/>
        </p:nvGrpSpPr>
        <p:grpSpPr bwMode="auto">
          <a:xfrm>
            <a:off x="3429000" y="5957888"/>
            <a:ext cx="762000" cy="671512"/>
            <a:chOff x="1776" y="3600"/>
            <a:chExt cx="480" cy="423"/>
          </a:xfrm>
        </p:grpSpPr>
        <p:sp>
          <p:nvSpPr>
            <p:cNvPr id="38920" name="Text Box 46"/>
            <p:cNvSpPr txBox="1">
              <a:spLocks noChangeArrowheads="1"/>
            </p:cNvSpPr>
            <p:nvPr/>
          </p:nvSpPr>
          <p:spPr bwMode="auto">
            <a:xfrm>
              <a:off x="1776" y="379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99"/>
                  </a:solidFill>
                </a:rPr>
                <a:t>best</a:t>
              </a:r>
            </a:p>
          </p:txBody>
        </p:sp>
        <p:sp>
          <p:nvSpPr>
            <p:cNvPr id="38921" name="AutoShape 47"/>
            <p:cNvSpPr>
              <a:spLocks noChangeArrowheads="1"/>
            </p:cNvSpPr>
            <p:nvPr/>
          </p:nvSpPr>
          <p:spPr bwMode="auto">
            <a:xfrm>
              <a:off x="1872" y="3600"/>
              <a:ext cx="192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8600" y="3581400"/>
          <a:ext cx="16875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Clip" r:id="rId4" imgW="1287475" imgH="1453896" progId="MS_ClipArt_Gallery.2">
                  <p:embed/>
                </p:oleObj>
              </mc:Choice>
              <mc:Fallback>
                <p:oleObj name="Clip" r:id="rId4" imgW="1287475" imgH="1453896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16875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3"/>
          <p:cNvSpPr txBox="1">
            <a:spLocks noChangeArrowheads="1"/>
          </p:cNvSpPr>
          <p:nvPr/>
        </p:nvSpPr>
        <p:spPr bwMode="auto">
          <a:xfrm>
            <a:off x="457200" y="1177925"/>
            <a:ext cx="8686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 u="sng"/>
              <a:t>Problem</a:t>
            </a:r>
            <a:r>
              <a:rPr lang="en-US" sz="2800"/>
              <a:t>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2800"/>
              <a:t>Given </a:t>
            </a:r>
            <a:r>
              <a:rPr lang="en-US" sz="2800" i="1"/>
              <a:t>N</a:t>
            </a:r>
            <a:r>
              <a:rPr lang="en-US" sz="2800"/>
              <a:t> men &amp; </a:t>
            </a:r>
            <a:r>
              <a:rPr lang="en-US" sz="2800" i="1"/>
              <a:t>N</a:t>
            </a:r>
            <a:r>
              <a:rPr lang="en-US" sz="2800"/>
              <a:t> women, find </a:t>
            </a:r>
            <a:r>
              <a:rPr lang="ja-JP" altLang="en-US" sz="2800"/>
              <a:t>“</a:t>
            </a:r>
            <a:r>
              <a:rPr lang="en-US" sz="2800"/>
              <a:t>suitable</a:t>
            </a:r>
            <a:r>
              <a:rPr lang="ja-JP" altLang="en-US" sz="2800"/>
              <a:t>”</a:t>
            </a:r>
            <a:r>
              <a:rPr lang="en-US" sz="2800"/>
              <a:t> matching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lang="en-US">
                <a:ea typeface="ＭＳ Ｐゴシック" charset="0"/>
              </a:rPr>
              <a:t>Everyone lists their preferences from best to worst.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Stable Matching Problem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What do we mean by </a:t>
            </a:r>
            <a:r>
              <a:rPr lang="ja-JP" altLang="en-US" sz="2800" dirty="0">
                <a:latin typeface="Arial" charset="0"/>
                <a:cs typeface="Arial" charset="0"/>
              </a:rPr>
              <a:t>“</a:t>
            </a:r>
            <a:r>
              <a:rPr lang="en-US" sz="2800" dirty="0">
                <a:latin typeface="Arial" charset="0"/>
                <a:cs typeface="Arial" charset="0"/>
              </a:rPr>
              <a:t>suitable</a:t>
            </a:r>
            <a:r>
              <a:rPr lang="ja-JP" alt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latin typeface="Arial" charset="0"/>
                <a:cs typeface="Arial" charset="0"/>
              </a:rPr>
              <a:t>?</a:t>
            </a:r>
            <a:br>
              <a:rPr lang="en-US" sz="2800" dirty="0">
                <a:latin typeface="Arial" charset="0"/>
                <a:cs typeface="Arial" charset="0"/>
              </a:rPr>
            </a:br>
            <a:endParaRPr lang="en-US" sz="2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PERFECT: everyone matched monogamously. 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STABILITY: no incentive for some pair to elope.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pair that is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matched with each other is </a:t>
            </a:r>
            <a:r>
              <a:rPr lang="en-US" sz="2000" dirty="0">
                <a:solidFill>
                  <a:srgbClr val="3333FF"/>
                </a:solidFill>
                <a:latin typeface="Arial" charset="0"/>
                <a:ea typeface="Arial" charset="0"/>
                <a:cs typeface="Arial" charset="0"/>
              </a:rPr>
              <a:t>UNSTABLE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they prefer each other to current partners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unstable pair: improve by dumping spouses and eloping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STABLE MATCHING     </a:t>
            </a:r>
            <a:r>
              <a:rPr lang="en-US" sz="1800" dirty="0">
                <a:solidFill>
                  <a:schemeClr val="hlink"/>
                </a:solidFill>
                <a:latin typeface="Arial" charset="0"/>
                <a:cs typeface="Arial" charset="0"/>
              </a:rPr>
              <a:t>(Gale and Shapley, 1962)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= perfect matching with no unstable pairs.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oogleRo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5556" r="6862" b="53561"/>
          <a:stretch/>
        </p:blipFill>
        <p:spPr bwMode="auto">
          <a:xfrm>
            <a:off x="0" y="850900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05425"/>
            <a:ext cx="6705600" cy="1400175"/>
          </a:xfrm>
          <a:prstGeom prst="rect">
            <a:avLst/>
          </a:prstGeom>
          <a:noFill/>
          <a:ln w="158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9144000" cy="2819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Lavender assignment is a perfect matching.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Are there any unstable pairs?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54100" y="1600200"/>
            <a:ext cx="3429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105400" y="1601788"/>
            <a:ext cx="3429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Women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382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Zeus</a:t>
            </a:r>
            <a:endParaRPr kumimoji="1"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8382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Yancey</a:t>
            </a:r>
            <a:endParaRPr kumimoji="1"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8382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Xavier</a:t>
            </a:r>
            <a:endParaRPr kumimoji="1"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382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828800" y="3124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828800" y="2743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828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828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590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2590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590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590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352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3352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352800" y="2362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3352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9530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Clare</a:t>
            </a:r>
            <a:endParaRPr kumimoji="1"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49530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Bertha</a:t>
            </a:r>
            <a:endParaRPr kumimoji="1"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9530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Amy</a:t>
            </a:r>
            <a:endParaRPr kumimoji="1" lang="en-US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9530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Woman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5943600" y="3124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5943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5943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943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6705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6705600" y="2743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6705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05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7467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7467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7467600" y="2362200"/>
            <a:ext cx="762000" cy="381000"/>
          </a:xfrm>
          <a:prstGeom prst="rect">
            <a:avLst/>
          </a:prstGeom>
          <a:solidFill>
            <a:srgbClr val="CC9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7467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14400" y="2362200"/>
            <a:ext cx="7162800" cy="3613150"/>
            <a:chOff x="576" y="1488"/>
            <a:chExt cx="4512" cy="2276"/>
          </a:xfrm>
        </p:grpSpPr>
        <p:sp>
          <p:nvSpPr>
            <p:cNvPr id="43047" name="Text Box 38"/>
            <p:cNvSpPr txBox="1">
              <a:spLocks noChangeArrowheads="1"/>
            </p:cNvSpPr>
            <p:nvPr/>
          </p:nvSpPr>
          <p:spPr bwMode="auto">
            <a:xfrm>
              <a:off x="576" y="3360"/>
              <a:ext cx="45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Wingdings" charset="0"/>
                <a:buChar char="!"/>
              </a:pPr>
              <a:r>
                <a:rPr kumimoji="1" lang="en-US" sz="1800" b="1">
                  <a:solidFill>
                    <a:schemeClr val="folHlink"/>
                  </a:solidFill>
                </a:rPr>
                <a:t>   Yes.  Bertha and Xavier form an unstable pair.</a:t>
              </a:r>
              <a:br>
                <a:rPr kumimoji="1" lang="en-US" sz="1800" b="1">
                  <a:solidFill>
                    <a:schemeClr val="folHlink"/>
                  </a:solidFill>
                </a:rPr>
              </a:br>
              <a:r>
                <a:rPr kumimoji="1" lang="en-US" sz="1800" b="1">
                  <a:solidFill>
                    <a:schemeClr val="folHlink"/>
                  </a:solidFill>
                </a:rPr>
                <a:t>       They would prefer each other to current partners.</a:t>
              </a:r>
              <a:endParaRPr kumimoji="1" lang="en-US" sz="1800" b="1">
                <a:solidFill>
                  <a:schemeClr val="folHlink"/>
                </a:solidFill>
                <a:latin typeface="Times New Roman" charset="0"/>
              </a:endParaRPr>
            </a:p>
          </p:txBody>
        </p:sp>
        <p:sp>
          <p:nvSpPr>
            <p:cNvPr id="43048" name="Rectangle 39"/>
            <p:cNvSpPr>
              <a:spLocks noChangeArrowheads="1"/>
            </p:cNvSpPr>
            <p:nvPr/>
          </p:nvSpPr>
          <p:spPr bwMode="auto">
            <a:xfrm>
              <a:off x="1632" y="1488"/>
              <a:ext cx="480" cy="240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kumimoji="1" lang="en-US" b="1">
                  <a:solidFill>
                    <a:schemeClr val="bg1"/>
                  </a:solidFill>
                </a:rPr>
                <a:t>B</a:t>
              </a:r>
              <a:endParaRPr kumimoji="1" lang="en-US"/>
            </a:p>
          </p:txBody>
        </p:sp>
        <p:sp>
          <p:nvSpPr>
            <p:cNvPr id="43049" name="Rectangle 40"/>
            <p:cNvSpPr>
              <a:spLocks noChangeArrowheads="1"/>
            </p:cNvSpPr>
            <p:nvPr/>
          </p:nvSpPr>
          <p:spPr bwMode="auto">
            <a:xfrm>
              <a:off x="3744" y="1728"/>
              <a:ext cx="480" cy="240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kumimoji="1" lang="en-US" b="1">
                  <a:solidFill>
                    <a:schemeClr val="bg1"/>
                  </a:solidFill>
                </a:rPr>
                <a:t>X</a:t>
              </a:r>
              <a:endParaRPr kumimoji="1" lang="en-US"/>
            </a:p>
          </p:txBody>
        </p:sp>
      </p:grpSp>
      <p:sp>
        <p:nvSpPr>
          <p:cNvPr id="43046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  <a:cs typeface="Arial" charset="0"/>
              </a:rPr>
              <a:t>Green assignment is a stable matching.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828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828800" y="2743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B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28800" y="2362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A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352800" y="3124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C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943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943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5943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705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705600" y="2743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Y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705600" y="2362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X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467600" y="3124200"/>
            <a:ext cx="762000" cy="3810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Z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467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7467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054100" y="1600200"/>
            <a:ext cx="3429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105400" y="1601788"/>
            <a:ext cx="3429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Women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8382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Zeus</a:t>
            </a:r>
            <a:endParaRPr kumimoji="1" lang="en-US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8382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Yancey</a:t>
            </a:r>
            <a:endParaRPr kumimoji="1"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8382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Xavier</a:t>
            </a:r>
            <a:endParaRPr kumimoji="1" lang="en-US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8382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1828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590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2590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2590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590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3352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3352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3352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49530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Clare</a:t>
            </a:r>
            <a:endParaRPr kumimoji="1" lang="en-US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9530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Bertha</a:t>
            </a:r>
            <a:endParaRPr kumimoji="1" lang="en-US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49530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Amy</a:t>
            </a:r>
            <a:endParaRPr kumimoji="1" lang="en-US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49530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Woman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5943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6705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7467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Arial" charset="0"/>
                <a:cs typeface="Arial" charset="0"/>
              </a:rPr>
              <a:t>Gray assignment is also a stable matching.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28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943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705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</a:t>
            </a:r>
            <a:endParaRPr kumimoji="1"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705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7056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</a:t>
            </a:r>
            <a:endParaRPr kumimoji="1"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4676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4676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</a:t>
            </a:r>
            <a:endParaRPr kumimoji="1"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054100" y="1600200"/>
            <a:ext cx="3429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105400" y="1601788"/>
            <a:ext cx="3429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/>
              <a:t>Women</a:t>
            </a:r>
            <a:r>
              <a:rPr lang="ja-JP" altLang="en-US" b="1"/>
              <a:t>’</a:t>
            </a:r>
            <a:r>
              <a:rPr lang="en-US" b="1"/>
              <a:t>s Preference List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8382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Zeus</a:t>
            </a:r>
            <a:endParaRPr kumimoji="1"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8382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Yancey</a:t>
            </a:r>
            <a:endParaRPr kumimoji="1" lang="en-US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8382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Xavier</a:t>
            </a:r>
            <a:endParaRPr kumimoji="1" lang="en-US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8382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1828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1828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</a:t>
            </a:r>
            <a:endParaRPr kumimoji="1"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828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2590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3352800" y="2362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3352800" y="2743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</a:t>
            </a:r>
            <a:endParaRPr kumimoji="1"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3528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4953000" y="3124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Clare</a:t>
            </a:r>
            <a:endParaRPr kumimoji="1" lang="en-US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953000" y="2743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Bertha</a:t>
            </a:r>
            <a:endParaRPr kumimoji="1"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4953000" y="2362200"/>
            <a:ext cx="990600" cy="381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Amy</a:t>
            </a:r>
            <a:endParaRPr kumimoji="1" lang="en-US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4953000" y="1981200"/>
            <a:ext cx="9906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Woman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5943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US" b="1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6705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2</a:t>
            </a:r>
            <a:r>
              <a:rPr lang="en-US" b="1" baseline="30000">
                <a:solidFill>
                  <a:schemeClr val="bg1"/>
                </a:solidFill>
              </a:rPr>
              <a:t>nd</a:t>
            </a: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7467600" y="1981200"/>
            <a:ext cx="762000" cy="3810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3</a:t>
            </a:r>
            <a:r>
              <a:rPr lang="en-US" b="1" baseline="3000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2590800" y="3124200"/>
            <a:ext cx="7620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/>
              <a:t>B</a:t>
            </a:r>
            <a:endParaRPr kumimoji="1" lang="en-US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2590800" y="2743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A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2590800" y="2362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B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3352800" y="3124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C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5943600" y="2743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X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5943600" y="2362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Y</a:t>
            </a:r>
            <a:endParaRPr kumimoji="1" lang="en-US">
              <a:solidFill>
                <a:schemeClr val="bg1"/>
              </a:solidFill>
            </a:endParaRPr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7467600" y="3124200"/>
            <a:ext cx="762000" cy="38100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kumimoji="1" lang="en-US" b="1">
                <a:solidFill>
                  <a:schemeClr val="bg1"/>
                </a:solidFill>
              </a:rPr>
              <a:t>Z</a:t>
            </a:r>
            <a:endParaRPr kumimoji="1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Propose-And-Reject Algorithm</a:t>
            </a:r>
          </a:p>
        </p:txBody>
      </p:sp>
      <p:sp>
        <p:nvSpPr>
          <p:cNvPr id="49155" name="AutoShape 3">
            <a:hlinkClick r:id="rId3" action="ppaction://hlinkpres?slideindex=1&amp;slidetitle=Slide 1" highlightClick="1"/>
          </p:cNvPr>
          <p:cNvSpPr>
            <a:spLocks noChangeArrowheads="1"/>
          </p:cNvSpPr>
          <p:nvPr/>
        </p:nvSpPr>
        <p:spPr bwMode="auto">
          <a:xfrm>
            <a:off x="8153400" y="1371600"/>
            <a:ext cx="609600" cy="457200"/>
          </a:xfrm>
          <a:prstGeom prst="actionButtonForwardNext">
            <a:avLst/>
          </a:prstGeom>
          <a:solidFill>
            <a:srgbClr val="C0C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Guarantees a stable matching.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762000" y="2057400"/>
            <a:ext cx="7620000" cy="4522788"/>
            <a:chOff x="2784" y="144"/>
            <a:chExt cx="2400" cy="2483"/>
          </a:xfrm>
        </p:grpSpPr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2784" y="144"/>
              <a:ext cx="2400" cy="24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20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n-US" sz="1800" b="1">
                <a:solidFill>
                  <a:schemeClr val="bg2"/>
                </a:solidFill>
                <a:latin typeface="Courier New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</a:rPr>
                <a:t/>
              </a:r>
              <a:br>
                <a:rPr lang="en-US" sz="1800" b="1">
                  <a:solidFill>
                    <a:schemeClr val="bg2"/>
                  </a:solidFill>
                </a:rPr>
              </a:br>
              <a:r>
                <a:rPr lang="en-US" sz="1800" b="1"/>
                <a:t>Initialize each person to be free.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Courier New" charset="0"/>
                </a:rPr>
                <a:t>while</a:t>
              </a:r>
              <a:r>
                <a:rPr lang="en-US" sz="1800" b="1"/>
                <a:t> (some man </a:t>
              </a:r>
              <a:r>
                <a:rPr lang="en-US" sz="1800" b="1" i="1"/>
                <a:t>m</a:t>
              </a:r>
              <a:r>
                <a:rPr lang="en-US" sz="1800" b="1"/>
                <a:t> is free and hasn't proposed to every woman)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</a:rPr>
                <a:t>{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</a:rPr>
                <a:t>        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= first woman on </a:t>
              </a:r>
              <a:r>
                <a:rPr kumimoji="1" lang="en-US" sz="1800" b="1" i="1"/>
                <a:t>m</a:t>
              </a:r>
              <a:r>
                <a:rPr kumimoji="1" lang="en-US" sz="1800" b="1"/>
                <a:t>'s list to whom he has not yet proposed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        </a:t>
              </a:r>
              <a:r>
                <a:rPr kumimoji="1" lang="en-US" sz="1800" b="1">
                  <a:solidFill>
                    <a:schemeClr val="bg2"/>
                  </a:solidFill>
                  <a:latin typeface="Courier New" charset="0"/>
                </a:rPr>
                <a:t>if</a:t>
              </a:r>
              <a:r>
                <a:rPr kumimoji="1" lang="en-US" sz="1800" b="1"/>
                <a:t>  (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is free)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               assign </a:t>
              </a:r>
              <a:r>
                <a:rPr kumimoji="1" lang="en-US" sz="1800" b="1" i="1"/>
                <a:t>m</a:t>
              </a:r>
              <a:r>
                <a:rPr kumimoji="1" lang="en-US" sz="1800" b="1"/>
                <a:t> and 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to be engaged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        </a:t>
              </a:r>
              <a:r>
                <a:rPr kumimoji="1" lang="en-US" sz="1800" b="1">
                  <a:solidFill>
                    <a:schemeClr val="bg2"/>
                  </a:solidFill>
                  <a:latin typeface="Courier New" charset="0"/>
                </a:rPr>
                <a:t>else if</a:t>
              </a:r>
              <a:r>
                <a:rPr kumimoji="1" lang="en-US" sz="1800" b="1"/>
                <a:t>  (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prefers </a:t>
              </a:r>
              <a:r>
                <a:rPr kumimoji="1" lang="en-US" sz="1800" b="1" i="1"/>
                <a:t>m</a:t>
              </a:r>
              <a:r>
                <a:rPr kumimoji="1" lang="en-US" sz="1800" b="1"/>
                <a:t> to her fiancé </a:t>
              </a:r>
              <a:r>
                <a:rPr kumimoji="1" lang="en-US" sz="1800" b="1" i="1"/>
                <a:t>f</a:t>
              </a:r>
              <a:r>
                <a:rPr kumimoji="1" lang="en-US" sz="1800" b="1"/>
                <a:t>)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               assign </a:t>
              </a:r>
              <a:r>
                <a:rPr kumimoji="1" lang="en-US" sz="1800" b="1" i="1"/>
                <a:t>m</a:t>
              </a:r>
              <a:r>
                <a:rPr kumimoji="1" lang="en-US" sz="1800" b="1"/>
                <a:t> and 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to be engaged, and </a:t>
              </a:r>
              <a:r>
                <a:rPr kumimoji="1" lang="en-US" sz="1800" b="1" i="1"/>
                <a:t>f</a:t>
              </a:r>
              <a:r>
                <a:rPr kumimoji="1" lang="en-US" sz="1800" b="1"/>
                <a:t> to be free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        </a:t>
              </a:r>
              <a:r>
                <a:rPr kumimoji="1" lang="en-US" sz="1800" b="1">
                  <a:solidFill>
                    <a:schemeClr val="bg2"/>
                  </a:solidFill>
                  <a:latin typeface="Courier New" charset="0"/>
                </a:rPr>
                <a:t>else</a:t>
              </a:r>
              <a:endParaRPr kumimoji="1" lang="en-US" sz="1800" b="1">
                <a:solidFill>
                  <a:schemeClr val="accent1"/>
                </a:solidFill>
                <a:latin typeface="Courier New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>
                  <a:solidFill>
                    <a:schemeClr val="accent1"/>
                  </a:solidFill>
                  <a:latin typeface="Courier New" charset="0"/>
                </a:rPr>
                <a:t>       </a:t>
              </a:r>
              <a:r>
                <a:rPr kumimoji="1" lang="en-US" sz="1800" b="1" i="1"/>
                <a:t>w</a:t>
              </a:r>
              <a:r>
                <a:rPr kumimoji="1" lang="en-US" sz="1800" b="1"/>
                <a:t> rejects </a:t>
              </a:r>
              <a:r>
                <a:rPr kumimoji="1" lang="en-US" sz="1800" b="1" i="1"/>
                <a:t>m</a:t>
              </a:r>
              <a:r>
                <a:rPr kumimoji="1" lang="en-US" sz="1800" b="1"/>
                <a:t/>
              </a:r>
              <a:br>
                <a:rPr kumimoji="1" lang="en-US" sz="1800" b="1"/>
              </a:br>
              <a:endParaRPr kumimoji="1" lang="en-US" sz="1800" b="1"/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/>
                <a:t>}</a:t>
              </a: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2784" y="144"/>
              <a:ext cx="2400" cy="207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Gale-Shapley Algorithm (men propose)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Extensions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Unacceptable partners</a:t>
            </a:r>
          </a:p>
          <a:p>
            <a:pPr marL="346075" lvl="1" indent="-231775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Every woman is not willing to marry every man,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 and vice versa.</a:t>
            </a:r>
          </a:p>
          <a:p>
            <a:pPr marL="346075" lvl="1" indent="-231775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Some participants declare others as 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unacceptable.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346075" lvl="1" indent="-231775" eaLnBrk="1" hangingPunct="1"/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Sets of unequal size</a:t>
            </a:r>
          </a:p>
          <a:p>
            <a:pPr marL="346075" lvl="1" indent="-231775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Unequal numbers of men and women, 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e.g. 100 men &amp; 90 women</a:t>
            </a:r>
          </a:p>
          <a:p>
            <a:pPr marL="346075" lvl="1" indent="-231775" eaLnBrk="1" hangingPunct="1">
              <a:buFont typeface="Wingdings" charset="0"/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Limited Polygamy</a:t>
            </a:r>
          </a:p>
          <a:p>
            <a:pPr marL="346075" lvl="1" indent="-231775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e.g., Bill wants to be matched with 3 women.</a:t>
            </a:r>
          </a:p>
          <a:p>
            <a:pPr marL="346075" lvl="1" indent="-231775" eaLnBrk="1" hangingPunct="1"/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Matching Residents to Hospitals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Hospitals  ~  Men  (limited polygamy allowed).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Residents ~  Women (more than hospitals)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Started just after WWII (before computer usage).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Ides of March, 13,000+ residents are matched.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Rural hospital dilemma.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Certain hospitals (mainly in rural areas) were unpopular and declared unacceptable by many residents.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How to find stable matching that benefits rural hospitals?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Homework for </a:t>
            </a:r>
            <a:r>
              <a:rPr lang="en-US" dirty="0" smtClean="0">
                <a:latin typeface="Arial" charset="0"/>
                <a:cs typeface="Arial" charset="0"/>
              </a:rPr>
              <a:t>next </a:t>
            </a:r>
            <a:r>
              <a:rPr lang="en-US" dirty="0" smtClean="0">
                <a:latin typeface="Arial" charset="0"/>
                <a:cs typeface="Arial" charset="0"/>
              </a:rPr>
              <a:t>Thurs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(email your answers to </a:t>
            </a:r>
            <a:r>
              <a:rPr lang="en-US" sz="1800" dirty="0">
                <a:latin typeface="Arial" charset="0"/>
                <a:cs typeface="Arial" charset="0"/>
                <a:hlinkClick r:id="rId2"/>
              </a:rPr>
              <a:t>pu.cos116@gmail.com</a:t>
            </a:r>
            <a:r>
              <a:rPr lang="en-US" sz="1800" dirty="0">
                <a:latin typeface="Arial" charset="0"/>
                <a:cs typeface="Arial" charset="0"/>
              </a:rPr>
              <a:t> by 2</a:t>
            </a:r>
            <a:r>
              <a:rPr lang="en-US" sz="1800" smtClean="0">
                <a:latin typeface="Arial" charset="0"/>
                <a:cs typeface="Arial" charset="0"/>
              </a:rPr>
              <a:t>/</a:t>
            </a:r>
            <a:r>
              <a:rPr lang="en-US" sz="1800" smtClean="0">
                <a:latin typeface="Arial" charset="0"/>
                <a:cs typeface="Arial" charset="0"/>
              </a:rPr>
              <a:t>23 noon as part of HW2)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Write out pseudocode for selection sort.</a:t>
            </a:r>
          </a:p>
          <a:p>
            <a:r>
              <a:rPr lang="en-US" sz="2800">
                <a:latin typeface="Arial" charset="0"/>
                <a:cs typeface="Arial" charset="0"/>
              </a:rPr>
              <a:t>Try Gale-Shapley algorithm for previously-shown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Amy-Erica / Victor-Zeuss preference lists,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but vary the order of choosing man </a:t>
            </a:r>
            <a:r>
              <a:rPr lang="en-US" sz="2800" i="1">
                <a:latin typeface="Arial" charset="0"/>
                <a:cs typeface="Arial" charset="0"/>
              </a:rPr>
              <a:t>m</a:t>
            </a:r>
            <a:r>
              <a:rPr lang="en-US" sz="2800">
                <a:latin typeface="Arial" charset="0"/>
                <a:cs typeface="Arial" charset="0"/>
              </a:rPr>
              <a:t>.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Does this affect the outcome?</a:t>
            </a:r>
          </a:p>
          <a:p>
            <a:r>
              <a:rPr lang="en-US" sz="2800">
                <a:latin typeface="Arial" charset="0"/>
                <a:cs typeface="Arial" charset="0"/>
              </a:rPr>
              <a:t>Try the version where women propose.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Does this affect the outcome?</a:t>
            </a:r>
          </a:p>
          <a:p>
            <a:r>
              <a:rPr lang="en-US" sz="2800">
                <a:latin typeface="Arial" charset="0"/>
                <a:cs typeface="Arial" charset="0"/>
              </a:rPr>
              <a:t>Bonus question: Try to justify this statement: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 i="1">
                <a:latin typeface="Arial" charset="0"/>
                <a:cs typeface="Arial" charset="0"/>
              </a:rPr>
              <a:t>When the Gale-Shapley algorithm finishes, </a:t>
            </a:r>
            <a:br>
              <a:rPr lang="en-US" sz="2800" i="1">
                <a:latin typeface="Arial" charset="0"/>
                <a:cs typeface="Arial" charset="0"/>
              </a:rPr>
            </a:br>
            <a:r>
              <a:rPr lang="en-US" sz="2800" i="1">
                <a:latin typeface="Arial" charset="0"/>
                <a:cs typeface="Arial" charset="0"/>
              </a:rPr>
              <a:t>there are no unstable pairs.</a:t>
            </a:r>
          </a:p>
          <a:p>
            <a:pPr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Lessons Learned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Powerful ideas learned in computer science.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Sometimes deep social ramifications.</a:t>
            </a:r>
          </a:p>
          <a:p>
            <a:pPr eaLnBrk="1" hangingPunct="1"/>
            <a:endParaRPr lang="en-US" sz="1800">
              <a:latin typeface="Arial" charset="0"/>
              <a:cs typeface="Arial" charset="0"/>
            </a:endParaRPr>
          </a:p>
          <a:p>
            <a:pPr marL="914400" lvl="3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Hospitals and residents…</a:t>
            </a:r>
          </a:p>
          <a:p>
            <a:pPr marL="914400" lvl="3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Historically, men propose to women.  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          Why not vice versa?</a:t>
            </a:r>
          </a:p>
          <a:p>
            <a:pPr marL="914400" lvl="3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Computer scientists get the best partners!!!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4992688"/>
            <a:ext cx="6172200" cy="1712912"/>
            <a:chOff x="2819400" y="4993386"/>
            <a:chExt cx="6172200" cy="1712214"/>
          </a:xfrm>
        </p:grpSpPr>
        <p:sp>
          <p:nvSpPr>
            <p:cNvPr id="56325" name="TextBox 3"/>
            <p:cNvSpPr txBox="1">
              <a:spLocks noChangeArrowheads="1"/>
            </p:cNvSpPr>
            <p:nvPr/>
          </p:nvSpPr>
          <p:spPr bwMode="auto">
            <a:xfrm>
              <a:off x="2819400" y="5638800"/>
              <a:ext cx="32378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Thursday: the perfect storm…</a:t>
              </a:r>
            </a:p>
          </p:txBody>
        </p:sp>
        <p:pic>
          <p:nvPicPr>
            <p:cNvPr id="56326" name="Picture 4" descr="Perfect-Stor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800" y="4993386"/>
              <a:ext cx="2717800" cy="171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905250"/>
            <a:ext cx="2171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086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 precise unambiguous procedure for accomplishing a task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Named for Abu Abdullah Muhammad bin Musa al-Khwarizmi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His book "Al-Jabr wa-al-Muqabilah" evolved into today's high school algebra text.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Examples: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recipe, long division, selection sort.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33797" name="Picture 5" descr="http://upload.wikimedia.org/wikipedia/en/thumb/2/26/Abu_Abdullah_Muhammad_bin_Musa_al-Khwarizmi.jpg/180px-Abu_Abdullah_Muhammad_bin_Musa_al-Khwari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657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3716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Example: Adding two numbers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17413" name="Picture 5" descr="discussio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bg2"/>
                  </a:solidFill>
                </a:rPr>
                <a:t>Discussion </a:t>
              </a:r>
            </a:p>
            <a:p>
              <a:pPr eaLnBrk="1" hangingPunct="1"/>
              <a:r>
                <a:rPr lang="en-US" sz="28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Imagine you are describing this task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to </a:t>
            </a:r>
            <a:r>
              <a:rPr lang="en-US" dirty="0">
                <a:solidFill>
                  <a:srgbClr val="008000"/>
                </a:solidFill>
              </a:rPr>
              <a:t>somebody who has never done </a:t>
            </a:r>
            <a:r>
              <a:rPr lang="en-US" dirty="0" smtClean="0">
                <a:solidFill>
                  <a:srgbClr val="008000"/>
                </a:solidFill>
              </a:rPr>
              <a:t>it.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How </a:t>
            </a:r>
            <a:r>
              <a:rPr lang="en-US" dirty="0">
                <a:solidFill>
                  <a:srgbClr val="008000"/>
                </a:solidFill>
              </a:rPr>
              <a:t>would you describe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4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708275" y="2454275"/>
            <a:ext cx="518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2"/>
                </a:solidFill>
              </a:rPr>
              <a:t>How can we describe an algorithm precisely</a:t>
            </a:r>
            <a:br>
              <a:rPr lang="en-US" sz="2000">
                <a:solidFill>
                  <a:schemeClr val="bg2"/>
                </a:solidFill>
              </a:rPr>
            </a:br>
            <a:r>
              <a:rPr lang="en-US" sz="2000">
                <a:solidFill>
                  <a:schemeClr val="bg2"/>
                </a:solidFill>
              </a:rPr>
              <a:t>enough so there is no ambiguity?</a:t>
            </a:r>
            <a:r>
              <a:rPr lang="en-US" sz="2000"/>
              <a:t> </a:t>
            </a:r>
          </a:p>
        </p:txBody>
      </p:sp>
      <p:pic>
        <p:nvPicPr>
          <p:cNvPr id="18435" name="Picture 5" descr="MCj04042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38400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5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Scribbler</a:t>
            </a:r>
          </a:p>
        </p:txBody>
      </p:sp>
      <p:pic>
        <p:nvPicPr>
          <p:cNvPr id="16387" name="Picture 3" descr="scribbler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04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cribble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7543800" y="36576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10400" y="51054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outputs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467600" y="19812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39000" y="14478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Speaker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16002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295400" y="53340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 sensors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990600" y="4495800"/>
            <a:ext cx="228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6096000"/>
            <a:ext cx="259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emitter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2209800" y="46482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48000" y="5257800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Obstacle sensor detector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914400" y="1981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41325" y="1484313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Stall sensor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 flipV="1">
            <a:off x="3352800" y="4419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489325" y="468471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Line sensor (underneath)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57912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708525" y="3846513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Motor/wheels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981200" y="160020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Inputs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410200" y="1600200"/>
            <a:ext cx="1604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Outputs</a:t>
            </a:r>
          </a:p>
        </p:txBody>
      </p:sp>
      <p:pic>
        <p:nvPicPr>
          <p:cNvPr id="16407" name="Picture 23" descr="pbasic48wp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8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Scribbler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Language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Several types of simple instructions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E.g.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Move forward for 1 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Two types of compound instructions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46350" y="3803650"/>
            <a:ext cx="26352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73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57308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Verdana" charset="0"/>
              </a:rPr>
              <a:t>If </a:t>
            </a:r>
            <a:r>
              <a:rPr lang="en-US" sz="1600" i="1">
                <a:latin typeface="Verdana" charset="0"/>
              </a:rPr>
              <a:t>condition </a:t>
            </a:r>
            <a:r>
              <a:rPr lang="en-US" sz="1600">
                <a:latin typeface="Verdana" charset="0"/>
              </a:rPr>
              <a:t>Then</a:t>
            </a:r>
            <a:endParaRPr lang="en-US" sz="1600" i="1">
              <a:latin typeface="Verdana" charset="0"/>
            </a:endParaRPr>
          </a:p>
          <a:p>
            <a:pPr eaLnBrk="1" hangingPunct="1"/>
            <a:r>
              <a:rPr lang="en-US" sz="1600">
                <a:latin typeface="Verdana" charset="0"/>
              </a:rPr>
              <a:t>{</a:t>
            </a:r>
          </a:p>
          <a:p>
            <a:pPr eaLnBrk="1" hangingPunct="1"/>
            <a:r>
              <a:rPr lang="en-US" sz="1600">
                <a:latin typeface="Verdana" charset="0"/>
              </a:rPr>
              <a:t>	List of instructions</a:t>
            </a:r>
          </a:p>
          <a:p>
            <a:pPr eaLnBrk="1" hangingPunct="1"/>
            <a:r>
              <a:rPr lang="en-US" sz="1600">
                <a:latin typeface="Verdana" charset="0"/>
              </a:rPr>
              <a:t>}</a:t>
            </a:r>
          </a:p>
          <a:p>
            <a:pPr eaLnBrk="1" hangingPunct="1"/>
            <a:r>
              <a:rPr lang="en-US" sz="1600">
                <a:latin typeface="Verdana" charset="0"/>
              </a:rPr>
              <a:t>Else</a:t>
            </a:r>
          </a:p>
          <a:p>
            <a:pPr eaLnBrk="1" hangingPunct="1"/>
            <a:r>
              <a:rPr lang="en-US" sz="1600">
                <a:latin typeface="Verdana" charset="0"/>
              </a:rPr>
              <a:t>{</a:t>
            </a:r>
          </a:p>
          <a:p>
            <a:pPr eaLnBrk="1" hangingPunct="1"/>
            <a:r>
              <a:rPr lang="en-US" sz="1600">
                <a:latin typeface="Verdana" charset="0"/>
              </a:rPr>
              <a:t>	List of instructions</a:t>
            </a:r>
          </a:p>
          <a:p>
            <a:pPr eaLnBrk="1" hangingPunct="1"/>
            <a:r>
              <a:rPr lang="en-US" sz="1600">
                <a:latin typeface="Verdana" charset="0"/>
              </a:rPr>
              <a:t>}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19800" y="3911600"/>
            <a:ext cx="24590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96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3968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Verdana" charset="0"/>
              </a:rPr>
              <a:t>Do 5 times</a:t>
            </a:r>
            <a:endParaRPr lang="en-US" sz="1600" i="1">
              <a:latin typeface="Verdana" charset="0"/>
            </a:endParaRPr>
          </a:p>
          <a:p>
            <a:pPr eaLnBrk="1" hangingPunct="1"/>
            <a:r>
              <a:rPr lang="en-US" sz="1600">
                <a:latin typeface="Verdana" charset="0"/>
              </a:rPr>
              <a:t>{</a:t>
            </a:r>
          </a:p>
          <a:p>
            <a:pPr eaLnBrk="1" hangingPunct="1"/>
            <a:r>
              <a:rPr lang="en-US" sz="1600">
                <a:latin typeface="Verdana" charset="0"/>
              </a:rPr>
              <a:t>	List of instructions</a:t>
            </a:r>
          </a:p>
          <a:p>
            <a:pPr eaLnBrk="1" hangingPunct="1"/>
            <a:r>
              <a:rPr lang="en-US" sz="1600">
                <a:latin typeface="Verdana" charset="0"/>
              </a:rPr>
              <a:t>}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30475" y="3429000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Verdana" charset="0"/>
              </a:rPr>
              <a:t>Conditional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19800" y="3429000"/>
            <a:ext cx="80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latin typeface="Verdana" charset="0"/>
              </a:rPr>
              <a:t>Loop</a:t>
            </a:r>
          </a:p>
        </p:txBody>
      </p:sp>
      <p:pic>
        <p:nvPicPr>
          <p:cNvPr id="18441" name="Picture 9" descr="http://www.exo.net/~pauld/images/signs/tuningforksign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06800"/>
            <a:ext cx="1733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562600" y="3505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52" name="Picture 20" descr="http://culturesofscientificrevolutions.wikispaces.com/space/showimage/business_woman_walking_hamster_wheel_hg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876800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5" descr="http://www.clausewitz.com/CWZHOME/tn_BruegelTowerOfBabel4_jp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Scribbler language illustrates essential features of all computer languages</a:t>
            </a:r>
          </a:p>
        </p:txBody>
      </p:sp>
      <p:pic>
        <p:nvPicPr>
          <p:cNvPr id="21508" name="Picture 19" descr="MCPE0631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62200"/>
            <a:ext cx="711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1" descr="MCj022585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1522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5" descr="MCj015532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8319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6" descr="MCj035593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36"/>
          <p:cNvSpPr>
            <a:spLocks noChangeArrowheads="1"/>
          </p:cNvSpPr>
          <p:nvPr/>
        </p:nvSpPr>
        <p:spPr bwMode="auto">
          <a:xfrm>
            <a:off x="6553200" y="2438400"/>
            <a:ext cx="1219200" cy="533400"/>
          </a:xfrm>
          <a:prstGeom prst="wedgeEllipseCallout">
            <a:avLst>
              <a:gd name="adj1" fmla="val -19139"/>
              <a:gd name="adj2" fmla="val 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>
                <a:latin typeface="Verdana" charset="0"/>
              </a:rPr>
              <a:t>Java</a:t>
            </a:r>
          </a:p>
        </p:txBody>
      </p:sp>
      <p:sp>
        <p:nvSpPr>
          <p:cNvPr id="21513" name="AutoShape 37"/>
          <p:cNvSpPr>
            <a:spLocks noChangeArrowheads="1"/>
          </p:cNvSpPr>
          <p:nvPr/>
        </p:nvSpPr>
        <p:spPr bwMode="auto">
          <a:xfrm>
            <a:off x="7315200" y="1828800"/>
            <a:ext cx="990600" cy="457200"/>
          </a:xfrm>
          <a:prstGeom prst="wedgeRoundRectCallout">
            <a:avLst>
              <a:gd name="adj1" fmla="val 30611"/>
              <a:gd name="adj2" fmla="val 88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>
                <a:latin typeface="Verdana" charset="0"/>
              </a:rPr>
              <a:t>C++</a:t>
            </a:r>
          </a:p>
        </p:txBody>
      </p:sp>
      <p:sp>
        <p:nvSpPr>
          <p:cNvPr id="21514" name="AutoShape 38"/>
          <p:cNvSpPr>
            <a:spLocks noChangeArrowheads="1"/>
          </p:cNvSpPr>
          <p:nvPr/>
        </p:nvSpPr>
        <p:spPr bwMode="auto">
          <a:xfrm>
            <a:off x="762000" y="1752600"/>
            <a:ext cx="1295400" cy="381000"/>
          </a:xfrm>
          <a:prstGeom prst="wedgeRectCallout">
            <a:avLst>
              <a:gd name="adj1" fmla="val 981"/>
              <a:gd name="adj2" fmla="val 11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>
                <a:latin typeface="Verdana" charset="0"/>
              </a:rPr>
              <a:t>BASIC</a:t>
            </a:r>
          </a:p>
        </p:txBody>
      </p:sp>
      <p:sp>
        <p:nvSpPr>
          <p:cNvPr id="21515" name="AutoShape 39"/>
          <p:cNvSpPr>
            <a:spLocks noChangeArrowheads="1"/>
          </p:cNvSpPr>
          <p:nvPr/>
        </p:nvSpPr>
        <p:spPr bwMode="auto">
          <a:xfrm>
            <a:off x="533400" y="4114800"/>
            <a:ext cx="1524000" cy="457200"/>
          </a:xfrm>
          <a:prstGeom prst="wedgeRoundRectCallout">
            <a:avLst>
              <a:gd name="adj1" fmla="val 77708"/>
              <a:gd name="adj2" fmla="val -62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>
                <a:latin typeface="Verdana" charset="0"/>
              </a:rPr>
              <a:t>Python</a:t>
            </a:r>
          </a:p>
        </p:txBody>
      </p:sp>
      <p:sp>
        <p:nvSpPr>
          <p:cNvPr id="21516" name="Text Box 46"/>
          <p:cNvSpPr txBox="1">
            <a:spLocks noChangeArrowheads="1"/>
          </p:cNvSpPr>
          <p:nvPr/>
        </p:nvSpPr>
        <p:spPr bwMode="auto">
          <a:xfrm>
            <a:off x="2743200" y="1803400"/>
            <a:ext cx="337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Computing</a:t>
            </a:r>
            <a:r>
              <a:rPr lang="ja-JP" altLang="en-US" sz="2000"/>
              <a:t>’</a:t>
            </a:r>
            <a:r>
              <a:rPr lang="en-US" sz="2000"/>
              <a:t>s Tower of Babel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486400"/>
            <a:ext cx="406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660066"/>
                </a:solidFill>
              </a:rPr>
              <a:t>Features of human languages:</a:t>
            </a:r>
            <a:br>
              <a:rPr lang="en-US" sz="2000">
                <a:solidFill>
                  <a:srgbClr val="660066"/>
                </a:solidFill>
              </a:rPr>
            </a:br>
            <a:r>
              <a:rPr lang="en-US" sz="2000">
                <a:solidFill>
                  <a:srgbClr val="660066"/>
                </a:solidFill>
              </a:rPr>
              <a:t>nouns/verbs/subjects/objects, etc.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3250" y="5410200"/>
            <a:ext cx="473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</a:rPr>
              <a:t>Features  of computer languages:</a:t>
            </a:r>
            <a:br>
              <a:rPr lang="en-US" sz="2000">
                <a:solidFill>
                  <a:srgbClr val="FF0066"/>
                </a:solidFill>
              </a:rPr>
            </a:br>
            <a:r>
              <a:rPr lang="en-US" sz="2000">
                <a:solidFill>
                  <a:srgbClr val="FF0066"/>
                </a:solidFill>
              </a:rPr>
              <a:t>variables, simple arithmetic instructions,</a:t>
            </a:r>
          </a:p>
          <a:p>
            <a:pPr eaLnBrk="1" hangingPunct="1"/>
            <a:r>
              <a:rPr lang="en-US" sz="2000">
                <a:solidFill>
                  <a:srgbClr val="FF0066"/>
                </a:solidFill>
              </a:rPr>
              <a:t>conditional/loop statements</a:t>
            </a:r>
          </a:p>
        </p:txBody>
      </p:sp>
    </p:spTree>
    <p:extLst>
      <p:ext uri="{BB962C8B-B14F-4D97-AF65-F5344CB8AC3E}">
        <p14:creationId xmlns:p14="http://schemas.microsoft.com/office/powerpoint/2010/main" val="145942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1044</Words>
  <Application>Microsoft Macintosh PowerPoint</Application>
  <PresentationFormat>On-screen Show (4:3)</PresentationFormat>
  <Paragraphs>434</Paragraphs>
  <Slides>37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Pixel</vt:lpstr>
      <vt:lpstr>Clip</vt:lpstr>
      <vt:lpstr>Telling a computer how to behave (via pseudocode -- a workaround for Computing’s Tower of Babel.)</vt:lpstr>
      <vt:lpstr>Today’s theme</vt:lpstr>
      <vt:lpstr>PowerPoint Presentation</vt:lpstr>
      <vt:lpstr>Algorithm</vt:lpstr>
      <vt:lpstr>Example: Adding two numbers</vt:lpstr>
      <vt:lpstr>PowerPoint Presentation</vt:lpstr>
      <vt:lpstr>Scribbler</vt:lpstr>
      <vt:lpstr>Scribbler’s “Language”</vt:lpstr>
      <vt:lpstr>Scribbler language illustrates essential features of all computer languages</vt:lpstr>
      <vt:lpstr>For a computer, everything’s a number</vt:lpstr>
      <vt:lpstr>General task faced by computer</vt:lpstr>
      <vt:lpstr>A simple problem</vt:lpstr>
      <vt:lpstr>Solution</vt:lpstr>
      <vt:lpstr>Similar question in different setting </vt:lpstr>
      <vt:lpstr>Memory: a simplified view</vt:lpstr>
      <vt:lpstr>Examples</vt:lpstr>
      <vt:lpstr>Arrays</vt:lpstr>
      <vt:lpstr>Solution</vt:lpstr>
      <vt:lpstr>Procedure findmin</vt:lpstr>
      <vt:lpstr>Another way to do the same</vt:lpstr>
      <vt:lpstr>PowerPoint Presentation</vt:lpstr>
      <vt:lpstr>New problem for robot: sorting</vt:lpstr>
      <vt:lpstr>PowerPoint Presentation</vt:lpstr>
      <vt:lpstr>Solution</vt:lpstr>
      <vt:lpstr>Swapping</vt:lpstr>
      <vt:lpstr>Love, Marriage &amp; Broken Hearts</vt:lpstr>
      <vt:lpstr>Stable Matching Problem</vt:lpstr>
      <vt:lpstr>Stable Matching Problem</vt:lpstr>
      <vt:lpstr>Stable Matching Problem</vt:lpstr>
      <vt:lpstr>Example</vt:lpstr>
      <vt:lpstr>Example</vt:lpstr>
      <vt:lpstr>Example</vt:lpstr>
      <vt:lpstr>Propose-And-Reject Algorithm</vt:lpstr>
      <vt:lpstr>Extensions</vt:lpstr>
      <vt:lpstr>Matching Residents to Hospitals</vt:lpstr>
      <vt:lpstr>Homework for next Thurs (email your answers to pu.cos116@gmail.com by 2/23 noon as part of HW2)</vt:lpstr>
      <vt:lpstr>Lessons Learned</vt:lpstr>
    </vt:vector>
  </TitlesOfParts>
  <Company>뿿찐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a computer how to behave (via pseudocode -- a workaround for Computing’s Tower of Babel.)</dc:title>
  <cp:lastModifiedBy>Adam Finkelstein</cp:lastModifiedBy>
  <cp:revision>31</cp:revision>
  <dcterms:created xsi:type="dcterms:W3CDTF">2010-02-09T16:31:24Z</dcterms:created>
  <dcterms:modified xsi:type="dcterms:W3CDTF">2012-02-16T17:58:08Z</dcterms:modified>
</cp:coreProperties>
</file>