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80" r:id="rId4"/>
    <p:sldId id="278" r:id="rId5"/>
    <p:sldId id="269" r:id="rId6"/>
    <p:sldId id="259" r:id="rId7"/>
    <p:sldId id="279" r:id="rId8"/>
    <p:sldId id="281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73" r:id="rId17"/>
    <p:sldId id="272" r:id="rId18"/>
    <p:sldId id="267" r:id="rId19"/>
    <p:sldId id="276" r:id="rId20"/>
    <p:sldId id="268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120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CD1F0C-7AA3-E94B-AAFD-22BE6DD76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4DE3BE-DB33-1642-82EB-13BE51B14189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Maybe say how computers allow us to exploit microarrays to by allowing us to work over massive data sets, and they can help identify pathways of interacting genes or proteins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235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2B041-12EE-1A47-800B-668162457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0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B4F15-53E9-484F-9938-269CED7928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A3AAF-768D-5B4E-8135-8B1C3B1ED9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8905E-3838-4C46-B2C7-53C3453ABE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EA558-8B6D-BD49-B9CE-737CBE2B6A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2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CC798-8BCF-6B44-9E43-5548599364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8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D1486-4BEF-6744-9AE6-AD842ED5F0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6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20FF8-7EF6-F84D-B148-FD4D13D4C3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D82DB-24AB-7840-B92B-F4BBB40AB2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1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7ED98-9FC0-9E4C-B034-95A95CD842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4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158AC-D935-B94D-BEC1-0A21330CF3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F0A47-A3FB-7545-BB28-1E022C2EEB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6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DFA94F63-AA93-F047-A7F7-EF32FCE9BAF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jp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600">
                <a:latin typeface="Arial" charset="0"/>
                <a:cs typeface="Arial" charset="0"/>
              </a:rPr>
              <a:t>COS 116: The Computational Universe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Adam Finkelstein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Spring </a:t>
            </a:r>
            <a:r>
              <a:rPr lang="en-US" dirty="0" smtClean="0">
                <a:latin typeface="Arial" charset="0"/>
                <a:cs typeface="Arial" charset="0"/>
              </a:rPr>
              <a:t>2012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Some important distinctions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Computer Science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267200" y="1828800"/>
            <a:ext cx="533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vs. Computer Programming</a:t>
            </a:r>
            <a:br>
              <a:rPr lang="en-US"/>
            </a:br>
            <a:r>
              <a:rPr lang="en-US"/>
              <a:t> (Java, C++, etc.)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3649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Notion of computation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191000" y="3810000"/>
            <a:ext cx="495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vs. Specific implementation </a:t>
            </a:r>
            <a:br>
              <a:rPr lang="en-US"/>
            </a:br>
            <a:r>
              <a:rPr lang="en-US"/>
              <a:t>(Silicon, robots, Xbox, etc.)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Course </a:t>
            </a:r>
            <a:r>
              <a:rPr lang="en-US" b="1" dirty="0" smtClean="0">
                <a:latin typeface="Arial" charset="0"/>
                <a:cs typeface="Arial" charset="0"/>
              </a:rPr>
              <a:t>not</a:t>
            </a:r>
            <a:r>
              <a:rPr lang="en-US" dirty="0" smtClean="0">
                <a:latin typeface="Arial" charset="0"/>
                <a:cs typeface="Arial" charset="0"/>
              </a:rPr>
              <a:t> about programming!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543800" cy="42672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Not necessary for understanding</a:t>
            </a:r>
          </a:p>
          <a:p>
            <a:pPr eaLnBrk="1" hangingPunct="1"/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More time for to cover computer science (broader than COS126!)</a:t>
            </a:r>
          </a:p>
          <a:p>
            <a:pPr eaLnBrk="1" hangingPunct="1"/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Little advantage </a:t>
            </a:r>
            <a:r>
              <a:rPr lang="en-US" sz="2800" dirty="0">
                <a:latin typeface="Arial" charset="0"/>
                <a:cs typeface="Arial" charset="0"/>
              </a:rPr>
              <a:t>to those who have prior programming experience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Brief history of computation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sz="2400">
                <a:latin typeface="Arial" charset="0"/>
                <a:cs typeface="Arial" charset="0"/>
              </a:rPr>
              <a:t>Technological: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Clocks</a:t>
            </a:r>
            <a:br>
              <a:rPr lang="en-US" sz="2000">
                <a:latin typeface="Arial" charset="0"/>
                <a:ea typeface="Arial" charset="0"/>
                <a:cs typeface="Arial" charset="0"/>
              </a:rPr>
            </a:br>
            <a:endParaRPr lang="en-US" sz="200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Clockwork 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Automata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>
                <a:latin typeface="Arial" charset="0"/>
                <a:ea typeface="Arial" charset="0"/>
                <a:cs typeface="Arial" charset="0"/>
              </a:rPr>
            </a:br>
            <a:endParaRPr lang="en-US" sz="200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Mechanized looms, steam engines</a:t>
            </a:r>
            <a:br>
              <a:rPr lang="en-US" sz="2000">
                <a:latin typeface="Arial" charset="0"/>
                <a:ea typeface="Arial" charset="0"/>
                <a:cs typeface="Arial" charset="0"/>
              </a:rPr>
            </a:br>
            <a:endParaRPr lang="en-US" sz="200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Vacuum tubes, electronic calculators (1910-1930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s)</a:t>
            </a:r>
            <a:br>
              <a:rPr lang="en-US" sz="2000">
                <a:latin typeface="Arial" charset="0"/>
                <a:ea typeface="Arial" charset="0"/>
                <a:cs typeface="Arial" charset="0"/>
              </a:rPr>
            </a:br>
            <a:endParaRPr lang="en-US" sz="200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ENIAC (1945)</a:t>
            </a:r>
            <a:br>
              <a:rPr lang="en-US" sz="2000">
                <a:latin typeface="Arial" charset="0"/>
                <a:ea typeface="Arial" charset="0"/>
                <a:cs typeface="Arial" charset="0"/>
              </a:rPr>
            </a:br>
            <a:endParaRPr lang="en-US" sz="200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von Neumann Computer (1949, Princeton)</a:t>
            </a:r>
          </a:p>
        </p:txBody>
      </p:sp>
      <p:pic>
        <p:nvPicPr>
          <p:cNvPr id="29700" name="Picture 4" descr="vonNeu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1988"/>
            <a:ext cx="279082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Brief history of computation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cs typeface="Arial" charset="0"/>
              </a:rPr>
              <a:t>Intellectual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Ancient Greeks, philosophers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(How to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formalize thought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Boolean logic (G. Boole, 1815-1864)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Crisis in math	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Hilbert: Call to systematize math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G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ödel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 Incompleteness theorem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Lambda calculus (A. Church, 1936)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Turing machines (A. Turing, 1937)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80" name="AutoShape 4"/>
          <p:cNvSpPr>
            <a:spLocks/>
          </p:cNvSpPr>
          <p:nvPr/>
        </p:nvSpPr>
        <p:spPr bwMode="auto">
          <a:xfrm>
            <a:off x="6172200" y="4724400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248400" y="4876800"/>
            <a:ext cx="2743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Both at Princeton;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First clear notion of </a:t>
            </a:r>
            <a:r>
              <a:rPr lang="ja-JP" altLang="en-US" sz="1800" dirty="0"/>
              <a:t>“</a:t>
            </a:r>
            <a:r>
              <a:rPr lang="en-US" sz="1800" dirty="0"/>
              <a:t>What is computation?</a:t>
            </a:r>
            <a:r>
              <a:rPr lang="ja-JP" altLang="en-US" sz="1800" dirty="0"/>
              <a:t>”</a:t>
            </a:r>
            <a:endParaRPr lang="en-US" sz="1800" dirty="0"/>
          </a:p>
          <a:p>
            <a:pPr eaLnBrk="1" hangingPunct="1"/>
            <a:endParaRPr lang="en-US" sz="1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8400" y="5715000"/>
            <a:ext cx="5260975" cy="1255713"/>
            <a:chOff x="2438400" y="5715000"/>
            <a:chExt cx="5260376" cy="1255931"/>
          </a:xfrm>
        </p:grpSpPr>
        <p:pic>
          <p:nvPicPr>
            <p:cNvPr id="24583" name="Picture 7" descr="500px-Wang_tiles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5715000"/>
              <a:ext cx="3403600" cy="88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8"/>
            <p:cNvSpPr txBox="1">
              <a:spLocks noChangeArrowheads="1"/>
            </p:cNvSpPr>
            <p:nvPr/>
          </p:nvSpPr>
          <p:spPr bwMode="auto">
            <a:xfrm>
              <a:off x="5867400" y="6324600"/>
              <a:ext cx="18313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Wang tiles 1961</a:t>
              </a:r>
            </a:p>
            <a:p>
              <a:pPr eaLnBrk="1" hangingPunct="1"/>
              <a:endParaRPr lang="en-US" sz="18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8686800" cy="3962400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Arial" charset="0"/>
                <a:cs typeface="Arial" charset="0"/>
              </a:rPr>
              <a:t>Computer Science: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A new way of looking at the world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Goo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47925"/>
            <a:ext cx="5715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533400" y="762000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Example 1: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Example 2: Public closed-ballot elections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2672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Hold an election in this room</a:t>
            </a:r>
          </a:p>
          <a:p>
            <a:pPr lvl="1" eaLnBrk="1" hangingPunct="1"/>
            <a:r>
              <a:rPr lang="en-US" sz="2400">
                <a:latin typeface="Arial" charset="0"/>
                <a:ea typeface="Arial" charset="0"/>
                <a:cs typeface="Arial" charset="0"/>
              </a:rPr>
              <a:t>Everyone speaks publicly</a:t>
            </a:r>
            <a:br>
              <a:rPr lang="en-US" sz="2400">
                <a:latin typeface="Arial" charset="0"/>
                <a:ea typeface="Arial" charset="0"/>
                <a:cs typeface="Arial" charset="0"/>
              </a:rPr>
            </a:br>
            <a:r>
              <a:rPr lang="en-US" sz="2400">
                <a:latin typeface="Arial" charset="0"/>
                <a:ea typeface="Arial" charset="0"/>
                <a:cs typeface="Arial" charset="0"/>
              </a:rPr>
              <a:t>(no computers, email, etc.)</a:t>
            </a:r>
          </a:p>
          <a:p>
            <a:pPr lvl="1" eaLnBrk="1" hangingPunct="1"/>
            <a:r>
              <a:rPr lang="en-US" sz="2400">
                <a:latin typeface="Arial" charset="0"/>
                <a:ea typeface="Arial" charset="0"/>
                <a:cs typeface="Arial" charset="0"/>
              </a:rPr>
              <a:t>End: everyone agrees on </a:t>
            </a:r>
            <a:br>
              <a:rPr lang="en-US" sz="2400">
                <a:latin typeface="Arial" charset="0"/>
                <a:ea typeface="Arial" charset="0"/>
                <a:cs typeface="Arial" charset="0"/>
              </a:rPr>
            </a:br>
            <a:r>
              <a:rPr lang="en-US" sz="2400">
                <a:latin typeface="Arial" charset="0"/>
                <a:ea typeface="Arial" charset="0"/>
                <a:cs typeface="Arial" charset="0"/>
              </a:rPr>
              <a:t>who won and margin</a:t>
            </a:r>
          </a:p>
          <a:p>
            <a:pPr lvl="1" eaLnBrk="1" hangingPunct="1"/>
            <a:r>
              <a:rPr lang="en-US" sz="2400">
                <a:latin typeface="Arial" charset="0"/>
                <a:ea typeface="Arial" charset="0"/>
                <a:cs typeface="Arial" charset="0"/>
              </a:rPr>
              <a:t>No one knows how</a:t>
            </a:r>
            <a:br>
              <a:rPr lang="en-US" sz="2400">
                <a:latin typeface="Arial" charset="0"/>
                <a:ea typeface="Arial" charset="0"/>
                <a:cs typeface="Arial" charset="0"/>
              </a:rPr>
            </a:br>
            <a:r>
              <a:rPr lang="en-US" sz="2400">
                <a:latin typeface="Arial" charset="0"/>
                <a:ea typeface="Arial" charset="0"/>
                <a:cs typeface="Arial" charset="0"/>
              </a:rPr>
              <a:t>anyone else voted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Is this possible?</a:t>
            </a:r>
          </a:p>
          <a:p>
            <a:pPr lvl="1" eaLnBrk="1" hangingPunct="1"/>
            <a:r>
              <a:rPr lang="en-US" sz="2400">
                <a:latin typeface="Arial" charset="0"/>
                <a:ea typeface="Arial" charset="0"/>
                <a:cs typeface="Arial" charset="0"/>
              </a:rPr>
              <a:t>Yes!  (A. Yao, Princeton)</a:t>
            </a:r>
          </a:p>
        </p:txBody>
      </p:sp>
      <p:pic>
        <p:nvPicPr>
          <p:cNvPr id="5" name="Picture 5" descr="obamamccaindue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71625"/>
            <a:ext cx="3167063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38862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Example 3: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819400" y="838200"/>
            <a:ext cx="4244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Computational Biology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533400" y="1676400"/>
            <a:ext cx="35052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r>
              <a:rPr lang="en-US" sz="2000"/>
              <a:t>Old Biology</a:t>
            </a:r>
          </a:p>
        </p:txBody>
      </p:sp>
      <p:pic>
        <p:nvPicPr>
          <p:cNvPr id="28677" name="Picture 13" descr="biomedmajor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981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5" descr="bellfrog_il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72097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 descr="DM-52-220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1371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724400" y="1676400"/>
            <a:ext cx="3352800" cy="3886200"/>
            <a:chOff x="2976" y="1056"/>
            <a:chExt cx="2496" cy="2976"/>
          </a:xfrm>
        </p:grpSpPr>
        <p:sp>
          <p:nvSpPr>
            <p:cNvPr id="28681" name="Rectangle 16"/>
            <p:cNvSpPr>
              <a:spLocks noChangeArrowheads="1"/>
            </p:cNvSpPr>
            <p:nvPr/>
          </p:nvSpPr>
          <p:spPr bwMode="auto">
            <a:xfrm>
              <a:off x="2976" y="1056"/>
              <a:ext cx="2496" cy="2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ctr"/>
              <a:r>
                <a:rPr lang="en-US" sz="2000"/>
                <a:t>New Biology</a:t>
              </a:r>
            </a:p>
          </p:txBody>
        </p:sp>
        <p:pic>
          <p:nvPicPr>
            <p:cNvPr id="28682" name="Picture 20" descr="dn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296"/>
              <a:ext cx="839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22" descr="A Streptomyces coelicolor DNA microarray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392"/>
              <a:ext cx="1008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Text Box 23"/>
            <p:cNvSpPr txBox="1">
              <a:spLocks noChangeArrowheads="1"/>
            </p:cNvSpPr>
            <p:nvPr/>
          </p:nvSpPr>
          <p:spPr bwMode="auto">
            <a:xfrm>
              <a:off x="4368" y="2401"/>
              <a:ext cx="102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Microarrays</a:t>
              </a:r>
            </a:p>
          </p:txBody>
        </p:sp>
        <p:pic>
          <p:nvPicPr>
            <p:cNvPr id="28685" name="Picture 25" descr="nbt1016-F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784"/>
              <a:ext cx="900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6" name="Text Box 26"/>
            <p:cNvSpPr txBox="1">
              <a:spLocks noChangeArrowheads="1"/>
            </p:cNvSpPr>
            <p:nvPr/>
          </p:nvSpPr>
          <p:spPr bwMode="auto">
            <a:xfrm>
              <a:off x="4215" y="3287"/>
              <a:ext cx="87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Pathways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COS 116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First 10 lectures: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Cool things computers do and how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Next 8 lectures: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ja-JP" altLang="en-US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s inside, internet, silicon chips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Last 6 lectures: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Complexity, cryptography, viruses, </a:t>
            </a:r>
            <a:br>
              <a:rPr lang="en-US">
                <a:latin typeface="Arial" charset="0"/>
                <a:ea typeface="Arial" charset="0"/>
                <a:cs typeface="Arial" charset="0"/>
              </a:rPr>
            </a:br>
            <a:r>
              <a:rPr lang="en-US">
                <a:latin typeface="Arial" charset="0"/>
                <a:ea typeface="Arial" charset="0"/>
                <a:cs typeface="Arial" charset="0"/>
              </a:rPr>
              <a:t>search engines, artificial intelligence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196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This week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lab:  Web 2.0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14400" y="5715000"/>
            <a:ext cx="5556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/>
              <a:t>Take</a:t>
            </a:r>
            <a:r>
              <a:rPr lang="en-US" sz="2400" dirty="0"/>
              <a:t>-home lab – </a:t>
            </a:r>
            <a:r>
              <a:rPr lang="en-US" sz="2400" dirty="0" smtClean="0"/>
              <a:t>see course web page.</a:t>
            </a:r>
            <a:endParaRPr lang="en-US" sz="2400" dirty="0"/>
          </a:p>
        </p:txBody>
      </p:sp>
      <p:pic>
        <p:nvPicPr>
          <p:cNvPr id="31748" name="Picture 6" descr="book-fleshandmach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22971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br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12779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800600" y="1560513"/>
            <a:ext cx="375786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This </a:t>
            </a:r>
            <a:r>
              <a:rPr lang="en-US" dirty="0" smtClean="0"/>
              <a:t>week’s </a:t>
            </a:r>
            <a:r>
              <a:rPr lang="en-US" dirty="0"/>
              <a:t>reading:</a:t>
            </a:r>
          </a:p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Brooks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pp 12-21, pp 32-</a:t>
            </a:r>
            <a:r>
              <a:rPr lang="en-US" dirty="0" smtClean="0"/>
              <a:t>51</a:t>
            </a:r>
          </a:p>
          <a:p>
            <a:pPr eaLnBrk="1" hangingPunct="1"/>
            <a:r>
              <a:rPr lang="en-US" dirty="0" smtClean="0"/>
              <a:t>See course web page.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>
                <a:latin typeface="Arial" charset="0"/>
                <a:cs typeface="Arial" charset="0"/>
              </a:rPr>
              <a:t>COS 116: 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The Computational Universe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cs typeface="Arial" charset="0"/>
              </a:rPr>
              <a:t>Instructor: Adam Finkelstein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TAs: </a:t>
            </a:r>
            <a:r>
              <a:rPr lang="fi-FI" sz="2800" dirty="0" smtClean="0">
                <a:latin typeface="Arial" charset="0"/>
                <a:cs typeface="Arial" charset="0"/>
              </a:rPr>
              <a:t>Sema Berkiten &amp; </a:t>
            </a:r>
            <a:r>
              <a:rPr lang="sv-SE" sz="2800" dirty="0" smtClean="0">
                <a:latin typeface="Arial" charset="0"/>
                <a:cs typeface="Arial" charset="0"/>
              </a:rPr>
              <a:t>Sourindra Chaudhuri</a:t>
            </a:r>
            <a:endParaRPr lang="en-US" sz="2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cs typeface="Arial" charset="0"/>
              </a:rPr>
              <a:t>Labs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Mon, Wed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7:30-10:20pm, Friend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009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This week only: take-home lab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Grading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cs typeface="Arial" charset="0"/>
              </a:rPr>
              <a:t>Midterm: 15%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cs typeface="Arial" charset="0"/>
              </a:rPr>
              <a:t>Final: 35%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cs typeface="Arial" charset="0"/>
              </a:rPr>
              <a:t>Lab reports: 35%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cs typeface="Arial" charset="0"/>
              </a:rPr>
              <a:t>Participation (class, blog): 15%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  <a:cs typeface="Arial" charset="0"/>
              </a:rPr>
              <a:t>Attendance expected at lectures and labs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Next couple labs: Scribbler. 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What determines its behavior?</a:t>
            </a:r>
          </a:p>
        </p:txBody>
      </p:sp>
      <p:pic>
        <p:nvPicPr>
          <p:cNvPr id="33795" name="Picture 4" descr="scribb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6482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s116we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17"/>
          <a:stretch/>
        </p:blipFill>
        <p:spPr>
          <a:xfrm>
            <a:off x="609600" y="609600"/>
            <a:ext cx="8305800" cy="602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89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Ancient dream: </a:t>
            </a:r>
            <a:r>
              <a:rPr lang="ja-JP" altLang="en-US" sz="2800">
                <a:latin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cs typeface="Arial" charset="0"/>
              </a:rPr>
              <a:t>Breathe life into matter</a:t>
            </a:r>
            <a:r>
              <a:rPr lang="ja-JP" altLang="en-US" sz="2800">
                <a:latin typeface="Arial" charset="0"/>
                <a:cs typeface="Arial" charset="0"/>
              </a:rPr>
              <a:t>”</a:t>
            </a:r>
            <a:endParaRPr lang="en-US" sz="2800">
              <a:latin typeface="Arial" charset="0"/>
              <a:cs typeface="Arial" charset="0"/>
            </a:endParaRPr>
          </a:p>
        </p:txBody>
      </p:sp>
      <p:pic>
        <p:nvPicPr>
          <p:cNvPr id="17411" name="Picture 26" descr="go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447800"/>
            <a:ext cx="1276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29"/>
          <p:cNvSpPr txBox="1">
            <a:spLocks noChangeArrowheads="1"/>
          </p:cNvSpPr>
          <p:nvPr/>
        </p:nvSpPr>
        <p:spPr bwMode="auto">
          <a:xfrm>
            <a:off x="2651125" y="5370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17413" name="Picture 9" descr="357px-Golem_by_Philippe_Seme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12239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Golem_and_Loe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181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2046288" y="3276600"/>
            <a:ext cx="11541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1"/>
                </a:solidFill>
              </a:rPr>
              <a:t>Philippe Semeria</a:t>
            </a:r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509588" y="3505200"/>
            <a:ext cx="3811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Golem (Jewish mythology)</a:t>
            </a:r>
          </a:p>
        </p:txBody>
      </p: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5867400" y="3276600"/>
            <a:ext cx="1025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1"/>
                </a:solidFill>
              </a:rPr>
              <a:t>CIMA museum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638800" y="1447800"/>
            <a:ext cx="3124200" cy="2519363"/>
            <a:chOff x="5638800" y="1447800"/>
            <a:chExt cx="3124200" cy="2519065"/>
          </a:xfrm>
        </p:grpSpPr>
        <p:pic>
          <p:nvPicPr>
            <p:cNvPr id="17427" name="Picture 4" descr="figure_1_ma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3112" y="1447801"/>
              <a:ext cx="1599888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13" descr="automaton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447800"/>
              <a:ext cx="13716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9" name="TextBox 15"/>
            <p:cNvSpPr txBox="1">
              <a:spLocks noChangeArrowheads="1"/>
            </p:cNvSpPr>
            <p:nvPr/>
          </p:nvSpPr>
          <p:spPr bwMode="auto">
            <a:xfrm>
              <a:off x="5791200" y="3505200"/>
              <a:ext cx="29689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/>
                <a:t>Automaton (Europe)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04800" y="4183063"/>
            <a:ext cx="4676775" cy="2446337"/>
            <a:chOff x="304800" y="4183199"/>
            <a:chExt cx="4676908" cy="2446201"/>
          </a:xfrm>
        </p:grpSpPr>
        <p:pic>
          <p:nvPicPr>
            <p:cNvPr id="17424" name="Picture 31" descr="Frankenstei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183199"/>
              <a:ext cx="2133600" cy="214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16" descr="Frankenstein1910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191001"/>
              <a:ext cx="2543308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TextBox 17"/>
            <p:cNvSpPr txBox="1">
              <a:spLocks noChangeArrowheads="1"/>
            </p:cNvSpPr>
            <p:nvPr/>
          </p:nvSpPr>
          <p:spPr bwMode="auto">
            <a:xfrm>
              <a:off x="304800" y="6167735"/>
              <a:ext cx="449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4161750" indent="-24161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lvl="1" eaLnBrk="1" hangingPunct="1"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en-US" sz="2400">
                  <a:ea typeface="ＭＳ Ｐゴシック" charset="0"/>
                </a:rPr>
                <a:t>Frankenstein (Shelley 1818)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715000" y="4191000"/>
            <a:ext cx="3048000" cy="2443163"/>
            <a:chOff x="5715000" y="4190999"/>
            <a:chExt cx="3048000" cy="2442866"/>
          </a:xfrm>
        </p:grpSpPr>
        <p:pic>
          <p:nvPicPr>
            <p:cNvPr id="17421" name="Picture 32" descr="sw-c3p0-dvd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2" r="4762"/>
            <a:stretch>
              <a:fillRect/>
            </a:stretch>
          </p:blipFill>
          <p:spPr bwMode="auto">
            <a:xfrm>
              <a:off x="7239000" y="4190999"/>
              <a:ext cx="1447800" cy="200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Box 18"/>
            <p:cNvSpPr txBox="1">
              <a:spLocks noChangeArrowheads="1"/>
            </p:cNvSpPr>
            <p:nvPr/>
          </p:nvSpPr>
          <p:spPr bwMode="auto">
            <a:xfrm>
              <a:off x="5806692" y="6172200"/>
              <a:ext cx="2956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/>
                <a:t>Robot (Capek 1920)</a:t>
              </a:r>
            </a:p>
          </p:txBody>
        </p:sp>
        <p:pic>
          <p:nvPicPr>
            <p:cNvPr id="17423" name="Picture 19" descr="Capek_play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80" t="12025" r="12898"/>
            <a:stretch>
              <a:fillRect/>
            </a:stretch>
          </p:blipFill>
          <p:spPr bwMode="auto">
            <a:xfrm>
              <a:off x="5715000" y="4211636"/>
              <a:ext cx="1371600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>
                <a:latin typeface="Arial" charset="0"/>
                <a:cs typeface="Arial" charset="0"/>
              </a:rPr>
              <a:t>“</a:t>
            </a:r>
            <a:r>
              <a:rPr lang="en-US" sz="4000">
                <a:latin typeface="Arial" charset="0"/>
                <a:cs typeface="Arial" charset="0"/>
              </a:rPr>
              <a:t>Breathe life into matter</a:t>
            </a:r>
            <a:r>
              <a:rPr lang="ja-JP" altLang="en-US" sz="4000">
                <a:latin typeface="Arial" charset="0"/>
                <a:cs typeface="Arial" charset="0"/>
              </a:rPr>
              <a:t>”</a:t>
            </a:r>
            <a:r>
              <a:rPr lang="en-US" sz="4000">
                <a:latin typeface="Arial" charset="0"/>
                <a:cs typeface="Arial" charset="0"/>
              </a:rPr>
              <a:t> – 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Another perspective</a:t>
            </a:r>
          </a:p>
        </p:txBody>
      </p:sp>
      <p:pic>
        <p:nvPicPr>
          <p:cNvPr id="18435" name="Picture 4" descr="cre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873875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200">
                <a:latin typeface="Arial" charset="0"/>
                <a:cs typeface="Arial" charset="0"/>
              </a:rPr>
              <a:t>“</a:t>
            </a:r>
            <a:r>
              <a:rPr lang="en-US" sz="3200">
                <a:latin typeface="Arial" charset="0"/>
                <a:cs typeface="Arial" charset="0"/>
              </a:rPr>
              <a:t>Breathe life into matter</a:t>
            </a:r>
            <a:r>
              <a:rPr lang="ja-JP" altLang="en-US" sz="3200">
                <a:latin typeface="Arial" charset="0"/>
                <a:cs typeface="Arial" charset="0"/>
              </a:rPr>
              <a:t>”</a:t>
            </a:r>
            <a:r>
              <a:rPr lang="en-US" sz="3200">
                <a:latin typeface="Arial" charset="0"/>
                <a:cs typeface="Arial" charset="0"/>
              </a:rPr>
              <a:t> – </a:t>
            </a:r>
            <a:br>
              <a:rPr lang="en-US" sz="3200">
                <a:latin typeface="Arial" charset="0"/>
                <a:cs typeface="Arial" charset="0"/>
              </a:rPr>
            </a:br>
            <a:r>
              <a:rPr lang="en-US" sz="3200">
                <a:latin typeface="Arial" charset="0"/>
                <a:cs typeface="Arial" charset="0"/>
              </a:rPr>
              <a:t>A 20</a:t>
            </a:r>
            <a:r>
              <a:rPr lang="en-US" sz="3200" baseline="30000">
                <a:latin typeface="Arial" charset="0"/>
                <a:cs typeface="Arial" charset="0"/>
              </a:rPr>
              <a:t>th</a:t>
            </a:r>
            <a:r>
              <a:rPr lang="en-US" sz="3200">
                <a:latin typeface="Arial" charset="0"/>
                <a:cs typeface="Arial" charset="0"/>
              </a:rPr>
              <a:t> century perspective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3886200"/>
          </a:xfrm>
        </p:spPr>
        <p:txBody>
          <a:bodyPr/>
          <a:lstStyle/>
          <a:p>
            <a:pPr eaLnBrk="1" hangingPunct="1"/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Matter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cs typeface="Arial" charset="0"/>
              </a:rPr>
              <a:t>: Atoms, molecules, quantum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mechanics, relativity …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/>
            </a:r>
            <a:br>
              <a:rPr lang="en-US" sz="2400">
                <a:latin typeface="Arial" charset="0"/>
                <a:cs typeface="Arial" charset="0"/>
              </a:rPr>
            </a:br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Life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cs typeface="Arial" charset="0"/>
              </a:rPr>
              <a:t>: Cells, nucleus, DNA, RNA, …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/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/>
            </a:r>
            <a:br>
              <a:rPr lang="en-US" sz="2400">
                <a:latin typeface="Arial" charset="0"/>
                <a:cs typeface="Arial" charset="0"/>
              </a:rPr>
            </a:br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Breathe life into matter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cs typeface="Arial" charset="0"/>
              </a:rPr>
              <a:t>: Computation</a:t>
            </a:r>
          </a:p>
        </p:txBody>
      </p:sp>
      <p:pic>
        <p:nvPicPr>
          <p:cNvPr id="19460" name="Picture 6" descr="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3620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174307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00200" y="5486400"/>
            <a:ext cx="6873875" cy="1082675"/>
            <a:chOff x="1008" y="3456"/>
            <a:chExt cx="4330" cy="682"/>
          </a:xfrm>
        </p:grpSpPr>
        <p:sp>
          <p:nvSpPr>
            <p:cNvPr id="19463" name="Text Box 4"/>
            <p:cNvSpPr txBox="1">
              <a:spLocks noChangeArrowheads="1"/>
            </p:cNvSpPr>
            <p:nvPr/>
          </p:nvSpPr>
          <p:spPr bwMode="auto">
            <a:xfrm>
              <a:off x="1392" y="3696"/>
              <a:ext cx="39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/>
                <a:t>One interpretation: Make matter do useful, interesting things </a:t>
              </a:r>
              <a:r>
                <a:rPr lang="en-US" sz="2000" b="1" u="sng"/>
                <a:t>on its own</a:t>
              </a:r>
              <a:r>
                <a:rPr lang="en-US"/>
                <a:t> </a:t>
              </a:r>
            </a:p>
          </p:txBody>
        </p:sp>
        <p:sp>
          <p:nvSpPr>
            <p:cNvPr id="19464" name="Line 9"/>
            <p:cNvSpPr>
              <a:spLocks noChangeShapeType="1"/>
            </p:cNvSpPr>
            <p:nvPr/>
          </p:nvSpPr>
          <p:spPr bwMode="auto">
            <a:xfrm flipH="1" flipV="1">
              <a:off x="1008" y="3456"/>
              <a:ext cx="288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  <a:cs typeface="Arial" charset="0"/>
              </a:rPr>
              <a:t>Breathing life into matter…</a:t>
            </a:r>
          </a:p>
        </p:txBody>
      </p:sp>
      <p:pic>
        <p:nvPicPr>
          <p:cNvPr id="18435" name="Picture 4" descr="imperialwal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5511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Star_Wars_attack_of_the_clones_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062288" cy="238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rone_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28257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4724400"/>
            <a:ext cx="3200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Military </a:t>
            </a:r>
            <a:r>
              <a:rPr lang="en-US" sz="2000" dirty="0"/>
              <a:t>was a major sponsor of computational</a:t>
            </a:r>
            <a:br>
              <a:rPr lang="en-US" sz="2000" dirty="0"/>
            </a:br>
            <a:r>
              <a:rPr lang="en-US" sz="2000" dirty="0"/>
              <a:t>research in  20</a:t>
            </a:r>
            <a:r>
              <a:rPr lang="en-US" sz="2000" baseline="30000" dirty="0"/>
              <a:t>th</a:t>
            </a:r>
            <a:r>
              <a:rPr lang="en-US" sz="2000" dirty="0"/>
              <a:t> century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075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Sheep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99159" y="6096000"/>
            <a:ext cx="224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Scott Draves</a:t>
            </a:r>
            <a:endParaRPr lang="en-US" dirty="0"/>
          </a:p>
        </p:txBody>
      </p:sp>
      <p:pic>
        <p:nvPicPr>
          <p:cNvPr id="6" name="Electric Sheep Sample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20574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9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od-tou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80121"/>
            <a:ext cx="2698312" cy="2593753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514600"/>
            <a:ext cx="66294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Computational Universe</a:t>
            </a:r>
          </a:p>
        </p:txBody>
      </p:sp>
      <p:pic>
        <p:nvPicPr>
          <p:cNvPr id="26633" name="Picture 9" descr="internet%20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24860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aibo-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9431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247332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5od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81025"/>
            <a:ext cx="2857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110106_Kinec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24400"/>
            <a:ext cx="4406900" cy="1892800"/>
          </a:xfrm>
          <a:prstGeom prst="rect">
            <a:avLst/>
          </a:prstGeom>
        </p:spPr>
      </p:pic>
      <p:pic>
        <p:nvPicPr>
          <p:cNvPr id="26631" name="Picture 7" descr="Goog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2820894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5381</TotalTime>
  <Words>388</Words>
  <Application>Microsoft Macintosh PowerPoint</Application>
  <PresentationFormat>On-screen Show (4:3)</PresentationFormat>
  <Paragraphs>99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Pixel</vt:lpstr>
      <vt:lpstr>COS 116: The Computational Universe</vt:lpstr>
      <vt:lpstr>COS 116:  The Computational Universe</vt:lpstr>
      <vt:lpstr>PowerPoint Presentation</vt:lpstr>
      <vt:lpstr>Ancient dream: “Breathe life into matter”</vt:lpstr>
      <vt:lpstr>“Breathe life into matter” –  Another perspective</vt:lpstr>
      <vt:lpstr>“Breathe life into matter” –  A 20th century perspective</vt:lpstr>
      <vt:lpstr>Breathing life into matter…</vt:lpstr>
      <vt:lpstr>Electric Sheep</vt:lpstr>
      <vt:lpstr>Computational Universe</vt:lpstr>
      <vt:lpstr>Some important distinctions</vt:lpstr>
      <vt:lpstr>Course not about programming!</vt:lpstr>
      <vt:lpstr>Brief history of computation</vt:lpstr>
      <vt:lpstr>Brief history of computation</vt:lpstr>
      <vt:lpstr>Computer Science: A new way of looking at the world</vt:lpstr>
      <vt:lpstr>PowerPoint Presentation</vt:lpstr>
      <vt:lpstr>Example 2: Public closed-ballot elections</vt:lpstr>
      <vt:lpstr>PowerPoint Presentation</vt:lpstr>
      <vt:lpstr>COS 116 </vt:lpstr>
      <vt:lpstr>This week’s lab:  Web 2.0</vt:lpstr>
      <vt:lpstr>Grading</vt:lpstr>
      <vt:lpstr>Next couple labs: Scribbler.  What determines its behavior?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 116: The Computational Universe</dc:title>
  <dc:creator>David Xiao</dc:creator>
  <cp:lastModifiedBy>Adam Finkelstein</cp:lastModifiedBy>
  <cp:revision>46</cp:revision>
  <dcterms:created xsi:type="dcterms:W3CDTF">2010-02-02T01:47:07Z</dcterms:created>
  <dcterms:modified xsi:type="dcterms:W3CDTF">2012-02-07T15:11:53Z</dcterms:modified>
</cp:coreProperties>
</file>