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560" r:id="rId2"/>
    <p:sldId id="561" r:id="rId3"/>
    <p:sldId id="480" r:id="rId4"/>
    <p:sldId id="567" r:id="rId5"/>
    <p:sldId id="614" r:id="rId6"/>
    <p:sldId id="528" r:id="rId7"/>
    <p:sldId id="529" r:id="rId8"/>
    <p:sldId id="532" r:id="rId9"/>
    <p:sldId id="533" r:id="rId10"/>
    <p:sldId id="534" r:id="rId11"/>
    <p:sldId id="538" r:id="rId12"/>
    <p:sldId id="572" r:id="rId13"/>
    <p:sldId id="536" r:id="rId14"/>
    <p:sldId id="481" r:id="rId15"/>
    <p:sldId id="539" r:id="rId16"/>
    <p:sldId id="537" r:id="rId17"/>
    <p:sldId id="540" r:id="rId18"/>
    <p:sldId id="576" r:id="rId19"/>
    <p:sldId id="573" r:id="rId20"/>
    <p:sldId id="592" r:id="rId21"/>
    <p:sldId id="593" r:id="rId22"/>
    <p:sldId id="598" r:id="rId23"/>
    <p:sldId id="599" r:id="rId24"/>
    <p:sldId id="601" r:id="rId25"/>
    <p:sldId id="602" r:id="rId26"/>
    <p:sldId id="610" r:id="rId27"/>
    <p:sldId id="609" r:id="rId28"/>
    <p:sldId id="605" r:id="rId29"/>
    <p:sldId id="604" r:id="rId30"/>
    <p:sldId id="611" r:id="rId31"/>
    <p:sldId id="613" r:id="rId32"/>
    <p:sldId id="603" r:id="rId33"/>
    <p:sldId id="606" r:id="rId34"/>
    <p:sldId id="607" r:id="rId35"/>
    <p:sldId id="618" r:id="rId36"/>
    <p:sldId id="617" r:id="rId37"/>
    <p:sldId id="376" r:id="rId38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F00"/>
    <a:srgbClr val="011790"/>
    <a:srgbClr val="1E4899"/>
    <a:srgbClr val="92D050"/>
    <a:srgbClr val="FF6501"/>
    <a:srgbClr val="FF9300"/>
    <a:srgbClr val="C0504D"/>
    <a:srgbClr val="D5FED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9" autoAdjust="0"/>
    <p:restoredTop sz="62302" autoAdjust="0"/>
  </p:normalViewPr>
  <p:slideViewPr>
    <p:cSldViewPr snapToGrid="0">
      <p:cViewPr>
        <p:scale>
          <a:sx n="54" d="100"/>
          <a:sy n="54" d="100"/>
        </p:scale>
        <p:origin x="210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3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A common strategy in CRDT development is to combine multiple CRDTs to make a more complex CRDT. In this case, two G-Counters are combined to create a data type supporting both increment and decrement operations. The "P" G-Counter counts increments; and the "N" G-Counter counts decrements. The value of the PN-Counter is the value of the P counter minus the value of the N counter. Merge is handled by letting the merged P counter be the merge of the two P G-Counters, and similarly for N counters. Note that the CRDT's internal state must increase monotonically, even though its external state as exposed through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query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07" charset="-128"/>
                <a:cs typeface="ＭＳ Ｐゴシック" pitchFamily="-107" charset="-128"/>
              </a:rPr>
              <a:t> can return to previous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4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79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3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b="0" dirty="0"/>
              <a:t>Conflict resolution in eventual consistency 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9</a:t>
            </a:r>
          </a:p>
          <a:p>
            <a:endParaRPr lang="en-US" dirty="0" smtClean="0"/>
          </a:p>
          <a:p>
            <a:r>
              <a:rPr lang="en-US" dirty="0" smtClean="0"/>
              <a:t>Michael Freedman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802" y="6544979"/>
            <a:ext cx="432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[Selected content adapted from M. Shapiro and I.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Stoica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74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9655" y="4589929"/>
            <a:ext cx="429768" cy="308793"/>
          </a:xfrm>
          <a:prstGeom prst="rect">
            <a:avLst/>
          </a:prstGeom>
          <a:solidFill>
            <a:srgbClr val="FFFF00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Operations must be commutative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723397" y="22993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$40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869633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$30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723397" y="48460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716" y="2621802"/>
            <a:ext cx="12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Withdraw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7069" y="26218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Deposit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027" y="427628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Deposit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9758" y="4276280"/>
            <a:ext cx="12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Withdraw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$10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561807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$55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01703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01577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01577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01703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6219197" y="2299319"/>
            <a:ext cx="86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411153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280157" y="48460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3969" y="262180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Insert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(“1500s”, 166)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3643" y="262180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Delete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(1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0)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0168" y="4276280"/>
            <a:ext cx="241765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Delete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(1, 0)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 delete 1 char as </a:t>
            </a:r>
            <a:r>
              <a:rPr lang="en-US" sz="15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pos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0 ]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7103327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43223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43097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943097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43223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0717" y="427628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Insert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(“1500s”, </a:t>
            </a:r>
            <a:r>
              <a:rPr lang="en-US" sz="1800" dirty="0" smtClean="0">
                <a:solidFill>
                  <a:srgbClr val="008F00"/>
                </a:solidFill>
                <a:latin typeface="Arial" charset="0"/>
                <a:ea typeface="Arial" charset="0"/>
                <a:cs typeface="Arial" charset="0"/>
              </a:rPr>
              <a:t>165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83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Operations must be commutative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723397" y="22993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$40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869633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$30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723397" y="48460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716" y="2621802"/>
            <a:ext cx="12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Withdraw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7069" y="26218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Deposit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027" y="427628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Deposit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9758" y="4276280"/>
            <a:ext cx="12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Withdraw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$10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561807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$55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01703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01577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01577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01703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6219197" y="2299319"/>
            <a:ext cx="86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411153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280157" y="48492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3969" y="262180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Insert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(“1500s”, 166)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3643" y="262180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Delete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(1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0)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7103327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43223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43097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943097" y="4047928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43223" y="4047928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10578" y="4047928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137644" y="4047928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88809" y="5359037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22016" y="5359037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690387" y="5359037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41523" y="5359037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814882" y="6528239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12231" y="6528239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flipH="1">
            <a:off x="4591081" y="48492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7865953" y="48492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5436159" y="608200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7138686" y="608200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03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11" y="2131360"/>
            <a:ext cx="7772400" cy="1166478"/>
          </a:xfrm>
        </p:spPr>
        <p:txBody>
          <a:bodyPr/>
          <a:lstStyle/>
          <a:p>
            <a:r>
              <a:rPr lang="en-US" dirty="0" smtClean="0"/>
              <a:t>Operational Transformation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111" y="3590825"/>
            <a:ext cx="7772400" cy="13748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Pioneered in GROVE </a:t>
            </a:r>
            <a:r>
              <a:rPr lang="en-US" sz="2400" dirty="0"/>
              <a:t>(</a:t>
            </a:r>
            <a:r>
              <a:rPr lang="en-US" sz="2400" dirty="0" err="1"/>
              <a:t>GRoup</a:t>
            </a:r>
            <a:r>
              <a:rPr lang="en-US" sz="2400" dirty="0"/>
              <a:t> Outline Viewing Edit</a:t>
            </a:r>
            <a:r>
              <a:rPr lang="en-US" sz="24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C. Ellis and S. </a:t>
            </a:r>
            <a:r>
              <a:rPr lang="en-US" sz="2400" dirty="0" smtClean="0"/>
              <a:t>Gibbs, 1989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21111" y="5483118"/>
            <a:ext cx="7772400" cy="137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3200" kern="1200" spc="-50">
                <a:solidFill>
                  <a:schemeClr val="bg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4572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8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9144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6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3716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18288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/>
              <a:t>Now found in Apache Wave &amp; Google Docs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5952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16762"/>
            <a:ext cx="8671141" cy="54085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000" dirty="0" smtClean="0"/>
              <a:t>State of system is </a:t>
            </a:r>
            <a:r>
              <a:rPr lang="en-US" sz="2000" i="1" dirty="0" smtClean="0"/>
              <a:t>S,  </a:t>
            </a:r>
            <a:r>
              <a:rPr lang="en-US" sz="2000" dirty="0" smtClean="0"/>
              <a:t>ops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r>
              <a:rPr lang="en-US" sz="2000" dirty="0" smtClean="0"/>
              <a:t> performed by concurrently on state </a:t>
            </a:r>
            <a:r>
              <a:rPr lang="en-US" sz="2000" i="1" dirty="0" smtClean="0"/>
              <a:t>S</a:t>
            </a:r>
          </a:p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en-US" sz="2000" dirty="0" smtClean="0"/>
              <a:t>Different servers can apply concurrent ops in different sequential order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Server 1: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900" dirty="0"/>
              <a:t>R</a:t>
            </a:r>
            <a:r>
              <a:rPr lang="en-US" sz="1900" dirty="0" smtClean="0"/>
              <a:t>eceives </a:t>
            </a:r>
            <a:r>
              <a:rPr lang="en-US" sz="1900" i="1" dirty="0" smtClean="0"/>
              <a:t>a</a:t>
            </a:r>
            <a:r>
              <a:rPr lang="en-US" sz="1900" dirty="0" smtClean="0"/>
              <a:t>, applies </a:t>
            </a:r>
            <a:r>
              <a:rPr lang="en-US" sz="1900" i="1" dirty="0" smtClean="0"/>
              <a:t>a </a:t>
            </a:r>
            <a:r>
              <a:rPr lang="en-US" sz="1900" dirty="0" smtClean="0"/>
              <a:t>to state </a:t>
            </a:r>
            <a:r>
              <a:rPr lang="en-US" sz="1900" i="1" dirty="0" smtClean="0"/>
              <a:t>S</a:t>
            </a:r>
            <a:r>
              <a:rPr lang="en-US" sz="1900" dirty="0" smtClean="0"/>
              <a:t>: </a:t>
            </a:r>
            <a:r>
              <a:rPr lang="en-US" sz="1900" i="1" dirty="0"/>
              <a:t>S</a:t>
            </a:r>
            <a:r>
              <a:rPr lang="en-US" sz="1900" dirty="0"/>
              <a:t> </a:t>
            </a:r>
            <a:r>
              <a:rPr lang="en-US" sz="1900" baseline="30000" dirty="0"/>
              <a:t>◎</a:t>
            </a:r>
            <a:r>
              <a:rPr lang="en-US" sz="1900" dirty="0"/>
              <a:t> </a:t>
            </a:r>
            <a:r>
              <a:rPr lang="en-US" sz="1900" i="1" dirty="0"/>
              <a:t>a</a:t>
            </a:r>
            <a:r>
              <a:rPr lang="en-US" sz="1900" dirty="0"/>
              <a:t> </a:t>
            </a:r>
            <a:endParaRPr lang="en-US" sz="1900" dirty="0" smtClean="0"/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900" dirty="0"/>
              <a:t>R</a:t>
            </a:r>
            <a:r>
              <a:rPr lang="en-US" sz="1900" dirty="0" smtClean="0"/>
              <a:t>eceives b  (which is dependent on </a:t>
            </a:r>
            <a:r>
              <a:rPr lang="en-US" sz="1900" i="1" dirty="0" smtClean="0"/>
              <a:t>S, </a:t>
            </a:r>
            <a:r>
              <a:rPr lang="en-US" sz="1900" dirty="0" smtClean="0"/>
              <a:t>not</a:t>
            </a:r>
            <a:r>
              <a:rPr lang="en-US" sz="1900" i="1" dirty="0" smtClean="0"/>
              <a:t> </a:t>
            </a:r>
            <a:r>
              <a:rPr lang="en-US" sz="1900" i="1" dirty="0"/>
              <a:t>S</a:t>
            </a:r>
            <a:r>
              <a:rPr lang="en-US" sz="1900" dirty="0"/>
              <a:t> </a:t>
            </a:r>
            <a:r>
              <a:rPr lang="en-US" sz="1900" baseline="30000" dirty="0"/>
              <a:t>◎</a:t>
            </a:r>
            <a:r>
              <a:rPr lang="en-US" sz="1900" dirty="0"/>
              <a:t> </a:t>
            </a:r>
            <a:r>
              <a:rPr lang="en-US" sz="1900" i="1" dirty="0"/>
              <a:t>a</a:t>
            </a:r>
            <a:r>
              <a:rPr lang="en-US" sz="1900" dirty="0"/>
              <a:t> </a:t>
            </a:r>
            <a:r>
              <a:rPr lang="en-US" sz="1900" dirty="0" smtClean="0"/>
              <a:t>)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900" dirty="0" smtClean="0"/>
              <a:t>Transforms b across all ops applied since S (namely a):  </a:t>
            </a:r>
            <a:r>
              <a:rPr lang="en-US" sz="1900" i="1" dirty="0" smtClean="0"/>
              <a:t>b</a:t>
            </a:r>
            <a:r>
              <a:rPr lang="en-US" sz="1900" dirty="0"/>
              <a:t>’  </a:t>
            </a:r>
            <a:r>
              <a:rPr lang="en-US" sz="1900" dirty="0" smtClean="0"/>
              <a:t>=  </a:t>
            </a:r>
            <a:r>
              <a:rPr lang="en-US" sz="1900" dirty="0"/>
              <a:t>OT</a:t>
            </a:r>
            <a:r>
              <a:rPr lang="en-US" sz="1900" dirty="0" smtClean="0"/>
              <a:t>( </a:t>
            </a:r>
            <a:r>
              <a:rPr lang="en-US" sz="1900" i="1" dirty="0" smtClean="0"/>
              <a:t>b</a:t>
            </a:r>
            <a:r>
              <a:rPr lang="en-US" sz="1900" dirty="0"/>
              <a:t>, </a:t>
            </a:r>
            <a:r>
              <a:rPr lang="en-US" sz="1900" dirty="0" smtClean="0"/>
              <a:t>{ </a:t>
            </a:r>
            <a:r>
              <a:rPr lang="en-US" sz="1900" i="1" dirty="0" smtClean="0"/>
              <a:t>a </a:t>
            </a:r>
            <a:r>
              <a:rPr lang="en-US" sz="1900" dirty="0" smtClean="0"/>
              <a:t>})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900" dirty="0"/>
              <a:t>A</a:t>
            </a:r>
            <a:r>
              <a:rPr lang="en-US" sz="1900" dirty="0" smtClean="0"/>
              <a:t>pplies b’ to state: </a:t>
            </a:r>
            <a:r>
              <a:rPr lang="en-US" sz="1900" i="1" dirty="0"/>
              <a:t>S</a:t>
            </a:r>
            <a:r>
              <a:rPr lang="en-US" sz="1900" dirty="0"/>
              <a:t> </a:t>
            </a:r>
            <a:r>
              <a:rPr lang="en-US" sz="1900" baseline="30000" dirty="0"/>
              <a:t>◎</a:t>
            </a:r>
            <a:r>
              <a:rPr lang="en-US" sz="1900" dirty="0"/>
              <a:t> </a:t>
            </a:r>
            <a:r>
              <a:rPr lang="en-US" sz="1900" i="1" dirty="0"/>
              <a:t>a</a:t>
            </a:r>
            <a:r>
              <a:rPr lang="en-US" sz="1900" dirty="0"/>
              <a:t> </a:t>
            </a:r>
            <a:r>
              <a:rPr lang="en-US" sz="1900" baseline="30000" dirty="0"/>
              <a:t>◎</a:t>
            </a:r>
            <a:r>
              <a:rPr lang="en-US" sz="1900" dirty="0"/>
              <a:t> </a:t>
            </a:r>
            <a:r>
              <a:rPr lang="en-US" sz="1900" i="1" dirty="0" smtClean="0"/>
              <a:t>b’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endParaRPr lang="en-US" sz="16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Server 2 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900" dirty="0" smtClean="0"/>
              <a:t>Receives b, applies b to state: </a:t>
            </a:r>
            <a:r>
              <a:rPr lang="en-US" sz="1900" i="1" dirty="0"/>
              <a:t>S</a:t>
            </a:r>
            <a:r>
              <a:rPr lang="en-US" sz="1900" dirty="0"/>
              <a:t> </a:t>
            </a:r>
            <a:r>
              <a:rPr lang="en-US" sz="1900" baseline="30000" dirty="0"/>
              <a:t>◎</a:t>
            </a:r>
            <a:r>
              <a:rPr lang="en-US" sz="1900" dirty="0"/>
              <a:t> </a:t>
            </a:r>
            <a:r>
              <a:rPr lang="en-US" sz="1900" i="1" dirty="0"/>
              <a:t>b</a:t>
            </a:r>
            <a:r>
              <a:rPr lang="en-US" sz="1900" dirty="0"/>
              <a:t> </a:t>
            </a:r>
            <a:endParaRPr lang="en-US" sz="1900" dirty="0" smtClean="0"/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900" dirty="0" smtClean="0"/>
              <a:t>Receives</a:t>
            </a:r>
            <a:r>
              <a:rPr lang="en-US" sz="1900" i="1" dirty="0" smtClean="0"/>
              <a:t> a, </a:t>
            </a:r>
            <a:r>
              <a:rPr lang="en-US" sz="1900" dirty="0" smtClean="0"/>
              <a:t>performs transformation </a:t>
            </a:r>
            <a:r>
              <a:rPr lang="en-US" sz="1900" i="1" dirty="0" smtClean="0"/>
              <a:t>a</a:t>
            </a:r>
            <a:r>
              <a:rPr lang="en-US" sz="1900" dirty="0" smtClean="0"/>
              <a:t>’  =  OT( </a:t>
            </a:r>
            <a:r>
              <a:rPr lang="en-US" sz="1900" i="1" dirty="0" smtClean="0"/>
              <a:t>a</a:t>
            </a:r>
            <a:r>
              <a:rPr lang="en-US" sz="1900" dirty="0" smtClean="0"/>
              <a:t>, { </a:t>
            </a:r>
            <a:r>
              <a:rPr lang="en-US" sz="1900" i="1" dirty="0" smtClean="0"/>
              <a:t>b </a:t>
            </a:r>
            <a:r>
              <a:rPr lang="en-US" sz="1900" dirty="0" smtClean="0"/>
              <a:t>}),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900" dirty="0" smtClean="0"/>
              <a:t>Applies </a:t>
            </a:r>
            <a:r>
              <a:rPr lang="en-US" sz="1900" i="1" dirty="0" smtClean="0"/>
              <a:t>a’ </a:t>
            </a:r>
            <a:r>
              <a:rPr lang="en-US" sz="1900" dirty="0"/>
              <a:t>to state: </a:t>
            </a:r>
            <a:r>
              <a:rPr lang="en-US" sz="1900" i="1" dirty="0"/>
              <a:t>S</a:t>
            </a:r>
            <a:r>
              <a:rPr lang="en-US" sz="1900" dirty="0"/>
              <a:t> </a:t>
            </a:r>
            <a:r>
              <a:rPr lang="en-US" sz="1900" baseline="30000" dirty="0"/>
              <a:t>◎</a:t>
            </a:r>
            <a:r>
              <a:rPr lang="en-US" sz="1900" dirty="0"/>
              <a:t> </a:t>
            </a:r>
            <a:r>
              <a:rPr lang="en-US" sz="1900" i="1" dirty="0" smtClean="0"/>
              <a:t>b</a:t>
            </a:r>
            <a:r>
              <a:rPr lang="en-US" sz="1900" dirty="0" smtClean="0"/>
              <a:t> </a:t>
            </a:r>
            <a:r>
              <a:rPr lang="en-US" sz="1900" baseline="30000" dirty="0"/>
              <a:t>◎</a:t>
            </a:r>
            <a:r>
              <a:rPr lang="en-US" sz="1900" dirty="0"/>
              <a:t> </a:t>
            </a:r>
            <a:r>
              <a:rPr lang="en-US" sz="1900" i="1" dirty="0" smtClean="0"/>
              <a:t>a’</a:t>
            </a:r>
            <a:endParaRPr lang="en-US" sz="1900" dirty="0" smtClean="0"/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000" dirty="0" smtClean="0"/>
              <a:t>Servers 1 and 2 have identical final states: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baseline="30000" dirty="0"/>
              <a:t>◎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baseline="30000" dirty="0"/>
              <a:t>◎</a:t>
            </a:r>
            <a:r>
              <a:rPr lang="en-US" sz="2000" dirty="0"/>
              <a:t> </a:t>
            </a:r>
            <a:r>
              <a:rPr lang="en-US" sz="2000" i="1" dirty="0"/>
              <a:t>b’ </a:t>
            </a:r>
            <a:r>
              <a:rPr lang="en-US" sz="2000" i="1" dirty="0" smtClean="0"/>
              <a:t> == S</a:t>
            </a:r>
            <a:r>
              <a:rPr lang="en-US" sz="2000" dirty="0" smtClean="0"/>
              <a:t> </a:t>
            </a:r>
            <a:r>
              <a:rPr lang="en-US" sz="2000" baseline="30000" dirty="0"/>
              <a:t>◎</a:t>
            </a:r>
            <a:r>
              <a:rPr lang="en-US" sz="2000" dirty="0"/>
              <a:t>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en-US" sz="2000" baseline="30000" dirty="0"/>
              <a:t>◎</a:t>
            </a:r>
            <a:r>
              <a:rPr lang="en-US" sz="2000" dirty="0"/>
              <a:t> </a:t>
            </a:r>
            <a:r>
              <a:rPr lang="en-US" sz="2000" i="1" dirty="0" smtClean="0"/>
              <a:t>a’ </a:t>
            </a:r>
            <a:endParaRPr lang="en-US" sz="2000" dirty="0"/>
          </a:p>
          <a:p>
            <a:pPr marL="342900" lvl="1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20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0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Transformation </a:t>
            </a:r>
            <a:r>
              <a:rPr lang="en-US" dirty="0"/>
              <a:t>(OT)</a:t>
            </a:r>
          </a:p>
        </p:txBody>
      </p:sp>
    </p:spTree>
    <p:extLst>
      <p:ext uri="{BB962C8B-B14F-4D97-AF65-F5344CB8AC3E}">
        <p14:creationId xmlns:p14="http://schemas.microsoft.com/office/powerpoint/2010/main" val="21409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latin typeface="Arial" charset="0"/>
                <a:ea typeface="Arial" charset="0"/>
                <a:cs typeface="Arial" charset="0"/>
              </a:rPr>
              <a:pPr>
                <a:defRPr/>
              </a:pPr>
              <a:t>14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Transformation (OT)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" y="1330429"/>
            <a:ext cx="805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(Used in Google Docs,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EtherPad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, etc.)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6807" y="2805115"/>
            <a:ext cx="3917712" cy="35956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6806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65042" y="2802643"/>
            <a:ext cx="3886200" cy="35981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5452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952781" y="2083832"/>
            <a:ext cx="1173192" cy="471397"/>
            <a:chOff x="6571622" y="5096053"/>
            <a:chExt cx="1173192" cy="471397"/>
          </a:xfrm>
        </p:grpSpPr>
        <p:sp>
          <p:nvSpPr>
            <p:cNvPr id="62" name="Rectangle 61"/>
            <p:cNvSpPr/>
            <p:nvPr/>
          </p:nvSpPr>
          <p:spPr>
            <a:xfrm>
              <a:off x="6571622" y="509605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95067" y="5120944"/>
              <a:ext cx="1149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Server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01534" y="3797260"/>
            <a:ext cx="1365467" cy="682734"/>
            <a:chOff x="1604384" y="1249151"/>
            <a:chExt cx="962632" cy="481316"/>
          </a:xfrm>
        </p:grpSpPr>
        <p:sp>
          <p:nvSpPr>
            <p:cNvPr id="65" name="Rectangle 64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  <a:endParaRPr lang="en-U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2667000" y="2304132"/>
            <a:ext cx="1151127" cy="362868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5213668" y="2304132"/>
            <a:ext cx="1187133" cy="362869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5861076" y="3797260"/>
            <a:ext cx="1365467" cy="682734"/>
            <a:chOff x="1604384" y="1249151"/>
            <a:chExt cx="962632" cy="481316"/>
          </a:xfrm>
        </p:grpSpPr>
        <p:sp>
          <p:nvSpPr>
            <p:cNvPr id="72" name="Rectangle 71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791792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91792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33206" y="3277508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ABCDE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67004" y="3308285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ABCDE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9286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9286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latin typeface="Arial" charset="0"/>
                <a:ea typeface="Arial" charset="0"/>
                <a:cs typeface="Arial" charset="0"/>
              </a:rPr>
              <a:pPr>
                <a:defRPr/>
              </a:pPr>
              <a:t>15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Transformation (OT)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" y="1330429"/>
            <a:ext cx="805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(Used in Google Docs,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EtherPad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, etc.)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6807" y="2805115"/>
            <a:ext cx="3917712" cy="35956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6806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65042" y="2802643"/>
            <a:ext cx="3886200" cy="35981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5452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952781" y="2083832"/>
            <a:ext cx="1173192" cy="471397"/>
            <a:chOff x="6571622" y="5096053"/>
            <a:chExt cx="1173192" cy="471397"/>
          </a:xfrm>
        </p:grpSpPr>
        <p:sp>
          <p:nvSpPr>
            <p:cNvPr id="62" name="Rectangle 61"/>
            <p:cNvSpPr/>
            <p:nvPr/>
          </p:nvSpPr>
          <p:spPr>
            <a:xfrm>
              <a:off x="6571622" y="509605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95067" y="5120944"/>
              <a:ext cx="1149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Server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01534" y="3797260"/>
            <a:ext cx="1365467" cy="682734"/>
            <a:chOff x="1604384" y="1249151"/>
            <a:chExt cx="962632" cy="481316"/>
          </a:xfrm>
        </p:grpSpPr>
        <p:sp>
          <p:nvSpPr>
            <p:cNvPr id="65" name="Rectangle 64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  <a:endParaRPr lang="en-U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2667000" y="2304132"/>
            <a:ext cx="1151127" cy="362868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5213668" y="2304132"/>
            <a:ext cx="1187133" cy="362869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26544" y="3797260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67002" y="3797260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61076" y="3797260"/>
            <a:ext cx="1365467" cy="682734"/>
            <a:chOff x="1604384" y="1249151"/>
            <a:chExt cx="962632" cy="481316"/>
          </a:xfrm>
        </p:grpSpPr>
        <p:sp>
          <p:nvSpPr>
            <p:cNvPr id="72" name="Rectangle 71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791792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91792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9286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9286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1117" y="3274040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ACDE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7004" y="3308285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ABCE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1076" y="2329631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27595" y="2329631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</p:spTree>
    <p:extLst>
      <p:ext uri="{BB962C8B-B14F-4D97-AF65-F5344CB8AC3E}">
        <p14:creationId xmlns:p14="http://schemas.microsoft.com/office/powerpoint/2010/main" val="6564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7 -0.00463 C 0.09127 -0.02385 0.14055 -0.04261 0.194 -0.04261 C 0.24744 -0.04238 0.33455 -0.01089 0.36318 -0.00255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132E-7 -4.99768E-6 C -0.05188 -0.01899 -0.10359 -0.03751 -0.16727 -0.03682 C -0.23096 -0.03589 -0.35259 -0.00162 -0.38209 0.00533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4865042" y="2802643"/>
            <a:ext cx="3886200" cy="35981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6807" y="2805115"/>
            <a:ext cx="3917712" cy="35956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latin typeface="Arial" charset="0"/>
                <a:ea typeface="Arial" charset="0"/>
                <a:cs typeface="Arial" charset="0"/>
              </a:rPr>
              <a:pPr>
                <a:defRPr/>
              </a:pPr>
              <a:t>16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Transformation (OT)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" y="1330429"/>
            <a:ext cx="805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(Used in Google Docs,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EtherPad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, etc.)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6806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5452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952781" y="2083832"/>
            <a:ext cx="1173192" cy="471397"/>
            <a:chOff x="6571622" y="5096053"/>
            <a:chExt cx="1173192" cy="471397"/>
          </a:xfrm>
        </p:grpSpPr>
        <p:sp>
          <p:nvSpPr>
            <p:cNvPr id="62" name="Rectangle 61"/>
            <p:cNvSpPr/>
            <p:nvPr/>
          </p:nvSpPr>
          <p:spPr>
            <a:xfrm>
              <a:off x="6571622" y="509605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95067" y="5120944"/>
              <a:ext cx="1149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Server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01534" y="3797260"/>
            <a:ext cx="1365467" cy="682734"/>
            <a:chOff x="1604384" y="1249151"/>
            <a:chExt cx="962632" cy="481316"/>
          </a:xfrm>
        </p:grpSpPr>
        <p:sp>
          <p:nvSpPr>
            <p:cNvPr id="65" name="Rectangle 64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  <a:endParaRPr lang="en-U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2667000" y="2304132"/>
            <a:ext cx="1151127" cy="362868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5213668" y="2304132"/>
            <a:ext cx="1187133" cy="362869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26544" y="3797260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67002" y="3797260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61076" y="3797260"/>
            <a:ext cx="1365467" cy="682734"/>
            <a:chOff x="1604384" y="1249151"/>
            <a:chExt cx="962632" cy="481316"/>
          </a:xfrm>
        </p:grpSpPr>
        <p:sp>
          <p:nvSpPr>
            <p:cNvPr id="72" name="Rectangle 71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791792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91792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01283" y="380525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341739" y="380525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4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901283" y="380525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79286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9286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67004" y="3308285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ACE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9156" y="3280975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ACD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4865042" y="2802643"/>
            <a:ext cx="3886200" cy="35981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6807" y="2805115"/>
            <a:ext cx="3917712" cy="35956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latin typeface="Arial" charset="0"/>
                <a:ea typeface="Arial" charset="0"/>
                <a:cs typeface="Arial" charset="0"/>
              </a:rPr>
              <a:pPr>
                <a:defRPr/>
              </a:pPr>
              <a:t>17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Transformation (OT)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" y="1330429"/>
            <a:ext cx="805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(Used in Google Docs,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EtherPad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, etc.)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6806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5452" y="2805114"/>
            <a:ext cx="96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952781" y="2083832"/>
            <a:ext cx="1173192" cy="471397"/>
            <a:chOff x="6571622" y="5096053"/>
            <a:chExt cx="1173192" cy="471397"/>
          </a:xfrm>
        </p:grpSpPr>
        <p:sp>
          <p:nvSpPr>
            <p:cNvPr id="62" name="Rectangle 61"/>
            <p:cNvSpPr/>
            <p:nvPr/>
          </p:nvSpPr>
          <p:spPr>
            <a:xfrm>
              <a:off x="6571622" y="5096053"/>
              <a:ext cx="1149747" cy="47139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95067" y="5120944"/>
              <a:ext cx="1149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Server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01534" y="3797260"/>
            <a:ext cx="1365467" cy="682734"/>
            <a:chOff x="1604384" y="1249151"/>
            <a:chExt cx="962632" cy="481316"/>
          </a:xfrm>
        </p:grpSpPr>
        <p:sp>
          <p:nvSpPr>
            <p:cNvPr id="65" name="Rectangle 64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  <a:endParaRPr lang="en-U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2667000" y="2304132"/>
            <a:ext cx="1151127" cy="362868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5213668" y="2304132"/>
            <a:ext cx="1187133" cy="362869"/>
          </a:xfrm>
          <a:prstGeom prst="line">
            <a:avLst/>
          </a:prstGeom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26544" y="3797260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67002" y="3797260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61076" y="3797260"/>
            <a:ext cx="1365467" cy="682734"/>
            <a:chOff x="1604384" y="1249151"/>
            <a:chExt cx="962632" cy="481316"/>
          </a:xfrm>
        </p:grpSpPr>
        <p:sp>
          <p:nvSpPr>
            <p:cNvPr id="72" name="Rectangle 71"/>
            <p:cNvSpPr/>
            <p:nvPr/>
          </p:nvSpPr>
          <p:spPr>
            <a:xfrm>
              <a:off x="1604384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“ABC”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85700" y="1249151"/>
              <a:ext cx="481316" cy="4813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ins </a:t>
              </a:r>
              <a:r>
                <a:rPr lang="en-US" sz="12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“DE”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791792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91792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26544" y="568280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667000" y="568280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4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901283" y="380525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341739" y="380525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4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901283" y="3805255"/>
            <a:ext cx="674739" cy="6747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341739" y="3805255"/>
            <a:ext cx="674739" cy="67473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del 3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07966" y="4483757"/>
            <a:ext cx="971143" cy="1210806"/>
            <a:chOff x="2707966" y="3884099"/>
            <a:chExt cx="971143" cy="1210806"/>
          </a:xfrm>
        </p:grpSpPr>
        <p:sp>
          <p:nvSpPr>
            <p:cNvPr id="91" name="Oval 90"/>
            <p:cNvSpPr/>
            <p:nvPr/>
          </p:nvSpPr>
          <p:spPr>
            <a:xfrm>
              <a:off x="2707966" y="4178293"/>
              <a:ext cx="587072" cy="58707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16200000" flipV="1">
              <a:off x="2838166" y="4928701"/>
              <a:ext cx="329540" cy="286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5" idx="2"/>
            </p:cNvCxnSpPr>
            <p:nvPr/>
          </p:nvCxnSpPr>
          <p:spPr>
            <a:xfrm rot="5400000">
              <a:off x="2855840" y="4029761"/>
              <a:ext cx="294194" cy="287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hape 75"/>
            <p:cNvCxnSpPr/>
            <p:nvPr/>
          </p:nvCxnSpPr>
          <p:spPr>
            <a:xfrm flipV="1">
              <a:off x="3295038" y="3892094"/>
              <a:ext cx="384071" cy="579735"/>
            </a:xfrm>
            <a:prstGeom prst="bentConnector2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267509" y="4479994"/>
            <a:ext cx="971143" cy="1210806"/>
            <a:chOff x="2707966" y="3872341"/>
            <a:chExt cx="971143" cy="1210806"/>
          </a:xfrm>
        </p:grpSpPr>
        <p:sp>
          <p:nvSpPr>
            <p:cNvPr id="96" name="Oval 95"/>
            <p:cNvSpPr/>
            <p:nvPr/>
          </p:nvSpPr>
          <p:spPr>
            <a:xfrm>
              <a:off x="2707966" y="4178293"/>
              <a:ext cx="587072" cy="58707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sz="3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16200000" flipV="1">
              <a:off x="2844045" y="4922822"/>
              <a:ext cx="317782" cy="286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2849961" y="4023882"/>
              <a:ext cx="305952" cy="287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hape 81"/>
            <p:cNvCxnSpPr/>
            <p:nvPr/>
          </p:nvCxnSpPr>
          <p:spPr>
            <a:xfrm flipV="1">
              <a:off x="3295038" y="3880336"/>
              <a:ext cx="384071" cy="591493"/>
            </a:xfrm>
            <a:prstGeom prst="bentConnector2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279286" y="3931131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Ops: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9286" y="3374915"/>
            <a:ext cx="102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State: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64102" y="3308285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1117" y="3280975"/>
            <a:ext cx="204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32" y="1805855"/>
            <a:ext cx="7772400" cy="1166478"/>
          </a:xfrm>
        </p:spPr>
        <p:txBody>
          <a:bodyPr/>
          <a:lstStyle/>
          <a:p>
            <a:r>
              <a:rPr lang="en-US" sz="3400" dirty="0" smtClean="0"/>
              <a:t>More rigorous approach: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48" y="3350088"/>
            <a:ext cx="8107168" cy="2277058"/>
          </a:xfrm>
        </p:spPr>
        <p:txBody>
          <a:bodyPr>
            <a:normAutofit/>
          </a:bodyPr>
          <a:lstStyle/>
          <a:p>
            <a:r>
              <a:rPr lang="en-US" sz="4000" b="1" dirty="0"/>
              <a:t>Conflict-free replicated data type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r>
              <a:rPr lang="en-US" sz="2200" dirty="0" smtClean="0"/>
              <a:t>Marc </a:t>
            </a:r>
            <a:r>
              <a:rPr lang="en-US" sz="2200" dirty="0"/>
              <a:t>Shapiro, </a:t>
            </a:r>
            <a:r>
              <a:rPr lang="en-US" sz="2200" dirty="0" err="1"/>
              <a:t>Nuno</a:t>
            </a:r>
            <a:r>
              <a:rPr lang="en-US" sz="2200" dirty="0"/>
              <a:t> </a:t>
            </a:r>
            <a:r>
              <a:rPr lang="en-US" sz="2200" dirty="0" err="1"/>
              <a:t>Preguiça</a:t>
            </a:r>
            <a:r>
              <a:rPr lang="en-US" sz="2200" dirty="0"/>
              <a:t>, Carlos </a:t>
            </a:r>
            <a:r>
              <a:rPr lang="en-US" sz="2200" dirty="0" err="1" smtClean="0"/>
              <a:t>Baquero</a:t>
            </a:r>
            <a:r>
              <a:rPr lang="en-US" sz="2200" dirty="0" smtClean="0"/>
              <a:t>, Marek </a:t>
            </a:r>
            <a:r>
              <a:rPr lang="en-US" sz="2200" dirty="0" err="1" smtClean="0"/>
              <a:t>Zawirski</a:t>
            </a:r>
            <a:endParaRPr lang="en-US" sz="2200" dirty="0" smtClean="0"/>
          </a:p>
          <a:p>
            <a:r>
              <a:rPr lang="en-US" sz="2400" dirty="0" smtClean="0"/>
              <a:t>2011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EC vs Strong EC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00" y="1649505"/>
            <a:ext cx="7829795" cy="4756359"/>
          </a:xfrm>
        </p:spPr>
        <p:txBody>
          <a:bodyPr>
            <a:noAutofit/>
          </a:bodyPr>
          <a:lstStyle/>
          <a:p>
            <a:pPr algn="l" rtl="0">
              <a:buFont typeface="Arial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Eventual delivery: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An update </a:t>
            </a:r>
            <a:r>
              <a:rPr lang="en-US" sz="2400" dirty="0"/>
              <a:t>delivered at some correct replica is </a:t>
            </a:r>
            <a:r>
              <a:rPr lang="en-US" sz="2400" dirty="0" smtClean="0"/>
              <a:t>eventually delivered </a:t>
            </a:r>
            <a:r>
              <a:rPr lang="en-US" sz="2400" dirty="0"/>
              <a:t>to all correct </a:t>
            </a:r>
            <a:r>
              <a:rPr lang="en-US" sz="2400" dirty="0" smtClean="0"/>
              <a:t>replicas</a:t>
            </a:r>
          </a:p>
          <a:p>
            <a:pPr algn="l" rtl="0">
              <a:buFont typeface="Arial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Termination: </a:t>
            </a:r>
            <a:r>
              <a:rPr lang="en-US" sz="2400" dirty="0"/>
              <a:t>All method executions </a:t>
            </a:r>
            <a:r>
              <a:rPr lang="en-US" sz="2400" dirty="0" smtClean="0"/>
              <a:t>terminate</a:t>
            </a:r>
          </a:p>
          <a:p>
            <a:pPr algn="l" rtl="0">
              <a:buFont typeface="Arial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Convergence: </a:t>
            </a:r>
            <a:r>
              <a:rPr lang="en-US" sz="2400" dirty="0"/>
              <a:t>Correct replicas that have delivered the same updates </a:t>
            </a:r>
            <a:r>
              <a:rPr lang="en-US" sz="2400" i="1" dirty="0" smtClean="0"/>
              <a:t>eventually</a:t>
            </a:r>
            <a:r>
              <a:rPr lang="en-US" sz="2400" dirty="0" smtClean="0"/>
              <a:t> reach </a:t>
            </a:r>
            <a:r>
              <a:rPr lang="en-US" sz="2400" dirty="0"/>
              <a:t>equivalent </a:t>
            </a:r>
            <a:r>
              <a:rPr lang="en-US" sz="2400" dirty="0" smtClean="0"/>
              <a:t>state</a:t>
            </a:r>
          </a:p>
          <a:p>
            <a:pPr lvl="1" algn="l" rtl="0">
              <a:spcBef>
                <a:spcPts val="200"/>
              </a:spcBef>
              <a:buFont typeface="Arial" charset="0"/>
              <a:buChar char="•"/>
            </a:pPr>
            <a:r>
              <a:rPr lang="en-US" sz="2200" dirty="0" smtClean="0"/>
              <a:t>Doesn’t preclude roll backs and reconciling</a:t>
            </a:r>
          </a:p>
          <a:p>
            <a:pPr>
              <a:buFont typeface="Arial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Strong </a:t>
            </a:r>
            <a:r>
              <a:rPr lang="en-US" sz="2400" b="1" dirty="0">
                <a:solidFill>
                  <a:srgbClr val="0000FF"/>
                </a:solidFill>
              </a:rPr>
              <a:t>Convergence: </a:t>
            </a:r>
            <a:r>
              <a:rPr lang="en-US" sz="2400" dirty="0"/>
              <a:t>Correct replicas that have delivered the same updates </a:t>
            </a:r>
            <a:r>
              <a:rPr lang="en-US" sz="2400" i="1" dirty="0"/>
              <a:t>have</a:t>
            </a:r>
            <a:r>
              <a:rPr lang="en-US" sz="2400" dirty="0"/>
              <a:t> equivalent state</a:t>
            </a:r>
          </a:p>
          <a:p>
            <a:pPr lvl="1" algn="l" rtl="0">
              <a:buFont typeface="Arial" charset="0"/>
              <a:buChar char="•"/>
            </a:pP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988" y="1532351"/>
            <a:ext cx="8389620" cy="45715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00FF"/>
                </a:solidFill>
              </a:rPr>
              <a:t>Eventual </a:t>
            </a:r>
            <a:r>
              <a:rPr lang="en-US" b="1" dirty="0" smtClean="0">
                <a:solidFill>
                  <a:srgbClr val="0000FF"/>
                </a:solidFill>
              </a:rPr>
              <a:t>consistency: </a:t>
            </a:r>
            <a:r>
              <a:rPr lang="en-US" dirty="0" smtClean="0"/>
              <a:t>If no </a:t>
            </a:r>
            <a:r>
              <a:rPr lang="en-US" dirty="0"/>
              <a:t>new updates </a:t>
            </a:r>
            <a:r>
              <a:rPr lang="en-US" dirty="0" smtClean="0"/>
              <a:t>to </a:t>
            </a:r>
            <a:r>
              <a:rPr lang="en-US" dirty="0"/>
              <a:t>the object, </a:t>
            </a:r>
            <a:r>
              <a:rPr lang="en-US" i="1" dirty="0"/>
              <a:t>eventually</a:t>
            </a:r>
            <a:r>
              <a:rPr lang="en-US" dirty="0"/>
              <a:t> all accesses will return the last updated </a:t>
            </a:r>
            <a:r>
              <a:rPr lang="en-US" dirty="0" smtClean="0"/>
              <a:t>value</a:t>
            </a:r>
          </a:p>
          <a:p>
            <a:pPr>
              <a:lnSpc>
                <a:spcPct val="110000"/>
              </a:lnSpc>
            </a:pPr>
            <a:r>
              <a:rPr lang="en-US" spc="-150" dirty="0" smtClean="0"/>
              <a:t>Common: git</a:t>
            </a:r>
            <a:r>
              <a:rPr lang="en-US" spc="-150" dirty="0"/>
              <a:t>, iPhone sync, Dropbox, Amazon </a:t>
            </a:r>
            <a:r>
              <a:rPr lang="en-US" spc="-150" dirty="0" smtClean="0"/>
              <a:t>Dynamo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Why </a:t>
            </a:r>
            <a:r>
              <a:rPr lang="en-US" dirty="0"/>
              <a:t>do people like eventual </a:t>
            </a:r>
            <a:r>
              <a:rPr lang="en-US" dirty="0" smtClean="0"/>
              <a:t>consistency?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F</a:t>
            </a:r>
            <a:r>
              <a:rPr lang="en-US" spc="-150" dirty="0" smtClean="0"/>
              <a:t>ast </a:t>
            </a:r>
            <a:r>
              <a:rPr lang="en-US" spc="-150" dirty="0"/>
              <a:t>read/write of local copy </a:t>
            </a:r>
            <a:r>
              <a:rPr lang="en-US" spc="-150" dirty="0" smtClean="0"/>
              <a:t>of data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</a:t>
            </a:r>
            <a:r>
              <a:rPr lang="en-US" dirty="0" smtClean="0"/>
              <a:t>isconnected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State-based approach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332" y="1556869"/>
                <a:ext cx="7700068" cy="4996331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An object is a tuple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(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𝑆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,</m:t>
                    </m:r>
                    <m:sSup>
                      <m:sSupPr>
                        <m:ctrlPr>
                          <a:rPr lang="en-US" sz="26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,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𝑞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,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𝑢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,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𝑚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)</m:t>
                    </m:r>
                  </m:oMath>
                </a14:m>
                <a:endParaRPr lang="en-US" sz="26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 algn="l" rtl="0">
                  <a:buNone/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 algn="l" rtl="0">
                  <a:buNone/>
                </a:pPr>
                <a:endParaRPr lang="en-US" sz="4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algn="l" rtl="0">
                  <a:spcBef>
                    <a:spcPts val="160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Local </a:t>
                </a: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queries, </a:t>
                </a:r>
                <a:r>
                  <a:rPr lang="en-US" sz="26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local updates</a:t>
                </a:r>
              </a:p>
              <a:p>
                <a:pPr algn="l" rtl="0">
                  <a:spcBef>
                    <a:spcPts val="160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Send full </a:t>
                </a:r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state: </a:t>
                </a: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on receive, merge</a:t>
                </a:r>
              </a:p>
              <a:p>
                <a:pPr marL="685800" lvl="1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U</a:t>
                </a:r>
                <a:r>
                  <a:rPr lang="en-US" sz="2200" dirty="0" smtClean="0">
                    <a:latin typeface="Arial" charset="0"/>
                    <a:ea typeface="Arial" charset="0"/>
                    <a:cs typeface="Arial" charset="0"/>
                  </a:rPr>
                  <a:t>pdate is said </a:t>
                </a:r>
                <a:r>
                  <a:rPr lang="en-US" sz="2200" i="1" dirty="0" smtClean="0">
                    <a:latin typeface="Arial" charset="0"/>
                    <a:ea typeface="Arial" charset="0"/>
                    <a:cs typeface="Arial" charset="0"/>
                  </a:rPr>
                  <a:t>‘delivered’ </a:t>
                </a:r>
                <a:r>
                  <a:rPr lang="en-US" sz="2200" dirty="0" smtClean="0">
                    <a:latin typeface="Arial" charset="0"/>
                    <a:ea typeface="Arial" charset="0"/>
                    <a:cs typeface="Arial" charset="0"/>
                  </a:rPr>
                  <a:t>at some replica when it is included in its casual history</a:t>
                </a:r>
              </a:p>
              <a:p>
                <a:pPr algn="l" rtl="0">
                  <a:spcBef>
                    <a:spcPts val="160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Causal History: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𝐶</m:t>
                    </m:r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Arial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Arial" charset="0"/>
                                <a:ea typeface="Arial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Arial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Arial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Arial" charset="0"/>
                                <a:ea typeface="Arial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Arial" charset="0"/>
                                <a:ea typeface="Arial" charset="0"/>
                                <a:cs typeface="Arial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endParaRPr lang="en-US" sz="2600" b="0" i="1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200" b="0" dirty="0" smtClean="0">
                    <a:latin typeface="Arial" charset="0"/>
                    <a:ea typeface="Arial" charset="0"/>
                    <a:cs typeface="Arial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here</m:t>
                    </m:r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i</m:t>
                        </m:r>
                      </m:sub>
                    </m:sSub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goes</m:t>
                    </m:r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through</m:t>
                    </m:r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a</m:t>
                    </m:r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sequence</m:t>
                    </m:r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of</m:t>
                    </m:r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states</m:t>
                    </m:r>
                    <m:r>
                      <a:rPr lang="en-US" sz="2200" b="0" i="0" smtClean="0">
                        <a:latin typeface="Arial" charset="0"/>
                        <a:ea typeface="Arial" charset="0"/>
                        <a:cs typeface="Arial" charset="0"/>
                      </a:rPr>
                      <m:t>:</m:t>
                    </m:r>
                    <m:r>
                      <a:rPr lang="en-US" sz="2200" b="0" i="1" smtClean="0">
                        <a:latin typeface="Arial" charset="0"/>
                        <a:ea typeface="Arial" charset="0"/>
                        <a:cs typeface="Arial" charset="0"/>
                      </a:rPr>
                      <m:t>  </m:t>
                    </m:r>
                    <m:sSubSup>
                      <m:sSubSupPr>
                        <m:ctrlP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0</m:t>
                        </m:r>
                      </m:sup>
                    </m:sSubSup>
                    <m:r>
                      <a:rPr lang="en-US" sz="2200" b="0" i="1" smtClean="0">
                        <a:latin typeface="Arial" charset="0"/>
                        <a:ea typeface="Arial" charset="0"/>
                        <a:cs typeface="Arial" charset="0"/>
                      </a:rPr>
                      <m:t>,</m:t>
                    </m:r>
                    <m:sSubSup>
                      <m:sSubSupPr>
                        <m:ctrlPr>
                          <a:rPr lang="en-US" sz="2200" i="1">
                            <a:latin typeface="Arial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…,</m:t>
                        </m:r>
                        <m:r>
                          <a:rPr lang="en-US" sz="2200" i="1">
                            <a:latin typeface="Arial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Arial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200" b="0" i="1" smtClean="0">
                        <a:latin typeface="Arial" charset="0"/>
                        <a:ea typeface="Arial" charset="0"/>
                        <a:cs typeface="Arial" charset="0"/>
                      </a:rPr>
                      <m:t>…</m:t>
                    </m:r>
                  </m:oMath>
                </a14:m>
                <a:endParaRPr lang="en-US" sz="220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332" y="1556869"/>
                <a:ext cx="7700068" cy="4996331"/>
              </a:xfrm>
              <a:blipFill rotWithShape="0">
                <a:blip r:embed="rId3"/>
                <a:stretch>
                  <a:fillRect l="-2136" t="-1098" b="-9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03758" y="2095468"/>
            <a:ext cx="497350" cy="28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86831" y="2107274"/>
            <a:ext cx="319828" cy="477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49462" y="2146984"/>
            <a:ext cx="14190" cy="710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35563" y="2134105"/>
            <a:ext cx="418084" cy="460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84690" y="2095468"/>
            <a:ext cx="561240" cy="244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9694" y="2275773"/>
            <a:ext cx="1412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ayload set</a:t>
            </a:r>
            <a:endParaRPr lang="he-IL" sz="1800" b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7769" y="2584866"/>
            <a:ext cx="1237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nitial state</a:t>
            </a:r>
            <a:endParaRPr lang="he-IL" sz="1800" b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7129" y="2857554"/>
            <a:ext cx="7557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query</a:t>
            </a:r>
            <a:endParaRPr lang="he-IL" sz="1800" b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9679" y="2594821"/>
            <a:ext cx="9455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update</a:t>
            </a:r>
            <a:endParaRPr lang="he-IL" sz="1800" b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2907" y="2292314"/>
            <a:ext cx="1412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merge</a:t>
            </a:r>
            <a:endParaRPr lang="he-IL" sz="1800" b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State-based replication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19716" y="4023360"/>
                <a:ext cx="4492580" cy="1603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Local at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.u(b),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…</a:t>
                </a:r>
                <a:endParaRPr lang="en-US" sz="2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Precondition, compute</a:t>
                </a: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Update 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local 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payload</a:t>
                </a: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6" y="4023360"/>
                <a:ext cx="4492580" cy="1603534"/>
              </a:xfrm>
              <a:prstGeom prst="rect">
                <a:avLst/>
              </a:prstGeom>
              <a:blipFill rotWithShape="0">
                <a:blip r:embed="rId3"/>
                <a:stretch>
                  <a:fillRect l="-543"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46" y="1651720"/>
            <a:ext cx="6346825" cy="223227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90376" y="4023360"/>
                <a:ext cx="4480780" cy="16036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Causal History:</a:t>
                </a: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on query: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n update: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 smtClean="0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{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}</m:t>
                    </m:r>
                  </m:oMath>
                </a14:m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6" y="4023360"/>
                <a:ext cx="4480780" cy="1603684"/>
              </a:xfrm>
              <a:prstGeom prst="rect">
                <a:avLst/>
              </a:prstGeom>
              <a:blipFill rotWithShape="0">
                <a:blip r:embed="rId5"/>
                <a:stretch>
                  <a:fillRect l="-544"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State-based replication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19716" y="4023360"/>
                <a:ext cx="4492580" cy="3206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Local at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.u(b),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…</a:t>
                </a:r>
                <a:endParaRPr lang="en-US" sz="2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Precondition, compute</a:t>
                </a: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Update local payload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6" y="4023360"/>
                <a:ext cx="4492580" cy="3206459"/>
              </a:xfrm>
              <a:prstGeom prst="rect">
                <a:avLst/>
              </a:prstGeom>
              <a:blipFill rotWithShape="0">
                <a:blip r:embed="rId3"/>
                <a:stretch>
                  <a:fillRect l="-543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90376" y="4023360"/>
                <a:ext cx="4480780" cy="16036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Causal History:</a:t>
                </a: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on query: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n update: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 smtClean="0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{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}</m:t>
                    </m:r>
                  </m:oMath>
                </a14:m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6" y="4023360"/>
                <a:ext cx="4480780" cy="1603684"/>
              </a:xfrm>
              <a:prstGeom prst="rect">
                <a:avLst/>
              </a:prstGeom>
              <a:blipFill rotWithShape="0">
                <a:blip r:embed="rId4"/>
                <a:stretch>
                  <a:fillRect l="-544"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7"/>
          <p:cNvPicPr>
            <a:picLocks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720" y="1603569"/>
            <a:ext cx="6345936" cy="22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5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State-based replication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19716" y="4023360"/>
                <a:ext cx="4492580" cy="2973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Local at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.u(b),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…</a:t>
                </a:r>
                <a:endParaRPr lang="en-US" sz="2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Precondition, compute</a:t>
                </a: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Update 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local 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payload</a:t>
                </a: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Convergence</a:t>
                </a: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Episodically: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 payload</a:t>
                </a: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On delivery: merge payloads</a:t>
                </a:r>
                <a:br>
                  <a:rPr lang="en-US" sz="20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	</a:t>
                </a:r>
                <a:endParaRPr lang="he-IL" sz="2000" dirty="0">
                  <a:latin typeface="Arial" charset="0"/>
                  <a:ea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endParaRPr lang="he-IL" sz="2000" dirty="0">
                  <a:latin typeface="Arial" charset="0"/>
                  <a:ea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6" y="4023360"/>
                <a:ext cx="4492580" cy="2973377"/>
              </a:xfrm>
              <a:prstGeom prst="rect">
                <a:avLst/>
              </a:prstGeom>
              <a:blipFill rotWithShape="0">
                <a:blip r:embed="rId3"/>
                <a:stretch>
                  <a:fillRect l="-543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90376" y="4023360"/>
                <a:ext cx="4480780" cy="2301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Causal History:</a:t>
                </a: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on query: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n update: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 smtClean="0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{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}</m:t>
                    </m:r>
                  </m:oMath>
                </a14:m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on merge: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′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′</m:t>
                        </m:r>
                      </m:sup>
                    </m:sSubSup>
                  </m:oMath>
                </a14:m>
                <a:endParaRPr lang="he-IL" sz="2000" dirty="0">
                  <a:latin typeface="Arial" charset="0"/>
                  <a:ea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6" y="4023360"/>
                <a:ext cx="4480780" cy="2301174"/>
              </a:xfrm>
              <a:prstGeom prst="rect">
                <a:avLst/>
              </a:prstGeom>
              <a:blipFill rotWithShape="0">
                <a:blip r:embed="rId4"/>
                <a:stretch>
                  <a:fillRect l="-544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3"/>
          <p:cNvPicPr>
            <a:picLocks noGrp="1"/>
          </p:cNvPicPr>
          <p:nvPr>
            <p:ph idx="1"/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83" y="1627632"/>
            <a:ext cx="6345936" cy="2231136"/>
          </a:xfrm>
        </p:spPr>
      </p:pic>
    </p:spTree>
    <p:extLst>
      <p:ext uri="{BB962C8B-B14F-4D97-AF65-F5344CB8AC3E}">
        <p14:creationId xmlns:p14="http://schemas.microsoft.com/office/powerpoint/2010/main" val="18499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State-based replication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19716" y="4023360"/>
                <a:ext cx="4492580" cy="2973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Local at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.u(b),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…</a:t>
                </a:r>
                <a:endParaRPr lang="en-US" sz="2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Precondition, compute</a:t>
                </a: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Update 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local 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payload</a:t>
                </a: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Convergence</a:t>
                </a: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Episodically: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 payload</a:t>
                </a: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On delivery: merge payloads</a:t>
                </a:r>
                <a:br>
                  <a:rPr lang="en-US" sz="20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	</a:t>
                </a:r>
                <a:endParaRPr lang="he-IL" sz="2000" dirty="0">
                  <a:latin typeface="Arial" charset="0"/>
                  <a:ea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endParaRPr lang="he-IL" sz="2000" dirty="0">
                  <a:latin typeface="Arial" charset="0"/>
                  <a:ea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6" y="4023360"/>
                <a:ext cx="4492580" cy="2973377"/>
              </a:xfrm>
              <a:prstGeom prst="rect">
                <a:avLst/>
              </a:prstGeom>
              <a:blipFill rotWithShape="0">
                <a:blip r:embed="rId3"/>
                <a:stretch>
                  <a:fillRect l="-543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90376" y="4023360"/>
                <a:ext cx="4480780" cy="2301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Causal History:</a:t>
                </a: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on query: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n update: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 smtClean="0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{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}</m:t>
                    </m:r>
                  </m:oMath>
                </a14:m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on merge: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′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′</m:t>
                        </m:r>
                      </m:sup>
                    </m:sSubSup>
                  </m:oMath>
                </a14:m>
                <a:endParaRPr lang="he-IL" sz="2000" dirty="0">
                  <a:latin typeface="Arial" charset="0"/>
                  <a:ea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6" y="4023360"/>
                <a:ext cx="4480780" cy="2301174"/>
              </a:xfrm>
              <a:prstGeom prst="rect">
                <a:avLst/>
              </a:prstGeom>
              <a:blipFill rotWithShape="0">
                <a:blip r:embed="rId4"/>
                <a:stretch>
                  <a:fillRect l="-544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4"/>
          <p:cNvPicPr>
            <a:picLocks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657" y="1627632"/>
            <a:ext cx="6382512" cy="226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5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State-based replication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Content Placeholder 3"/>
          <p:cNvPicPr>
            <a:picLocks noGrp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72" y="1651695"/>
            <a:ext cx="6272784" cy="22677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19716" y="4023360"/>
                <a:ext cx="4492580" cy="2973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Local at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.u(b),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…</a:t>
                </a:r>
                <a:endParaRPr lang="en-US" sz="20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Precondition, compute</a:t>
                </a: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Update 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local </a:t>
                </a: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payload</a:t>
                </a: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Convergence</a:t>
                </a: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Episodically: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 payload</a:t>
                </a:r>
              </a:p>
              <a:p>
                <a:pPr lvl="1" indent="-342900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On delivery: merge payloads</a:t>
                </a:r>
                <a:br>
                  <a:rPr lang="en-US" sz="20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	</a:t>
                </a:r>
                <a:endParaRPr lang="he-IL" sz="2000" dirty="0">
                  <a:latin typeface="Arial" charset="0"/>
                  <a:ea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endParaRPr lang="he-IL" sz="2000" dirty="0">
                  <a:latin typeface="Arial" charset="0"/>
                  <a:ea typeface="Arial" charset="0"/>
                </a:endParaRPr>
              </a:p>
              <a:p>
                <a:pPr algn="l" rtl="0">
                  <a:buFont typeface="Arial" charset="0"/>
                  <a:buChar char="•"/>
                </a:pPr>
                <a:endParaRPr lang="he-IL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6" y="4023360"/>
                <a:ext cx="4492580" cy="2973377"/>
              </a:xfrm>
              <a:prstGeom prst="rect">
                <a:avLst/>
              </a:prstGeom>
              <a:blipFill rotWithShape="0">
                <a:blip r:embed="rId4"/>
                <a:stretch>
                  <a:fillRect l="-543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690376" y="4023360"/>
                <a:ext cx="4480780" cy="2301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Causal History:</a:t>
                </a: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on query: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</a:t>
                </a:r>
                <a:r>
                  <a:rPr lang="en-US" sz="2000" dirty="0" smtClean="0">
                    <a:latin typeface="Arial" charset="0"/>
                    <a:ea typeface="Arial" charset="0"/>
                    <a:cs typeface="Arial" charset="0"/>
                  </a:rPr>
                  <a:t>n update: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 smtClean="0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{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}</m:t>
                    </m:r>
                  </m:oMath>
                </a14:m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on merge: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∪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′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′</m:t>
                        </m:r>
                      </m:sup>
                    </m:sSubSup>
                  </m:oMath>
                </a14:m>
                <a:endParaRPr lang="he-IL" sz="2000" dirty="0">
                  <a:latin typeface="Arial" charset="0"/>
                  <a:ea typeface="Arial" charset="0"/>
                </a:endParaRPr>
              </a:p>
              <a:p>
                <a:pPr lvl="1" algn="l" rtl="0">
                  <a:buFont typeface="Arial" charset="0"/>
                  <a:buChar char="•"/>
                </a:pPr>
                <a:endParaRPr lang="en-US" sz="2000" b="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6" y="4023360"/>
                <a:ext cx="4480780" cy="2301174"/>
              </a:xfrm>
              <a:prstGeom prst="rect">
                <a:avLst/>
              </a:prstGeom>
              <a:blipFill rotWithShape="0">
                <a:blip r:embed="rId5"/>
                <a:stretch>
                  <a:fillRect l="-544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5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State-based replication</a:t>
            </a:r>
            <a:endParaRPr lang="he-IL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716" y="4023361"/>
            <a:ext cx="8113084" cy="148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Desired property:</a:t>
            </a:r>
          </a:p>
          <a:p>
            <a:pPr lvl="1" algn="l" rtl="0">
              <a:buFont typeface="Arial" charset="0"/>
              <a:buChar char="•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After receiving all updates (irrespective of order), each replica will have same state</a:t>
            </a:r>
            <a:endParaRPr lang="he-IL" sz="26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Font typeface="Arial" charset="0"/>
              <a:buChar char="•"/>
            </a:pPr>
            <a:endParaRPr lang="he-IL" sz="2600" dirty="0">
              <a:latin typeface="Arial" charset="0"/>
              <a:ea typeface="Arial" charset="0"/>
            </a:endParaRPr>
          </a:p>
          <a:p>
            <a:pPr algn="l" rtl="0">
              <a:buFont typeface="Arial" charset="0"/>
              <a:buChar char="•"/>
            </a:pPr>
            <a:endParaRPr lang="he-IL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72" y="1651695"/>
            <a:ext cx="6272784" cy="226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Union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44" y="1550195"/>
            <a:ext cx="7173585" cy="150653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u</a:t>
            </a:r>
            <a:r>
              <a:rPr lang="en-US" sz="2400" dirty="0" smtClean="0"/>
              <a:t>: add new element to local replica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q</a:t>
            </a:r>
            <a:r>
              <a:rPr lang="en-US" sz="2400" dirty="0" smtClean="0"/>
              <a:t>: return entire set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</a:t>
            </a:r>
            <a:r>
              <a:rPr lang="en-US" sz="2400" dirty="0" smtClean="0"/>
              <a:t>erge: union between remote set and local replica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60600" y="4281170"/>
            <a:ext cx="5194300" cy="0"/>
          </a:xfrm>
          <a:prstGeom prst="line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73300" y="4865370"/>
            <a:ext cx="5194300" cy="0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73300" y="5500370"/>
            <a:ext cx="5194300" cy="0"/>
          </a:xfrm>
          <a:prstGeom prst="line">
            <a:avLst/>
          </a:prstGeom>
          <a:ln w="38100" cmpd="sng">
            <a:solidFill>
              <a:srgbClr val="FF8D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46200" y="4052570"/>
            <a:ext cx="482600" cy="4699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46200" y="4649470"/>
            <a:ext cx="482600" cy="469900"/>
          </a:xfrm>
          <a:prstGeom prst="ellipse">
            <a:avLst/>
          </a:prstGeom>
          <a:noFill/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33500" y="5284470"/>
            <a:ext cx="482600" cy="469900"/>
          </a:xfrm>
          <a:prstGeom prst="ellipse">
            <a:avLst/>
          </a:prstGeom>
          <a:noFill/>
          <a:ln w="28575" cmpd="sng"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04900" y="3938270"/>
            <a:ext cx="990600" cy="19558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9217" y="407797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{5}</a:t>
            </a:r>
            <a:endParaRPr lang="en-US" baseline="-250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9217" y="467487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{5}</a:t>
            </a:r>
            <a:endParaRPr lang="en-US" baseline="-25000" dirty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6517" y="530987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{5}</a:t>
            </a:r>
            <a:endParaRPr lang="en-US" baseline="-25000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4128770"/>
            <a:ext cx="266700" cy="279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4600" y="4725670"/>
            <a:ext cx="266700" cy="279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14600" y="5360670"/>
            <a:ext cx="266700" cy="279400"/>
          </a:xfrm>
          <a:prstGeom prst="ellipse">
            <a:avLst/>
          </a:prstGeom>
          <a:solidFill>
            <a:srgbClr val="FF8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stCxn id="25" idx="5"/>
            <a:endCxn id="34" idx="1"/>
          </p:cNvCxnSpPr>
          <p:nvPr/>
        </p:nvCxnSpPr>
        <p:spPr>
          <a:xfrm>
            <a:off x="3580443" y="4352241"/>
            <a:ext cx="1564014" cy="104934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5"/>
            <a:endCxn id="37" idx="1"/>
          </p:cNvCxnSpPr>
          <p:nvPr/>
        </p:nvCxnSpPr>
        <p:spPr>
          <a:xfrm>
            <a:off x="3580443" y="4352241"/>
            <a:ext cx="1259214" cy="389424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8" idx="7"/>
            <a:endCxn id="40" idx="2"/>
          </p:cNvCxnSpPr>
          <p:nvPr/>
        </p:nvCxnSpPr>
        <p:spPr>
          <a:xfrm flipV="1">
            <a:off x="4050343" y="4865370"/>
            <a:ext cx="1667106" cy="536217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" idx="7"/>
            <a:endCxn id="31" idx="3"/>
          </p:cNvCxnSpPr>
          <p:nvPr/>
        </p:nvCxnSpPr>
        <p:spPr>
          <a:xfrm flipV="1">
            <a:off x="4050343" y="4367252"/>
            <a:ext cx="833764" cy="1034335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2384194" y="3760471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{5}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2384194" y="4395471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{5}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2371494" y="5043171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{5}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32100" y="3783558"/>
            <a:ext cx="1752600" cy="609600"/>
            <a:chOff x="2844800" y="1752600"/>
            <a:chExt cx="1752600" cy="609600"/>
          </a:xfrm>
        </p:grpSpPr>
        <p:sp>
          <p:nvSpPr>
            <p:cNvPr id="25" name="Oval 24"/>
            <p:cNvSpPr/>
            <p:nvPr/>
          </p:nvSpPr>
          <p:spPr>
            <a:xfrm>
              <a:off x="3365500" y="2082800"/>
              <a:ext cx="266700" cy="279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2844800" y="17526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{5} U {3} = {3, 5}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09900" y="5360670"/>
            <a:ext cx="1752600" cy="549077"/>
            <a:chOff x="3009900" y="3340100"/>
            <a:chExt cx="1752600" cy="549077"/>
          </a:xfrm>
        </p:grpSpPr>
        <p:sp>
          <p:nvSpPr>
            <p:cNvPr id="28" name="Oval 27"/>
            <p:cNvSpPr/>
            <p:nvPr/>
          </p:nvSpPr>
          <p:spPr>
            <a:xfrm>
              <a:off x="3822700" y="3340100"/>
              <a:ext cx="266700" cy="279400"/>
            </a:xfrm>
            <a:prstGeom prst="ellipse">
              <a:avLst/>
            </a:prstGeom>
            <a:solidFill>
              <a:srgbClr val="FF8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3009900" y="3581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{5} U {7} = {5, 7}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67250" y="3798569"/>
            <a:ext cx="2400300" cy="609600"/>
            <a:chOff x="4470400" y="1765300"/>
            <a:chExt cx="2400300" cy="609600"/>
          </a:xfrm>
        </p:grpSpPr>
        <p:sp>
          <p:nvSpPr>
            <p:cNvPr id="31" name="Oval 30"/>
            <p:cNvSpPr/>
            <p:nvPr/>
          </p:nvSpPr>
          <p:spPr>
            <a:xfrm>
              <a:off x="4648200" y="2095500"/>
              <a:ext cx="266700" cy="279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4470400" y="1765300"/>
              <a:ext cx="240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{3, 5} U {5, 7} = {3, 5, 7}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02200" y="5360670"/>
            <a:ext cx="2400300" cy="549077"/>
            <a:chOff x="4724400" y="3340100"/>
            <a:chExt cx="2400300" cy="549077"/>
          </a:xfrm>
        </p:grpSpPr>
        <p:sp>
          <p:nvSpPr>
            <p:cNvPr id="34" name="Oval 33"/>
            <p:cNvSpPr/>
            <p:nvPr/>
          </p:nvSpPr>
          <p:spPr>
            <a:xfrm>
              <a:off x="4927600" y="3340100"/>
              <a:ext cx="266700" cy="279400"/>
            </a:xfrm>
            <a:prstGeom prst="ellipse">
              <a:avLst/>
            </a:prstGeom>
            <a:solidFill>
              <a:srgbClr val="FF8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4724400" y="3581400"/>
              <a:ext cx="240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{5, 7} U {3, 5} = {3, 5, 7}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00600" y="4407288"/>
            <a:ext cx="1828799" cy="572860"/>
            <a:chOff x="4584700" y="2398940"/>
            <a:chExt cx="1828799" cy="572860"/>
          </a:xfrm>
        </p:grpSpPr>
        <p:sp>
          <p:nvSpPr>
            <p:cNvPr id="37" name="Oval 36"/>
            <p:cNvSpPr/>
            <p:nvPr/>
          </p:nvSpPr>
          <p:spPr>
            <a:xfrm>
              <a:off x="4584700" y="2692400"/>
              <a:ext cx="266700" cy="2794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4619728" y="2398940"/>
              <a:ext cx="1793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{5} U {3, 5} = {3, 5}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17449" y="4725670"/>
            <a:ext cx="2415364" cy="503198"/>
            <a:chOff x="5334000" y="2692400"/>
            <a:chExt cx="2415364" cy="503198"/>
          </a:xfrm>
        </p:grpSpPr>
        <p:sp>
          <p:nvSpPr>
            <p:cNvPr id="40" name="Oval 39"/>
            <p:cNvSpPr/>
            <p:nvPr/>
          </p:nvSpPr>
          <p:spPr>
            <a:xfrm>
              <a:off x="5334000" y="2692400"/>
              <a:ext cx="266700" cy="2794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5349064" y="2887821"/>
              <a:ext cx="240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{3, 5} U {5, 7} = {3, 5, 7}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3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Partial order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⊆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on sets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⊔ 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 (set union)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Then, we have: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commutative: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U B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 U 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idempotent: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U A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ssociative: (A U B) U C = A U (B U C)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Partial order ≤ on set of integers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⊔ 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max( )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Then, we have: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commutative: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max(x, y)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max(y, x)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idempotent: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max(x,  x)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 x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ssociative: max(max(x, y), z) = max(x, max(y, z))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48370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Encountered in many different settings: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Peer-to-peer (Bayou)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Multi-master</a:t>
            </a:r>
            <a:r>
              <a:rPr lang="en-US" sz="2400" dirty="0"/>
              <a:t> </a:t>
            </a:r>
            <a:r>
              <a:rPr lang="en-US" sz="2400" dirty="0" smtClean="0"/>
              <a:t>clusters </a:t>
            </a:r>
            <a:r>
              <a:rPr lang="en-US" sz="2400" dirty="0" smtClean="0"/>
              <a:t>(Dynamo)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Potential solutions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“Last writer wins”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Thomas Write Rule for DBs with timestamp-based concurrency control:  Ignore outdated writes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Application-specific merge/update:  Bayou,  Dynamo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 smtClean="0"/>
              <a:t>Concurrent writes can conflict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6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dirty="0" smtClean="0"/>
              <a:t>Grow-Only Counter</a:t>
            </a:r>
            <a:endParaRPr lang="en-US" dirty="0"/>
          </a:p>
        </p:txBody>
      </p:sp>
      <p:sp>
        <p:nvSpPr>
          <p:cNvPr id="54" name="AutoShape 12" descr="sum \nolimits _{{i}}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13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14" descr="leq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AutoShape 15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AutoShape 17" descr="sum \nolimits _{{i}}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18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19" descr="leq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20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" name="Picture 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89100"/>
            <a:ext cx="8229600" cy="449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9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dirty="0" smtClean="0"/>
              <a:t>Positive-Negative Counter</a:t>
            </a:r>
            <a:endParaRPr lang="en-US" dirty="0"/>
          </a:p>
        </p:txBody>
      </p:sp>
      <p:sp>
        <p:nvSpPr>
          <p:cNvPr id="54" name="AutoShape 12" descr="sum \nolimits _{{i}}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13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14" descr="leq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AutoShape 15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AutoShape 17" descr="sum \nolimits _{{i}}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18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19" descr="leq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20" descr="forall i\in 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" name="Picture 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9369"/>
            <a:ext cx="8229600" cy="531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783" y="1939234"/>
            <a:ext cx="1691340" cy="325120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479" y="3113142"/>
            <a:ext cx="3182485" cy="906631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8339" y="4265925"/>
            <a:ext cx="1656697" cy="453096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6929" y="5278996"/>
            <a:ext cx="2382819" cy="339077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260" y="6142190"/>
            <a:ext cx="7295493" cy="366187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3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Partial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order ≤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set S with a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least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upper bound 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LUB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), denoted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⊔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x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⊔  y is 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LUB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of { x,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 }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under ≤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iff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914400" lvl="2" indent="0">
              <a:spcAft>
                <a:spcPts val="800"/>
              </a:spcAft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∀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′,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x  ≤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m′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∧   y  ≤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m′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1371600" lvl="3" indent="0">
              <a:spcAft>
                <a:spcPts val="800"/>
              </a:spcAft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⇒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x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≤  m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 ∧   y  ≤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 ∧   m  ≤ 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′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follows that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⊔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is: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ommutative: x  ⊔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y =  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⊔  x 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idempotent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 x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⊔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x =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x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associative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( x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⊔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⊔  z =  x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⊔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⊔  z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 Semi-lattice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A </a:t>
            </a:r>
            <a:r>
              <a:rPr lang="en-US" sz="2800" dirty="0"/>
              <a:t>state-based </a:t>
            </a:r>
            <a:r>
              <a:rPr lang="en-US" sz="2800" dirty="0" smtClean="0"/>
              <a:t>object</a:t>
            </a:r>
            <a:r>
              <a:rPr lang="en-US" sz="2800" dirty="0"/>
              <a:t> </a:t>
            </a:r>
            <a:r>
              <a:rPr lang="en-US" sz="2800" dirty="0" smtClean="0"/>
              <a:t>with partial order ≤</a:t>
            </a:r>
            <a:r>
              <a:rPr lang="en-US" sz="2800" dirty="0"/>
              <a:t> </a:t>
            </a:r>
            <a:r>
              <a:rPr lang="en-US" sz="2800" dirty="0" smtClean="0"/>
              <a:t>and the following </a:t>
            </a:r>
            <a:r>
              <a:rPr lang="en-US" sz="2800" dirty="0"/>
              <a:t>properties, is </a:t>
            </a:r>
            <a:r>
              <a:rPr lang="en-US" sz="2800" dirty="0" smtClean="0"/>
              <a:t>a </a:t>
            </a:r>
            <a:r>
              <a:rPr lang="en-US" sz="2800" i="1" dirty="0" smtClean="0"/>
              <a:t>monotonic semi</a:t>
            </a:r>
            <a:r>
              <a:rPr lang="en-US" sz="2800" i="1" dirty="0"/>
              <a:t>-lattice</a:t>
            </a:r>
            <a:r>
              <a:rPr lang="en-US" sz="2800" dirty="0"/>
              <a:t>:  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S of </a:t>
            </a:r>
            <a:r>
              <a:rPr lang="en-US" dirty="0" smtClean="0"/>
              <a:t>values </a:t>
            </a:r>
            <a:r>
              <a:rPr lang="en-US" dirty="0"/>
              <a:t>forms a </a:t>
            </a:r>
            <a:r>
              <a:rPr lang="en-US" dirty="0" smtClean="0"/>
              <a:t>semi-lattice </a:t>
            </a:r>
            <a:r>
              <a:rPr lang="en-US" dirty="0"/>
              <a:t>ordered by </a:t>
            </a:r>
            <a:r>
              <a:rPr lang="en-US" dirty="0" smtClean="0"/>
              <a:t>≤</a:t>
            </a:r>
            <a:endParaRPr lang="en-US" dirty="0"/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Merging state s </a:t>
            </a:r>
            <a:r>
              <a:rPr lang="en-US" dirty="0"/>
              <a:t>with remote state s′ computes the LUB of the two states, i.e., s </a:t>
            </a:r>
            <a:r>
              <a:rPr lang="en-US" dirty="0" smtClean="0"/>
              <a:t>• m </a:t>
            </a:r>
            <a:r>
              <a:rPr lang="en-US" dirty="0"/>
              <a:t>(s′ ) = </a:t>
            </a:r>
            <a:r>
              <a:rPr lang="en-US" dirty="0" smtClean="0"/>
              <a:t>s ⊔ s′</a:t>
            </a:r>
            <a:endParaRPr lang="en-US" dirty="0"/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State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monotonically non-decreasing across updates, i.e., s ≤ s • </a:t>
            </a:r>
            <a:r>
              <a:rPr lang="en-US" dirty="0" smtClean="0"/>
              <a:t>u</a:t>
            </a:r>
          </a:p>
          <a:p>
            <a:pPr marL="285750" indent="-457200">
              <a:spcBef>
                <a:spcPts val="24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1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7059"/>
            <a:ext cx="8940800" cy="1066800"/>
          </a:xfrm>
        </p:spPr>
        <p:txBody>
          <a:bodyPr/>
          <a:lstStyle/>
          <a:p>
            <a:r>
              <a:rPr lang="en-US" sz="3600" dirty="0" smtClean="0"/>
              <a:t>Convergent </a:t>
            </a:r>
            <a:r>
              <a:rPr lang="en-US" sz="3600" dirty="0"/>
              <a:t>Replicated Data Type </a:t>
            </a:r>
            <a:r>
              <a:rPr lang="en-US" sz="3400" dirty="0" smtClean="0"/>
              <a:t>(</a:t>
            </a:r>
            <a:r>
              <a:rPr lang="en-US" sz="3400" dirty="0" err="1"/>
              <a:t>CvRDT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Theorem: Assuming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eventual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delivery and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termination, any state-based object that satisfies the monotonic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semi-lattice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property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SEC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Why?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Don’t care about order:</a:t>
            </a:r>
          </a:p>
          <a:p>
            <a:pPr lvl="2">
              <a:spcAft>
                <a:spcPts val="8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Merge is both commutative and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associative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Don’t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care about delivering more than once</a:t>
            </a:r>
          </a:p>
          <a:p>
            <a:pPr lvl="2">
              <a:spcAft>
                <a:spcPts val="8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Merge is idempotent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Update-based CRDTs:</a:t>
            </a:r>
          </a:p>
          <a:p>
            <a:pPr lvl="1"/>
            <a:r>
              <a:rPr lang="en-US" dirty="0" smtClean="0"/>
              <a:t>Sends update operations, not state like </a:t>
            </a:r>
            <a:r>
              <a:rPr lang="en-US" dirty="0" err="1" smtClean="0"/>
              <a:t>CvRDT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Operations are commutative, but not idempotent</a:t>
            </a:r>
          </a:p>
          <a:p>
            <a:pPr lvl="1"/>
            <a:r>
              <a:rPr lang="en-US" dirty="0" smtClean="0"/>
              <a:t>System must ensure all ops are </a:t>
            </a:r>
            <a:r>
              <a:rPr lang="en-US" dirty="0"/>
              <a:t>delivered to </a:t>
            </a:r>
            <a:r>
              <a:rPr lang="en-US" dirty="0" smtClean="0"/>
              <a:t>other </a:t>
            </a:r>
            <a:r>
              <a:rPr lang="en-US" dirty="0"/>
              <a:t>replicas, without duplication, but in any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Often used in more complex settings for concurrent editing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314" y="16215"/>
            <a:ext cx="9264317" cy="1066800"/>
          </a:xfrm>
        </p:spPr>
        <p:txBody>
          <a:bodyPr/>
          <a:lstStyle/>
          <a:p>
            <a:r>
              <a:rPr lang="en-US" sz="3500" dirty="0" smtClean="0"/>
              <a:t>Commutative Replicated </a:t>
            </a:r>
            <a:r>
              <a:rPr lang="en-US" sz="3500" dirty="0"/>
              <a:t>Data Type </a:t>
            </a:r>
            <a:r>
              <a:rPr lang="en-US" sz="3200" dirty="0"/>
              <a:t>(</a:t>
            </a:r>
            <a:r>
              <a:rPr lang="en-US" sz="3200" dirty="0" err="1" smtClean="0"/>
              <a:t>CmRDT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3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727237"/>
            <a:ext cx="7772400" cy="1166478"/>
          </a:xfrm>
        </p:spPr>
        <p:txBody>
          <a:bodyPr/>
          <a:lstStyle/>
          <a:p>
            <a:r>
              <a:rPr lang="en-US" dirty="0" smtClean="0"/>
              <a:t>Industry Use of CRDTs: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086" y="3214886"/>
            <a:ext cx="7360974" cy="269597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2400"/>
              </a:spcAft>
            </a:pPr>
            <a:r>
              <a:rPr lang="en-US" sz="2800" b="1" dirty="0" smtClean="0"/>
              <a:t>Databases:  </a:t>
            </a:r>
            <a:r>
              <a:rPr lang="en-US" sz="2800" dirty="0" smtClean="0"/>
              <a:t>	</a:t>
            </a:r>
            <a:r>
              <a:rPr lang="en-US" sz="2800" dirty="0" err="1" smtClean="0"/>
              <a:t>Redis</a:t>
            </a:r>
            <a:r>
              <a:rPr lang="en-US" sz="2800" dirty="0" smtClean="0"/>
              <a:t>,  </a:t>
            </a:r>
            <a:r>
              <a:rPr lang="en-US" sz="2800" dirty="0" err="1" smtClean="0"/>
              <a:t>Riak</a:t>
            </a:r>
            <a:r>
              <a:rPr lang="en-US" sz="2800" dirty="0" smtClean="0"/>
              <a:t>,  Facebook Apollo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800" b="1" dirty="0" smtClean="0"/>
              <a:t> 	    Other: </a:t>
            </a:r>
            <a:r>
              <a:rPr lang="en-US" sz="2800" dirty="0" smtClean="0"/>
              <a:t>	League of Legends Chat 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800" dirty="0" err="1" smtClean="0"/>
              <a:t>Soundcloud</a:t>
            </a:r>
            <a:r>
              <a:rPr lang="en-US" sz="2800" dirty="0" smtClean="0"/>
              <a:t> user stream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	</a:t>
            </a:r>
            <a:r>
              <a:rPr lang="en-US" sz="2800" dirty="0" smtClean="0"/>
              <a:t>				TomTom device sync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2" y="2175526"/>
            <a:ext cx="7772400" cy="1166478"/>
          </a:xfrm>
        </p:spPr>
        <p:txBody>
          <a:bodyPr/>
          <a:lstStyle/>
          <a:p>
            <a:r>
              <a:rPr lang="en-US" u="sng" dirty="0" smtClean="0"/>
              <a:t>New Module on Monday: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9" y="2976281"/>
            <a:ext cx="8371627" cy="314188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Replicated State Machines</a:t>
            </a:r>
            <a:endParaRPr lang="en-US" sz="4800" b="1" dirty="0"/>
          </a:p>
          <a:p>
            <a:pPr>
              <a:lnSpc>
                <a:spcPct val="100000"/>
              </a:lnSpc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Towards generality?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79901"/>
            <a:ext cx="8565204" cy="50081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banking (double-entry bookkeeping):</a:t>
            </a:r>
          </a:p>
          <a:p>
            <a:pPr lvl="1"/>
            <a:r>
              <a:rPr lang="en-US" dirty="0" smtClean="0"/>
              <a:t>Initial:   Alice = $50,   Bob = $20</a:t>
            </a:r>
          </a:p>
          <a:p>
            <a:pPr lvl="1"/>
            <a:r>
              <a:rPr lang="en-US" dirty="0" smtClean="0"/>
              <a:t>Alice pays Bob $10</a:t>
            </a:r>
          </a:p>
          <a:p>
            <a:pPr lvl="2"/>
            <a:r>
              <a:rPr lang="en-US" dirty="0" smtClean="0"/>
              <a:t>Option 1:  set Alice to $40, set Bob to $30</a:t>
            </a:r>
          </a:p>
          <a:p>
            <a:pPr lvl="2"/>
            <a:r>
              <a:rPr lang="en-US" dirty="0" smtClean="0"/>
              <a:t>Option 2:  decrement Alice -$10, incremental Bob +$10</a:t>
            </a:r>
          </a:p>
          <a:p>
            <a:pPr lvl="3"/>
            <a:r>
              <a:rPr lang="en-US" dirty="0" smtClean="0"/>
              <a:t>#2 better, but can’t always ensure Alice &gt;= $0</a:t>
            </a:r>
          </a:p>
          <a:p>
            <a:pPr lvl="3"/>
            <a:endParaRPr lang="en-US" dirty="0"/>
          </a:p>
          <a:p>
            <a:r>
              <a:rPr lang="en-US" dirty="0" smtClean="0"/>
              <a:t>Works because common mathematical ops are</a:t>
            </a:r>
          </a:p>
          <a:p>
            <a:pPr lvl="1"/>
            <a:r>
              <a:rPr lang="en-US" dirty="0" smtClean="0"/>
              <a:t>Commutative:   </a:t>
            </a:r>
            <a:r>
              <a:rPr lang="en-US" dirty="0"/>
              <a:t>A </a:t>
            </a:r>
            <a:r>
              <a:rPr lang="en-US" sz="1600" baseline="30000" dirty="0"/>
              <a:t>◎</a:t>
            </a:r>
            <a:r>
              <a:rPr lang="en-US" dirty="0"/>
              <a:t> B</a:t>
            </a:r>
            <a:r>
              <a:rPr lang="en-US" dirty="0" smtClean="0"/>
              <a:t>  ==  B </a:t>
            </a:r>
            <a:r>
              <a:rPr lang="en-US" sz="1400" baseline="30000" dirty="0"/>
              <a:t>◎</a:t>
            </a:r>
            <a:r>
              <a:rPr lang="en-US" dirty="0"/>
              <a:t> </a:t>
            </a:r>
            <a:r>
              <a:rPr lang="en-US" dirty="0" smtClean="0"/>
              <a:t>A </a:t>
            </a:r>
          </a:p>
          <a:p>
            <a:pPr lvl="1"/>
            <a:r>
              <a:rPr lang="en-US" dirty="0" smtClean="0"/>
              <a:t>Invertible:		   A </a:t>
            </a:r>
            <a:r>
              <a:rPr lang="en-US" sz="1600" baseline="30000" dirty="0" smtClean="0"/>
              <a:t>◎</a:t>
            </a:r>
            <a:r>
              <a:rPr lang="en-US" dirty="0" smtClean="0"/>
              <a:t> A</a:t>
            </a:r>
            <a:r>
              <a:rPr lang="en-US" baseline="30000" dirty="0" smtClean="0"/>
              <a:t>-1</a:t>
            </a:r>
            <a:r>
              <a:rPr lang="en-US" dirty="0" smtClean="0"/>
              <a:t> ==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7175"/>
            <a:ext cx="8565204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General approach:  </a:t>
            </a:r>
            <a:br>
              <a:rPr lang="en-US" sz="3600" dirty="0" smtClean="0"/>
            </a:br>
            <a:r>
              <a:rPr lang="en-US" sz="3600" dirty="0" smtClean="0"/>
              <a:t>Encode ops as incremental update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97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513"/>
          <a:stretch/>
        </p:blipFill>
        <p:spPr>
          <a:xfrm>
            <a:off x="747961" y="3657600"/>
            <a:ext cx="7506586" cy="36927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shared word processing</a:t>
            </a:r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350196" y="1462668"/>
            <a:ext cx="8793804" cy="217969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How do I insert a new word?</a:t>
            </a:r>
          </a:p>
          <a:p>
            <a:pPr lvl="1"/>
            <a:r>
              <a:rPr lang="en-US" sz="2000" dirty="0" smtClean="0"/>
              <a:t>Send entire doc to server?	Not efficient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end update operation!		</a:t>
            </a:r>
          </a:p>
        </p:txBody>
      </p:sp>
    </p:spTree>
    <p:extLst>
      <p:ext uri="{BB962C8B-B14F-4D97-AF65-F5344CB8AC3E}">
        <p14:creationId xmlns:p14="http://schemas.microsoft.com/office/powerpoint/2010/main" val="10073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shared word processing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822"/>
          <a:stretch/>
        </p:blipFill>
        <p:spPr>
          <a:xfrm>
            <a:off x="747961" y="3657600"/>
            <a:ext cx="7506586" cy="37372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49918" y="5638800"/>
            <a:ext cx="365760" cy="1981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50196" y="1462668"/>
            <a:ext cx="8793804" cy="342937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How do I insert a new word?</a:t>
            </a:r>
          </a:p>
          <a:p>
            <a:pPr lvl="1"/>
            <a:r>
              <a:rPr lang="en-US" sz="2000" dirty="0" smtClean="0"/>
              <a:t>Send entire doc to server?	Not efficient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end update operation!	insert (string, position) = insert(“1500s”, 166)</a:t>
            </a:r>
          </a:p>
          <a:p>
            <a:pPr lvl="1"/>
            <a:r>
              <a:rPr lang="en-US" sz="2000" dirty="0" smtClean="0"/>
              <a:t>Warning:   Insert (rather than replace) shifted position of all following text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635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Operations must be commutative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723397" y="22993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$40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869633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$30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723397" y="48460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716" y="2621802"/>
            <a:ext cx="12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Withdraw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027" y="427628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Deposit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01703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401577" y="2621802"/>
            <a:ext cx="1623853" cy="2300809"/>
            <a:chOff x="2401577" y="2621802"/>
            <a:chExt cx="1623853" cy="2300809"/>
          </a:xfrm>
        </p:grpSpPr>
        <p:sp>
          <p:nvSpPr>
            <p:cNvPr id="11" name="TextBox 10"/>
            <p:cNvSpPr txBox="1"/>
            <p:nvPr/>
          </p:nvSpPr>
          <p:spPr>
            <a:xfrm>
              <a:off x="2867069" y="2621802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Deposit</a:t>
              </a:r>
            </a:p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$15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39758" y="4276280"/>
              <a:ext cx="1285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Withdraw </a:t>
              </a:r>
            </a:p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$10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2561807" y="3550333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$55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401577" y="2728190"/>
              <a:ext cx="526266" cy="798094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401577" y="4050160"/>
              <a:ext cx="526266" cy="798094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1301703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943097" y="2621802"/>
            <a:ext cx="1357709" cy="2226452"/>
            <a:chOff x="6943097" y="2621802"/>
            <a:chExt cx="1357709" cy="2226452"/>
          </a:xfrm>
        </p:grpSpPr>
        <p:sp>
          <p:nvSpPr>
            <p:cNvPr id="25" name="TextBox 24"/>
            <p:cNvSpPr txBox="1"/>
            <p:nvPr/>
          </p:nvSpPr>
          <p:spPr>
            <a:xfrm>
              <a:off x="7423643" y="2621802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Delete</a:t>
              </a:r>
            </a:p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(1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0)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7103327" y="3550333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943097" y="2728190"/>
              <a:ext cx="526266" cy="798094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943097" y="4050160"/>
              <a:ext cx="526266" cy="798094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130167" y="2299319"/>
            <a:ext cx="2953008" cy="3131123"/>
            <a:chOff x="4130167" y="2299319"/>
            <a:chExt cx="2953008" cy="3131123"/>
          </a:xfrm>
        </p:grpSpPr>
        <p:sp>
          <p:nvSpPr>
            <p:cNvPr id="21" name="TextBox 20"/>
            <p:cNvSpPr txBox="1"/>
            <p:nvPr/>
          </p:nvSpPr>
          <p:spPr>
            <a:xfrm flipH="1">
              <a:off x="6219197" y="2299319"/>
              <a:ext cx="863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5411153" y="3550333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6280157" y="484602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03969" y="2621802"/>
              <a:ext cx="1723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Insert</a:t>
              </a:r>
            </a:p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(“1500s”, 166)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30167" y="4276280"/>
              <a:ext cx="2417650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Delete</a:t>
              </a:r>
            </a:p>
            <a:p>
              <a:r>
                <a:rPr lang="en-US" sz="1800" dirty="0" smtClean="0">
                  <a:latin typeface="Arial" charset="0"/>
                  <a:ea typeface="Arial" charset="0"/>
                  <a:cs typeface="Arial" charset="0"/>
                </a:rPr>
                <a:t>(1, 0)</a:t>
              </a:r>
            </a:p>
            <a:p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[ delete 1 char as </a:t>
              </a:r>
              <a:r>
                <a:rPr lang="en-US" sz="1500" dirty="0" err="1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pos</a:t>
              </a: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0 ]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5843223" y="2728190"/>
              <a:ext cx="526266" cy="798094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843223" y="4050160"/>
              <a:ext cx="526266" cy="798094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6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Operations must be commutative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723397" y="22993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$40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869633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$30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723397" y="48460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716" y="2621802"/>
            <a:ext cx="12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Withdraw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7069" y="26218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Deposit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027" y="427628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Deposit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9758" y="4276280"/>
            <a:ext cx="12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Withdraw 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$10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561807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$55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01703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01577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01577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01703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6219197" y="2299319"/>
            <a:ext cx="86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411153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280157" y="48460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3969" y="262180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Insert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(“1500s”, 166)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3643" y="262180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Delete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(1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0)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0167" y="4276280"/>
            <a:ext cx="241765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Delete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(1, 0)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 delete 1 char as </a:t>
            </a:r>
            <a:r>
              <a:rPr lang="en-US" sz="15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pos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0 ]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7103327" y="35503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43223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43097" y="272819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943097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43223" y="4050160"/>
            <a:ext cx="526266" cy="798094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0716" y="427628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Insert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(“1500s”, 166)</a:t>
            </a:r>
          </a:p>
        </p:txBody>
      </p:sp>
      <p:sp>
        <p:nvSpPr>
          <p:cNvPr id="38" name="Shape 128"/>
          <p:cNvSpPr/>
          <p:nvPr/>
        </p:nvSpPr>
        <p:spPr>
          <a:xfrm>
            <a:off x="6673319" y="4651522"/>
            <a:ext cx="352509" cy="538009"/>
          </a:xfrm>
          <a:prstGeom prst="lightningBolt">
            <a:avLst/>
          </a:prstGeom>
          <a:solidFill>
            <a:srgbClr val="FFFF00">
              <a:alpha val="60000"/>
            </a:srgbClr>
          </a:solidFill>
          <a:ln w="19050" cap="flat" cmpd="sng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128"/>
          <p:cNvSpPr/>
          <p:nvPr/>
        </p:nvSpPr>
        <p:spPr>
          <a:xfrm>
            <a:off x="8378061" y="4449207"/>
            <a:ext cx="352509" cy="538009"/>
          </a:xfrm>
          <a:prstGeom prst="lightningBolt">
            <a:avLst/>
          </a:prstGeom>
          <a:solidFill>
            <a:srgbClr val="FFFF00">
              <a:alpha val="60000"/>
            </a:srgbClr>
          </a:solidFill>
          <a:ln w="19050" cap="flat" cmpd="sng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13846" y="5502187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PROBLEM!</a:t>
            </a:r>
          </a:p>
        </p:txBody>
      </p:sp>
    </p:spTree>
    <p:extLst>
      <p:ext uri="{BB962C8B-B14F-4D97-AF65-F5344CB8AC3E}">
        <p14:creationId xmlns:p14="http://schemas.microsoft.com/office/powerpoint/2010/main" val="16480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44198</TotalTime>
  <Words>2256</Words>
  <Application>Microsoft Macintosh PowerPoint</Application>
  <PresentationFormat>On-screen Show (4:3)</PresentationFormat>
  <Paragraphs>435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Cambria Math</vt:lpstr>
      <vt:lpstr>Courier New</vt:lpstr>
      <vt:lpstr>Helvetica</vt:lpstr>
      <vt:lpstr>ＭＳ Ｐゴシック</vt:lpstr>
      <vt:lpstr>Times New Roman</vt:lpstr>
      <vt:lpstr>Arial</vt:lpstr>
      <vt:lpstr>1_Office Theme</vt:lpstr>
      <vt:lpstr>Conflict resolution in eventual consistency </vt:lpstr>
      <vt:lpstr>Eventual consistency</vt:lpstr>
      <vt:lpstr>Concurrent writes can conflict</vt:lpstr>
      <vt:lpstr>Towards generality?</vt:lpstr>
      <vt:lpstr>General approach:   Encode ops as incremental update</vt:lpstr>
      <vt:lpstr>Consider shared word processing</vt:lpstr>
      <vt:lpstr>Consider shared word processing</vt:lpstr>
      <vt:lpstr>Operations must be commutative</vt:lpstr>
      <vt:lpstr>Operations must be commutative</vt:lpstr>
      <vt:lpstr>Operations must be commutative</vt:lpstr>
      <vt:lpstr>Operations must be commutative</vt:lpstr>
      <vt:lpstr>Operational Transformation</vt:lpstr>
      <vt:lpstr>Operational Transformation (OT)</vt:lpstr>
      <vt:lpstr>Operational Transformation (OT)</vt:lpstr>
      <vt:lpstr>Operational Transformation (OT)</vt:lpstr>
      <vt:lpstr>Operational Transformation (OT)</vt:lpstr>
      <vt:lpstr>Operational Transformation (OT)</vt:lpstr>
      <vt:lpstr>More rigorous approach:</vt:lpstr>
      <vt:lpstr>Definition of EC vs Strong EC</vt:lpstr>
      <vt:lpstr>State-based approach</vt:lpstr>
      <vt:lpstr>State-based replication</vt:lpstr>
      <vt:lpstr>State-based replication</vt:lpstr>
      <vt:lpstr>State-based replication</vt:lpstr>
      <vt:lpstr>State-based replication</vt:lpstr>
      <vt:lpstr>State-based replication</vt:lpstr>
      <vt:lpstr>State-based replication</vt:lpstr>
      <vt:lpstr>Example: Union Set</vt:lpstr>
      <vt:lpstr>Example</vt:lpstr>
      <vt:lpstr>Example</vt:lpstr>
      <vt:lpstr>Example: Grow-Only Counter</vt:lpstr>
      <vt:lpstr>Example: Positive-Negative Counter</vt:lpstr>
      <vt:lpstr>Semi-lattice</vt:lpstr>
      <vt:lpstr>Monotonic Semi-lattice Object</vt:lpstr>
      <vt:lpstr>Convergent Replicated Data Type (CvRDT)</vt:lpstr>
      <vt:lpstr>Commutative Replicated Data Type (CmRDT)</vt:lpstr>
      <vt:lpstr>Industry Use of CRDTs:</vt:lpstr>
      <vt:lpstr>New Module on Monday:</vt:lpstr>
    </vt:vector>
  </TitlesOfParts>
  <Company>Princeton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1765</cp:revision>
  <cp:lastPrinted>2016-10-05T13:43:34Z</cp:lastPrinted>
  <dcterms:created xsi:type="dcterms:W3CDTF">2013-10-08T01:49:25Z</dcterms:created>
  <dcterms:modified xsi:type="dcterms:W3CDTF">2017-10-11T06:13:16Z</dcterms:modified>
</cp:coreProperties>
</file>