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287" r:id="rId2"/>
    <p:sldId id="314" r:id="rId3"/>
    <p:sldId id="288" r:id="rId4"/>
    <p:sldId id="308" r:id="rId5"/>
    <p:sldId id="290" r:id="rId6"/>
    <p:sldId id="309" r:id="rId7"/>
    <p:sldId id="310" r:id="rId8"/>
    <p:sldId id="311" r:id="rId9"/>
    <p:sldId id="291" r:id="rId10"/>
    <p:sldId id="317" r:id="rId11"/>
    <p:sldId id="318" r:id="rId12"/>
    <p:sldId id="315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4" r:id="rId22"/>
    <p:sldId id="306" r:id="rId23"/>
    <p:sldId id="312" r:id="rId24"/>
    <p:sldId id="319" r:id="rId25"/>
    <p:sldId id="320" r:id="rId26"/>
    <p:sldId id="321" r:id="rId27"/>
    <p:sldId id="322" r:id="rId28"/>
    <p:sldId id="313" r:id="rId29"/>
  </p:sldIdLst>
  <p:sldSz cx="10058400" cy="77724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00FFCC"/>
    <a:srgbClr val="33CC33"/>
    <a:srgbClr val="99CCFF"/>
    <a:srgbClr val="99CC00"/>
    <a:srgbClr val="DDDDDD"/>
    <a:srgbClr val="FFCC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40" autoAdjust="0"/>
    <p:restoredTop sz="80442" autoAdjust="0"/>
  </p:normalViewPr>
  <p:slideViewPr>
    <p:cSldViewPr>
      <p:cViewPr varScale="1">
        <p:scale>
          <a:sx n="73" d="100"/>
          <a:sy n="73" d="100"/>
        </p:scale>
        <p:origin x="-1552" y="-10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9" tIns="47490" rIns="94979" bIns="47490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9" tIns="47490" rIns="94979" bIns="47490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9" tIns="47490" rIns="94979" bIns="47490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9" tIns="47490" rIns="94979" bIns="47490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Times New Roman" charset="0"/>
              </a:defRPr>
            </a:lvl1pPr>
          </a:lstStyle>
          <a:p>
            <a:fld id="{DBA3C094-EC37-3147-B887-5937120460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9" rIns="96557" bIns="4827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9" rIns="96557" bIns="4827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7363" y="549275"/>
            <a:ext cx="354965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9" rIns="96557" bIns="48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9" rIns="96557" bIns="4827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50075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9" rIns="96557" bIns="4827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fld id="{5EBCC9FD-A011-524F-98A5-46AD93E66C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424DF-806B-DD4C-B3A7-F403E9A62016}" type="slidenum">
              <a:rPr lang="en-US"/>
              <a:pPr/>
              <a:t>1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3C626-BB72-E943-9051-059D463E1E8E}" type="slidenum">
              <a:rPr lang="en-US"/>
              <a:pPr/>
              <a:t>5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2600" y="539750"/>
            <a:ext cx="3560763" cy="2751138"/>
          </a:xfrm>
          <a:ln w="12700" cap="flat">
            <a:solidFill>
              <a:schemeClr val="tx1"/>
            </a:solidFill>
          </a:ln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476625"/>
            <a:ext cx="6959600" cy="3303588"/>
          </a:xfrm>
          <a:ln/>
        </p:spPr>
        <p:txBody>
          <a:bodyPr lIns="92370" tIns="46185" rIns="92370" bIns="461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7371E-9F2B-D748-9EDD-49DDE74A7540}" type="slidenum">
              <a:rPr lang="en-US"/>
              <a:pPr/>
              <a:t>13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2600" y="539750"/>
            <a:ext cx="3560763" cy="2751138"/>
          </a:xfrm>
          <a:ln w="12700" cap="flat">
            <a:solidFill>
              <a:schemeClr val="tx1"/>
            </a:solidFill>
          </a:ln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476625"/>
            <a:ext cx="6959600" cy="3303588"/>
          </a:xfrm>
          <a:noFill/>
          <a:ln/>
        </p:spPr>
        <p:txBody>
          <a:bodyPr lIns="92370" tIns="46185" rIns="92370" bIns="46185"/>
          <a:lstStyle/>
          <a:p>
            <a:r>
              <a:rPr lang="en-US"/>
              <a:t>8.3*25*10=1660KB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8A128-8BB2-8741-80D4-46921C4D6382}" type="slidenum">
              <a:rPr lang="en-US"/>
              <a:pPr/>
              <a:t>20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46325" y="1554163"/>
            <a:ext cx="7124700" cy="19859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46325" y="4232275"/>
            <a:ext cx="7124700" cy="224472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2095500" y="1381125"/>
            <a:ext cx="0" cy="2332038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179388" y="2384425"/>
            <a:ext cx="382587" cy="3937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 eaLnBrk="1" hangingPunct="1"/>
            <a:endParaRPr lang="en-US" sz="2700">
              <a:latin typeface="Times New Roman" charset="0"/>
            </a:endParaRP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814388" y="2386013"/>
            <a:ext cx="384175" cy="393700"/>
          </a:xfrm>
          <a:prstGeom prst="ellipse">
            <a:avLst/>
          </a:prstGeom>
          <a:solidFill>
            <a:srgbClr val="777777"/>
          </a:solidFill>
          <a:ln w="9525">
            <a:noFill/>
            <a:round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 eaLnBrk="1" hangingPunct="1"/>
            <a:endParaRPr lang="en-US" sz="2700">
              <a:latin typeface="Times New Roman" charset="0"/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1449388" y="2386013"/>
            <a:ext cx="382587" cy="3937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 eaLnBrk="1" hangingPunct="1"/>
            <a:endParaRPr lang="en-US" sz="2700">
              <a:latin typeface="Times New Roman" charset="0"/>
            </a:endParaRPr>
          </a:p>
        </p:txBody>
      </p:sp>
      <p:pic>
        <p:nvPicPr>
          <p:cNvPr id="70667" name="Picture 11" descr="pu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994525"/>
            <a:ext cx="668338" cy="777875"/>
          </a:xfrm>
          <a:prstGeom prst="rect">
            <a:avLst/>
          </a:prstGeom>
          <a:noFill/>
        </p:spPr>
      </p:pic>
      <p:sp>
        <p:nvSpPr>
          <p:cNvPr id="70668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22FAC4-B61F-8E4C-BB4B-4C8D08DB4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8388" y="0"/>
            <a:ext cx="2389187" cy="699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7015163" cy="699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33B86-3244-1B4D-8529-A1F79C349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9137650" cy="1122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4963" y="1209675"/>
            <a:ext cx="9472612" cy="57848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2338" y="7254875"/>
            <a:ext cx="2095500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3625" y="7254875"/>
            <a:ext cx="4275138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7254875"/>
            <a:ext cx="1425575" cy="517525"/>
          </a:xfrm>
        </p:spPr>
        <p:txBody>
          <a:bodyPr/>
          <a:lstStyle>
            <a:lvl1pPr>
              <a:defRPr smtClean="0"/>
            </a:lvl1pPr>
          </a:lstStyle>
          <a:p>
            <a:fld id="{90E40A76-BF82-4742-8E6D-BCE41308A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447BAA-35FB-E94E-9185-30C1095C1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ACB42A-B956-CA4B-BFC3-23CD9A791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09675"/>
            <a:ext cx="4659312" cy="578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1209675"/>
            <a:ext cx="4660900" cy="578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1ECB11-E74C-294B-BFCA-12F0633B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748513-9083-0B4D-A7C7-29BED2421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6C91A6-5DCF-1240-A9A9-7C4565215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E6EC28-649B-D34E-9A24-854D3E906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F9A7E8-8BB2-1D4D-862D-3DF4BC9B9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CF959E-784D-A940-8F48-1C579A16A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91376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1209675"/>
            <a:ext cx="9472612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2338" y="7254875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9175" eaLnBrk="1" hangingPunct="1">
              <a:defRPr sz="160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3625" y="7254875"/>
            <a:ext cx="42751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9175" eaLnBrk="1" hangingPunct="1">
              <a:defRPr sz="160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7254875"/>
            <a:ext cx="1425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 eaLnBrk="1" hangingPunct="1">
              <a:defRPr sz="1600">
                <a:solidFill>
                  <a:srgbClr val="4D4D4D"/>
                </a:solidFill>
              </a:defRPr>
            </a:lvl1pPr>
          </a:lstStyle>
          <a:p>
            <a:fld id="{0A0937E1-F46F-1645-B69E-51D6E5E0CE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9807575" y="949325"/>
            <a:ext cx="250825" cy="2603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 eaLnBrk="1" hangingPunct="1"/>
            <a:endParaRPr lang="en-US" sz="2700">
              <a:latin typeface="Times New Roman" charset="0"/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9304338" y="949325"/>
            <a:ext cx="250825" cy="260350"/>
          </a:xfrm>
          <a:prstGeom prst="ellipse">
            <a:avLst/>
          </a:prstGeom>
          <a:solidFill>
            <a:srgbClr val="777777"/>
          </a:solidFill>
          <a:ln w="9525">
            <a:noFill/>
            <a:round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 eaLnBrk="1" hangingPunct="1"/>
            <a:endParaRPr lang="en-US" sz="2700">
              <a:latin typeface="Times New Roman" charset="0"/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8801100" y="949325"/>
            <a:ext cx="250825" cy="26035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 eaLnBrk="1" hangingPunct="1"/>
            <a:endParaRPr lang="en-US" sz="2700">
              <a:latin typeface="Times New Roman" charset="0"/>
            </a:endParaRPr>
          </a:p>
        </p:txBody>
      </p:sp>
      <p:pic>
        <p:nvPicPr>
          <p:cNvPr id="69643" name="Picture 11" descr="pu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994525"/>
            <a:ext cx="668338" cy="777875"/>
          </a:xfrm>
          <a:prstGeom prst="rect">
            <a:avLst/>
          </a:prstGeom>
          <a:noFill/>
        </p:spPr>
      </p:pic>
      <p:sp>
        <p:nvSpPr>
          <p:cNvPr id="69644" name="Line 12"/>
          <p:cNvSpPr>
            <a:spLocks noChangeShapeType="1"/>
          </p:cNvSpPr>
          <p:nvPr userDrawn="1"/>
        </p:nvSpPr>
        <p:spPr bwMode="auto">
          <a:xfrm flipV="1">
            <a:off x="-11113" y="1087438"/>
            <a:ext cx="8916988" cy="0"/>
          </a:xfrm>
          <a:prstGeom prst="line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91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91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defTabSz="10191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defTabSz="10191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defTabSz="10191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82588" indent="-382588" algn="l" defTabSz="1019175" rtl="0" fontAlgn="base">
        <a:spcBef>
          <a:spcPct val="20000"/>
        </a:spcBef>
        <a:spcAft>
          <a:spcPct val="0"/>
        </a:spcAft>
        <a:buClr>
          <a:srgbClr val="FF6600"/>
        </a:buClr>
        <a:buSzPct val="70000"/>
        <a:buFont typeface="Wingdings" charset="2"/>
        <a:buChar char="u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827088" indent="-317500" algn="l" defTabSz="1019175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2400">
          <a:solidFill>
            <a:schemeClr val="tx2"/>
          </a:solidFill>
          <a:latin typeface="+mn-lt"/>
          <a:ea typeface="ＭＳ Ｐゴシック" charset="-128"/>
        </a:defRPr>
      </a:lvl2pPr>
      <a:lvl3pPr marL="1273175" indent="-254000" algn="l" defTabSz="101917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2"/>
          </a:solidFill>
          <a:latin typeface="+mn-lt"/>
          <a:ea typeface="ＭＳ Ｐゴシック" charset="-128"/>
        </a:defRPr>
      </a:lvl3pPr>
      <a:lvl4pPr marL="1782763" indent="-254000" algn="l" defTabSz="1019175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2"/>
          </a:solidFill>
          <a:latin typeface="+mn-lt"/>
          <a:ea typeface="ＭＳ Ｐゴシック" charset="-128"/>
        </a:defRPr>
      </a:lvl4pPr>
      <a:lvl5pPr marL="2292350" indent="-254000" algn="l" defTabSz="1019175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ＭＳ Ｐゴシック" charset="-128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ＭＳ Ｐゴシック" charset="-128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ＭＳ Ｐゴシック" charset="-128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ＭＳ Ｐゴシック" charset="-128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sandisk.com/Products/ProductInfo.aspx?ID=198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46325" y="1381125"/>
            <a:ext cx="7124700" cy="2332038"/>
          </a:xfrm>
        </p:spPr>
        <p:txBody>
          <a:bodyPr/>
          <a:lstStyle/>
          <a:p>
            <a:r>
              <a:rPr lang="en-US"/>
              <a:t>COS 318: Operating Systems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Storage Devices</a:t>
            </a:r>
          </a:p>
        </p:txBody>
      </p:sp>
      <p:pic>
        <p:nvPicPr>
          <p:cNvPr id="56325" name="Picture 5" descr="ultrastar72z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163" y="2465388"/>
            <a:ext cx="27098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EDF4-255F-5645-9677-C58E591FF4A8}" type="slidenum">
              <a:rPr lang="en-US"/>
              <a:pPr/>
              <a:t>10</a:t>
            </a:fld>
            <a:endParaRPr lang="en-US"/>
          </a:p>
        </p:txBody>
      </p:sp>
      <p:sp>
        <p:nvSpPr>
          <p:cNvPr id="73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Areal Density vs. Moore’s Law </a:t>
            </a:r>
            <a:endParaRPr lang="en-US" sz="2400"/>
          </a:p>
        </p:txBody>
      </p:sp>
      <p:pic>
        <p:nvPicPr>
          <p:cNvPr id="7362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1504950"/>
            <a:ext cx="7999412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6263" name="Text Box 7"/>
          <p:cNvSpPr txBox="1">
            <a:spLocks noChangeArrowheads="1"/>
          </p:cNvSpPr>
          <p:nvPr/>
        </p:nvSpPr>
        <p:spPr bwMode="auto">
          <a:xfrm>
            <a:off x="5759450" y="7375525"/>
            <a:ext cx="331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000">
                <a:solidFill>
                  <a:schemeClr val="tx2"/>
                </a:solidFill>
              </a:rPr>
              <a:t>(Mark Kryder at SNW 2006)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5616-CD27-BA40-9AD3-0D769573078E}" type="slidenum">
              <a:rPr lang="en-US"/>
              <a:pPr/>
              <a:t>11</a:t>
            </a:fld>
            <a:endParaRPr lang="en-US"/>
          </a:p>
        </p:txBody>
      </p:sp>
      <p:sp>
        <p:nvSpPr>
          <p:cNvPr id="73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50 Years Later </a:t>
            </a:r>
            <a:r>
              <a:rPr lang="en-US" sz="2400"/>
              <a:t>(Mark Kryder at SNW 2006)</a:t>
            </a:r>
            <a:endParaRPr lang="en-US"/>
          </a:p>
        </p:txBody>
      </p:sp>
      <p:graphicFrame>
        <p:nvGraphicFramePr>
          <p:cNvPr id="738396" name="Group 92"/>
          <p:cNvGraphicFramePr>
            <a:graphicFrameLocks noGrp="1"/>
          </p:cNvGraphicFramePr>
          <p:nvPr>
            <p:ph type="tbl" idx="1"/>
          </p:nvPr>
        </p:nvGraphicFramePr>
        <p:xfrm>
          <a:off x="688975" y="1504950"/>
          <a:ext cx="8986838" cy="5581716"/>
        </p:xfrm>
        <a:graphic>
          <a:graphicData uri="http://schemas.openxmlformats.org/drawingml/2006/table">
            <a:tbl>
              <a:tblPr/>
              <a:tblGrid>
                <a:gridCol w="1905000"/>
                <a:gridCol w="2317750"/>
                <a:gridCol w="2506663"/>
                <a:gridCol w="2257425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IBM RAMAC (1956)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Seagate Momentus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(2006)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Difference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5MB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160GB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32,000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Areal Density</a:t>
                      </a: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2K bits/in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130 Gbits/in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65,000,000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Disks</a:t>
                      </a: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50 @ 24” diameter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 @ 2.5” diameter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/ 2,300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Price/MB</a:t>
                      </a: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$0.01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/ 3,200,000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Spindle Speed</a:t>
                      </a: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1,200 RPM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5,400 RPM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Seek Time</a:t>
                      </a: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600 ms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 ms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/ 60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Data Rate</a:t>
                      </a: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 KB/s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44 MB/s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4,400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5000 W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 W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/ 2,500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Weight</a:t>
                      </a:r>
                    </a:p>
                  </a:txBody>
                  <a:tcPr marT="18288" marB="182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~ 1 ton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 oz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/ 9,000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345E-E983-4848-894E-AC565F99DA0C}" type="slidenum">
              <a:rPr lang="en-US"/>
              <a:pPr/>
              <a:t>12</a:t>
            </a:fld>
            <a:endParaRPr lang="en-US"/>
          </a:p>
        </p:txBody>
      </p:sp>
      <p:sp>
        <p:nvSpPr>
          <p:cNvPr id="73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Disk Specs (from Seagate)</a:t>
            </a:r>
          </a:p>
        </p:txBody>
      </p:sp>
      <p:graphicFrame>
        <p:nvGraphicFramePr>
          <p:cNvPr id="732335" name="Group 175"/>
          <p:cNvGraphicFramePr>
            <a:graphicFrameLocks noGrp="1"/>
          </p:cNvGraphicFramePr>
          <p:nvPr>
            <p:ph type="tbl" idx="1"/>
          </p:nvPr>
        </p:nvGraphicFramePr>
        <p:xfrm>
          <a:off x="727075" y="1428750"/>
          <a:ext cx="8640763" cy="5466906"/>
        </p:xfrm>
        <a:graphic>
          <a:graphicData uri="http://schemas.openxmlformats.org/drawingml/2006/table">
            <a:tbl>
              <a:tblPr/>
              <a:tblGrid>
                <a:gridCol w="3341688"/>
                <a:gridCol w="2995612"/>
                <a:gridCol w="2303463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Cheetah 15k.5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Barracuda ES.2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Formatted capacity (GB)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Discs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Heads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Sector size (bytes)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512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512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Performance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External interface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Ultra320 SCSI, FC, S. SCSI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SATA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Spindle speed (RPM)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15,000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7,200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Average latency (msec)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4.16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Seek time, read/write (ms)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3.5/4.0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8.5/9.5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Track-to-track read/write (ms)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0.2-0.4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0.8/1.0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External transfer (MB/sec)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300-400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Internal transfer rate (MB/sec)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89-150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105 (sustained)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Cache size (MB)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Reliability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Recoverable read errors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per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bits read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per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bits read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Non-recoverable read errors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per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16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bits read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per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bits read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Performance</a:t>
            </a:r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9472612" cy="6248400"/>
          </a:xfrm>
        </p:spPr>
        <p:txBody>
          <a:bodyPr/>
          <a:lstStyle/>
          <a:p>
            <a:r>
              <a:rPr lang="en-US"/>
              <a:t>Seek</a:t>
            </a:r>
          </a:p>
          <a:p>
            <a:pPr lvl="1"/>
            <a:r>
              <a:rPr lang="en-US"/>
              <a:t>Position heads over cylinder, typically 3.5-9.5 ms</a:t>
            </a:r>
          </a:p>
          <a:p>
            <a:r>
              <a:rPr lang="en-US"/>
              <a:t>Rotational delay</a:t>
            </a:r>
          </a:p>
          <a:p>
            <a:pPr lvl="1"/>
            <a:r>
              <a:rPr lang="en-US"/>
              <a:t>Wait for a sector to rotate underneath the heads</a:t>
            </a:r>
          </a:p>
          <a:p>
            <a:pPr lvl="1"/>
            <a:r>
              <a:rPr lang="en-US"/>
              <a:t>Typically 8</a:t>
            </a:r>
            <a:r>
              <a:rPr lang="en-US">
                <a:sym typeface="Symbol" charset="2"/>
              </a:rPr>
              <a:t>  4 ms (7,200 – 15,000RPM) </a:t>
            </a:r>
            <a:br>
              <a:rPr lang="en-US">
                <a:sym typeface="Symbol" charset="2"/>
              </a:rPr>
            </a:br>
            <a:r>
              <a:rPr lang="en-US">
                <a:sym typeface="Symbol" charset="2"/>
              </a:rPr>
              <a:t>or ½ rotation takes 4 - 2ms</a:t>
            </a:r>
            <a:endParaRPr lang="en-US"/>
          </a:p>
          <a:p>
            <a:r>
              <a:rPr lang="en-US"/>
              <a:t>Transfer bytes </a:t>
            </a:r>
          </a:p>
          <a:p>
            <a:pPr lvl="1"/>
            <a:r>
              <a:rPr lang="en-US"/>
              <a:t>Transfer bandwidth is typically 40-125 Mbytes/sec</a:t>
            </a:r>
          </a:p>
          <a:p>
            <a:r>
              <a:rPr lang="en-US"/>
              <a:t>Performance of transfer 1 Kbytes</a:t>
            </a:r>
          </a:p>
          <a:p>
            <a:pPr lvl="1"/>
            <a:r>
              <a:rPr lang="en-US"/>
              <a:t>Seek (4 ms) + half rotational delay (2ms) + transfer (0.013 ms)</a:t>
            </a:r>
          </a:p>
          <a:p>
            <a:pPr lvl="1"/>
            <a:r>
              <a:rPr lang="en-US"/>
              <a:t>Total time is 6.01 ms or 167 Kbytes/sec (1/360 of 60MB/sec)!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0D92-5420-B14B-86B8-248CC3DFBBF8}" type="slidenum">
              <a:rPr lang="en-US"/>
              <a:pPr/>
              <a:t>14</a:t>
            </a:fld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More on Performance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963" y="1389063"/>
            <a:ext cx="9264650" cy="5876925"/>
          </a:xfrm>
        </p:spPr>
        <p:txBody>
          <a:bodyPr/>
          <a:lstStyle/>
          <a:p>
            <a:pPr marL="342900" indent="-342900" defTabSz="914400">
              <a:lnSpc>
                <a:spcPct val="80000"/>
              </a:lnSpc>
            </a:pPr>
            <a:r>
              <a:rPr lang="en-US" sz="2400" dirty="0"/>
              <a:t>What transfer size can get 90% of the disk bandwidth?</a:t>
            </a:r>
          </a:p>
          <a:p>
            <a:pPr marL="742950" lvl="1" indent="-285750" defTabSz="914400"/>
            <a:r>
              <a:rPr lang="en-US" sz="2000" dirty="0"/>
              <a:t>Assume Disk BW = 60MB/sec, ½ rotation = 2ms, ½ seek = 4ms</a:t>
            </a:r>
          </a:p>
          <a:p>
            <a:pPr marL="742950" lvl="1" indent="-285750" defTabSz="914400"/>
            <a:r>
              <a:rPr lang="en-US" sz="2000" dirty="0"/>
              <a:t>BW * 90% = size / (size/BW + rotation + seek)</a:t>
            </a:r>
          </a:p>
          <a:p>
            <a:pPr marL="742950" lvl="1" indent="-285750" defTabSz="914400"/>
            <a:r>
              <a:rPr lang="en-US" sz="2000" dirty="0"/>
              <a:t>size = BW * (rotation + seek) * 0.9 / 0.1 </a:t>
            </a:r>
            <a:br>
              <a:rPr lang="en-US" sz="2000" dirty="0"/>
            </a:br>
            <a:r>
              <a:rPr lang="en-US" sz="2000" dirty="0"/>
              <a:t>	     = 60MB * 0.006 * 0.9 / 0.1 = 3.24MB</a:t>
            </a:r>
          </a:p>
          <a:p>
            <a:pPr marL="742950" lvl="1" indent="-285750" defTabSz="914400">
              <a:lnSpc>
                <a:spcPct val="80000"/>
              </a:lnSpc>
            </a:pPr>
            <a:endParaRPr lang="en-US" sz="2000" dirty="0"/>
          </a:p>
          <a:p>
            <a:pPr marL="742950" lvl="1" indent="-285750" defTabSz="914400">
              <a:lnSpc>
                <a:spcPct val="80000"/>
              </a:lnSpc>
            </a:pPr>
            <a:endParaRPr lang="en-US" sz="2000" dirty="0"/>
          </a:p>
          <a:p>
            <a:pPr marL="742950" lvl="1" indent="-285750" defTabSz="914400">
              <a:lnSpc>
                <a:spcPct val="80000"/>
              </a:lnSpc>
            </a:pPr>
            <a:endParaRPr lang="en-US" sz="2000" dirty="0"/>
          </a:p>
          <a:p>
            <a:pPr marL="742950" lvl="1" indent="-285750" defTabSz="914400">
              <a:lnSpc>
                <a:spcPct val="80000"/>
              </a:lnSpc>
            </a:pPr>
            <a:endParaRPr lang="en-US" sz="2000" dirty="0"/>
          </a:p>
          <a:p>
            <a:pPr marL="742950" lvl="1" indent="-285750" defTabSz="914400">
              <a:lnSpc>
                <a:spcPct val="80000"/>
              </a:lnSpc>
            </a:pPr>
            <a:endParaRPr lang="en-US" sz="2000" dirty="0"/>
          </a:p>
          <a:p>
            <a:pPr marL="742950" lvl="1" indent="-285750" defTabSz="914400">
              <a:lnSpc>
                <a:spcPct val="80000"/>
              </a:lnSpc>
            </a:pPr>
            <a:endParaRPr lang="en-US" sz="2000" dirty="0"/>
          </a:p>
          <a:p>
            <a:pPr marL="742950" lvl="1" indent="-285750" defTabSz="914400">
              <a:lnSpc>
                <a:spcPct val="80000"/>
              </a:lnSpc>
            </a:pPr>
            <a:endParaRPr lang="en-US" sz="2000" dirty="0"/>
          </a:p>
          <a:p>
            <a:pPr marL="342900" indent="-342900" defTabSz="914400">
              <a:lnSpc>
                <a:spcPct val="90000"/>
              </a:lnSpc>
            </a:pPr>
            <a:r>
              <a:rPr lang="en-US" sz="2400" dirty="0"/>
              <a:t>Seek and rotational times dominate the cost of small accesses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 sz="2000" dirty="0"/>
              <a:t>Disk transfer bandwidth are wasted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 sz="2000" dirty="0"/>
              <a:t>Need algorithms to reduce seek time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en-US" sz="2400" dirty="0"/>
              <a:t>Speed depends on which sectors to </a:t>
            </a:r>
            <a:r>
              <a:rPr lang="en-US" sz="2400" dirty="0" smtClean="0"/>
              <a:t>access</a:t>
            </a:r>
          </a:p>
        </p:txBody>
      </p:sp>
      <p:graphicFrame>
        <p:nvGraphicFramePr>
          <p:cNvPr id="703531" name="Group 43"/>
          <p:cNvGraphicFramePr>
            <a:graphicFrameLocks noGrp="1"/>
          </p:cNvGraphicFramePr>
          <p:nvPr>
            <p:ph type="tbl" idx="1"/>
          </p:nvPr>
        </p:nvGraphicFramePr>
        <p:xfrm>
          <a:off x="996950" y="3348038"/>
          <a:ext cx="8097838" cy="1672484"/>
        </p:xfrm>
        <a:graphic>
          <a:graphicData uri="http://schemas.openxmlformats.org/drawingml/2006/table">
            <a:tbl>
              <a:tblPr/>
              <a:tblGrid>
                <a:gridCol w="4049713"/>
                <a:gridCol w="4048125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Block Size (Kbytes)</a:t>
                      </a:r>
                    </a:p>
                  </a:txBody>
                  <a:tcPr marL="101882" marR="101882" marT="50941" marB="509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% of Disk Transfer Bandwidth</a:t>
                      </a:r>
                    </a:p>
                  </a:txBody>
                  <a:tcPr marL="101882" marR="101882" marT="50941" marB="509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1Kbytes</a:t>
                      </a:r>
                    </a:p>
                  </a:txBody>
                  <a:tcPr marL="101882" marR="101882" marT="50941" marB="509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0.28%</a:t>
                      </a:r>
                    </a:p>
                  </a:txBody>
                  <a:tcPr marL="101882" marR="101882" marT="50941" marB="509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1Mbytes</a:t>
                      </a:r>
                    </a:p>
                  </a:txBody>
                  <a:tcPr marL="101882" marR="101882" marT="50941" marB="509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73.99%</a:t>
                      </a:r>
                    </a:p>
                  </a:txBody>
                  <a:tcPr marL="101882" marR="101882" marT="50941" marB="509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3.24Mbytes</a:t>
                      </a:r>
                    </a:p>
                  </a:txBody>
                  <a:tcPr marL="101882" marR="101882" marT="50941" marB="509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marL="101882" marR="101882" marT="50941" marB="509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4929-0A50-954B-B1E6-3482CA27CF6B}" type="slidenum">
              <a:rPr lang="en-US"/>
              <a:pPr/>
              <a:t>15</a:t>
            </a:fld>
            <a:endParaRPr lang="en-US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8710612" cy="1122363"/>
          </a:xfrm>
        </p:spPr>
        <p:txBody>
          <a:bodyPr/>
          <a:lstStyle/>
          <a:p>
            <a:pPr defTabSz="914400"/>
            <a:r>
              <a:rPr lang="en-US"/>
              <a:t>FIFO (FCFS) order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4735512" cy="5784850"/>
          </a:xfrm>
        </p:spPr>
        <p:txBody>
          <a:bodyPr/>
          <a:lstStyle/>
          <a:p>
            <a:pPr marL="342900" indent="-342900" defTabSz="914400"/>
            <a:r>
              <a:rPr lang="en-US" dirty="0"/>
              <a:t>Method</a:t>
            </a:r>
          </a:p>
          <a:p>
            <a:pPr marL="742950" lvl="1" indent="-285750" defTabSz="914400"/>
            <a:r>
              <a:rPr lang="en-US" dirty="0"/>
              <a:t>First come first serve</a:t>
            </a:r>
          </a:p>
          <a:p>
            <a:pPr marL="342900" indent="-342900" defTabSz="914400"/>
            <a:r>
              <a:rPr lang="en-US" dirty="0"/>
              <a:t>Pros</a:t>
            </a:r>
          </a:p>
          <a:p>
            <a:pPr marL="742950" lvl="1" indent="-285750" defTabSz="914400"/>
            <a:r>
              <a:rPr lang="en-US" dirty="0"/>
              <a:t>Fairness among requests</a:t>
            </a:r>
          </a:p>
          <a:p>
            <a:pPr marL="742950" lvl="1" indent="-285750" defTabSz="914400"/>
            <a:r>
              <a:rPr lang="en-US" dirty="0"/>
              <a:t>In the order applications expect</a:t>
            </a:r>
          </a:p>
          <a:p>
            <a:pPr marL="342900" indent="-342900" defTabSz="914400"/>
            <a:r>
              <a:rPr lang="en-US" dirty="0"/>
              <a:t>Cons</a:t>
            </a:r>
          </a:p>
          <a:p>
            <a:pPr marL="742950" lvl="1" indent="-285750" defTabSz="914400"/>
            <a:r>
              <a:rPr lang="en-US" dirty="0"/>
              <a:t>Arrival may be on random spots on the disk (long seeks)</a:t>
            </a:r>
          </a:p>
          <a:p>
            <a:pPr marL="742950" lvl="1" indent="-285750" defTabSz="914400"/>
            <a:r>
              <a:rPr lang="en-US" dirty="0"/>
              <a:t>Wild </a:t>
            </a:r>
            <a:r>
              <a:rPr lang="en-US" dirty="0" smtClean="0"/>
              <a:t>swings </a:t>
            </a:r>
            <a:r>
              <a:rPr lang="en-US" dirty="0"/>
              <a:t>can happen</a:t>
            </a:r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5573713" y="2460625"/>
            <a:ext cx="3603625" cy="3541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17" name="Line 5"/>
          <p:cNvSpPr>
            <a:spLocks noChangeShapeType="1"/>
          </p:cNvSpPr>
          <p:nvPr/>
        </p:nvSpPr>
        <p:spPr bwMode="auto">
          <a:xfrm>
            <a:off x="6578600" y="2806700"/>
            <a:ext cx="754063" cy="34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18" name="Line 6"/>
          <p:cNvSpPr>
            <a:spLocks noChangeShapeType="1"/>
          </p:cNvSpPr>
          <p:nvPr/>
        </p:nvSpPr>
        <p:spPr bwMode="auto">
          <a:xfrm>
            <a:off x="7332663" y="3151188"/>
            <a:ext cx="1341437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19" name="Line 7"/>
          <p:cNvSpPr>
            <a:spLocks noChangeShapeType="1"/>
          </p:cNvSpPr>
          <p:nvPr/>
        </p:nvSpPr>
        <p:spPr bwMode="auto">
          <a:xfrm flipH="1">
            <a:off x="6243638" y="3411538"/>
            <a:ext cx="24304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0" name="Line 8"/>
          <p:cNvSpPr>
            <a:spLocks noChangeShapeType="1"/>
          </p:cNvSpPr>
          <p:nvPr/>
        </p:nvSpPr>
        <p:spPr bwMode="auto">
          <a:xfrm>
            <a:off x="6243638" y="3843338"/>
            <a:ext cx="1676400" cy="25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1" name="Line 9"/>
          <p:cNvSpPr>
            <a:spLocks noChangeShapeType="1"/>
          </p:cNvSpPr>
          <p:nvPr/>
        </p:nvSpPr>
        <p:spPr bwMode="auto">
          <a:xfrm flipH="1">
            <a:off x="5992813" y="4102100"/>
            <a:ext cx="1927225" cy="34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2" name="Line 10"/>
          <p:cNvSpPr>
            <a:spLocks noChangeShapeType="1"/>
          </p:cNvSpPr>
          <p:nvPr/>
        </p:nvSpPr>
        <p:spPr bwMode="auto">
          <a:xfrm>
            <a:off x="5992813" y="4446588"/>
            <a:ext cx="2011362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3" name="Line 11"/>
          <p:cNvSpPr>
            <a:spLocks noChangeShapeType="1"/>
          </p:cNvSpPr>
          <p:nvPr/>
        </p:nvSpPr>
        <p:spPr bwMode="auto">
          <a:xfrm flipH="1">
            <a:off x="6831013" y="4706938"/>
            <a:ext cx="1173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4" name="Line 12"/>
          <p:cNvSpPr>
            <a:spLocks noChangeShapeType="1"/>
          </p:cNvSpPr>
          <p:nvPr/>
        </p:nvSpPr>
        <p:spPr bwMode="auto">
          <a:xfrm>
            <a:off x="6831013" y="5138738"/>
            <a:ext cx="166687" cy="34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5" name="Line 13"/>
          <p:cNvSpPr>
            <a:spLocks noChangeShapeType="1"/>
          </p:cNvSpPr>
          <p:nvPr/>
        </p:nvSpPr>
        <p:spPr bwMode="auto">
          <a:xfrm>
            <a:off x="5573713" y="2201863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6" name="Line 14"/>
          <p:cNvSpPr>
            <a:spLocks noChangeShapeType="1"/>
          </p:cNvSpPr>
          <p:nvPr/>
        </p:nvSpPr>
        <p:spPr bwMode="auto">
          <a:xfrm>
            <a:off x="9177338" y="2201863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7" name="Text Box 15"/>
          <p:cNvSpPr txBox="1">
            <a:spLocks noChangeArrowheads="1"/>
          </p:cNvSpPr>
          <p:nvPr/>
        </p:nvSpPr>
        <p:spPr bwMode="auto">
          <a:xfrm>
            <a:off x="5405438" y="1770063"/>
            <a:ext cx="374650" cy="51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0</a:t>
            </a:r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8842375" y="1770063"/>
            <a:ext cx="717550" cy="51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199</a:t>
            </a:r>
          </a:p>
        </p:txBody>
      </p:sp>
      <p:sp>
        <p:nvSpPr>
          <p:cNvPr id="704529" name="Text Box 17"/>
          <p:cNvSpPr txBox="1">
            <a:spLocks noChangeArrowheads="1"/>
          </p:cNvSpPr>
          <p:nvPr/>
        </p:nvSpPr>
        <p:spPr bwMode="auto">
          <a:xfrm>
            <a:off x="5405438" y="6346825"/>
            <a:ext cx="3835400" cy="436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200">
                <a:latin typeface="Times New Roman" charset="0"/>
              </a:rPr>
              <a:t>98, 183, 37, 122, 14, 124, 65, 67</a:t>
            </a:r>
          </a:p>
        </p:txBody>
      </p:sp>
      <p:sp>
        <p:nvSpPr>
          <p:cNvPr id="704530" name="Line 18"/>
          <p:cNvSpPr>
            <a:spLocks noChangeShapeType="1"/>
          </p:cNvSpPr>
          <p:nvPr/>
        </p:nvSpPr>
        <p:spPr bwMode="auto">
          <a:xfrm flipV="1">
            <a:off x="6578600" y="2201863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31" name="Text Box 19"/>
          <p:cNvSpPr txBox="1">
            <a:spLocks noChangeArrowheads="1"/>
          </p:cNvSpPr>
          <p:nvPr/>
        </p:nvSpPr>
        <p:spPr bwMode="auto">
          <a:xfrm>
            <a:off x="6327775" y="1770063"/>
            <a:ext cx="546100" cy="51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5" grpId="0" build="p"/>
      <p:bldP spid="704515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1A62-D201-2345-B7F5-AE90E6365244}" type="slidenum">
              <a:rPr lang="en-US"/>
              <a:pPr/>
              <a:t>16</a:t>
            </a:fld>
            <a:endParaRPr lang="en-US"/>
          </a:p>
        </p:txBody>
      </p:sp>
      <p:sp>
        <p:nvSpPr>
          <p:cNvPr id="70555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SSTF (Shortest Seek Time First)</a:t>
            </a:r>
          </a:p>
        </p:txBody>
      </p:sp>
      <p:sp>
        <p:nvSpPr>
          <p:cNvPr id="70555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5113337" cy="5784850"/>
          </a:xfrm>
        </p:spPr>
        <p:txBody>
          <a:bodyPr/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Pick the one closest on disk</a:t>
            </a:r>
          </a:p>
          <a:p>
            <a:pPr lvl="1"/>
            <a:r>
              <a:rPr lang="en-US" dirty="0"/>
              <a:t>Rotational delay is in calculation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Try to minimize seek time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Starvation</a:t>
            </a:r>
          </a:p>
          <a:p>
            <a:r>
              <a:rPr lang="en-US" dirty="0"/>
              <a:t>Question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we avoid the starvation?</a:t>
            </a:r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5616575" y="2159000"/>
            <a:ext cx="3603625" cy="3541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41" name="Line 5"/>
          <p:cNvSpPr>
            <a:spLocks noChangeShapeType="1"/>
          </p:cNvSpPr>
          <p:nvPr/>
        </p:nvSpPr>
        <p:spPr bwMode="auto">
          <a:xfrm>
            <a:off x="6621463" y="2505075"/>
            <a:ext cx="252412" cy="258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42" name="Line 6"/>
          <p:cNvSpPr>
            <a:spLocks noChangeShapeType="1"/>
          </p:cNvSpPr>
          <p:nvPr/>
        </p:nvSpPr>
        <p:spPr bwMode="auto">
          <a:xfrm>
            <a:off x="6035675" y="3800475"/>
            <a:ext cx="1339850" cy="258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43" name="Line 7"/>
          <p:cNvSpPr>
            <a:spLocks noChangeShapeType="1"/>
          </p:cNvSpPr>
          <p:nvPr/>
        </p:nvSpPr>
        <p:spPr bwMode="auto">
          <a:xfrm>
            <a:off x="6873875" y="2763838"/>
            <a:ext cx="166688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44" name="Line 8"/>
          <p:cNvSpPr>
            <a:spLocks noChangeShapeType="1"/>
          </p:cNvSpPr>
          <p:nvPr/>
        </p:nvSpPr>
        <p:spPr bwMode="auto">
          <a:xfrm>
            <a:off x="5616575" y="1900238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45" name="Line 9"/>
          <p:cNvSpPr>
            <a:spLocks noChangeShapeType="1"/>
          </p:cNvSpPr>
          <p:nvPr/>
        </p:nvSpPr>
        <p:spPr bwMode="auto">
          <a:xfrm>
            <a:off x="9220200" y="1900238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46" name="Text Box 10"/>
          <p:cNvSpPr txBox="1">
            <a:spLocks noChangeArrowheads="1"/>
          </p:cNvSpPr>
          <p:nvPr/>
        </p:nvSpPr>
        <p:spPr bwMode="auto">
          <a:xfrm>
            <a:off x="5448300" y="1468438"/>
            <a:ext cx="374650" cy="51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0</a:t>
            </a:r>
          </a:p>
        </p:txBody>
      </p:sp>
      <p:sp>
        <p:nvSpPr>
          <p:cNvPr id="705547" name="Text Box 11"/>
          <p:cNvSpPr txBox="1">
            <a:spLocks noChangeArrowheads="1"/>
          </p:cNvSpPr>
          <p:nvPr/>
        </p:nvSpPr>
        <p:spPr bwMode="auto">
          <a:xfrm>
            <a:off x="8885238" y="1468438"/>
            <a:ext cx="717550" cy="51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199</a:t>
            </a:r>
          </a:p>
        </p:txBody>
      </p:sp>
      <p:sp>
        <p:nvSpPr>
          <p:cNvPr id="705548" name="Text Box 12"/>
          <p:cNvSpPr txBox="1">
            <a:spLocks noChangeArrowheads="1"/>
          </p:cNvSpPr>
          <p:nvPr/>
        </p:nvSpPr>
        <p:spPr bwMode="auto">
          <a:xfrm>
            <a:off x="5448300" y="5872163"/>
            <a:ext cx="4022725" cy="77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200">
                <a:latin typeface="Times New Roman" charset="0"/>
              </a:rPr>
              <a:t>98, 183, 37, 122, 14, 124, 65, 67</a:t>
            </a:r>
          </a:p>
          <a:p>
            <a:pPr defTabSz="1019175"/>
            <a:r>
              <a:rPr lang="en-US" sz="2200">
                <a:latin typeface="Times New Roman" charset="0"/>
              </a:rPr>
              <a:t>(65, 67, 37, 14, 98, 122, 124, 183)</a:t>
            </a:r>
          </a:p>
        </p:txBody>
      </p:sp>
      <p:sp>
        <p:nvSpPr>
          <p:cNvPr id="705549" name="Line 13"/>
          <p:cNvSpPr>
            <a:spLocks noChangeShapeType="1"/>
          </p:cNvSpPr>
          <p:nvPr/>
        </p:nvSpPr>
        <p:spPr bwMode="auto">
          <a:xfrm flipH="1">
            <a:off x="6286500" y="3109913"/>
            <a:ext cx="7540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50" name="Line 14"/>
          <p:cNvSpPr>
            <a:spLocks noChangeShapeType="1"/>
          </p:cNvSpPr>
          <p:nvPr/>
        </p:nvSpPr>
        <p:spPr bwMode="auto">
          <a:xfrm flipH="1">
            <a:off x="6035675" y="3541713"/>
            <a:ext cx="250825" cy="25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51" name="Line 15"/>
          <p:cNvSpPr>
            <a:spLocks noChangeShapeType="1"/>
          </p:cNvSpPr>
          <p:nvPr/>
        </p:nvSpPr>
        <p:spPr bwMode="auto">
          <a:xfrm>
            <a:off x="7712075" y="4232275"/>
            <a:ext cx="82550" cy="34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52" name="Line 16"/>
          <p:cNvSpPr>
            <a:spLocks noChangeShapeType="1"/>
          </p:cNvSpPr>
          <p:nvPr/>
        </p:nvSpPr>
        <p:spPr bwMode="auto">
          <a:xfrm>
            <a:off x="7794625" y="4576763"/>
            <a:ext cx="11747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53" name="Line 17"/>
          <p:cNvSpPr>
            <a:spLocks noChangeShapeType="1"/>
          </p:cNvSpPr>
          <p:nvPr/>
        </p:nvSpPr>
        <p:spPr bwMode="auto">
          <a:xfrm>
            <a:off x="7375525" y="4059238"/>
            <a:ext cx="336550" cy="173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54" name="Line 18"/>
          <p:cNvSpPr>
            <a:spLocks noChangeShapeType="1"/>
          </p:cNvSpPr>
          <p:nvPr/>
        </p:nvSpPr>
        <p:spPr bwMode="auto">
          <a:xfrm flipV="1">
            <a:off x="6621463" y="1900238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555" name="Text Box 19"/>
          <p:cNvSpPr txBox="1">
            <a:spLocks noChangeArrowheads="1"/>
          </p:cNvSpPr>
          <p:nvPr/>
        </p:nvSpPr>
        <p:spPr bwMode="auto">
          <a:xfrm>
            <a:off x="6370638" y="1468438"/>
            <a:ext cx="546100" cy="51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57" grpId="0" build="p"/>
      <p:bldP spid="705557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9AB6-BCD4-CA42-B2A7-9B741CB1A773}" type="slidenum">
              <a:rPr lang="en-US"/>
              <a:pPr/>
              <a:t>17</a:t>
            </a:fld>
            <a:endParaRPr lang="en-US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Elevator (SCAN)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5013325" cy="5784850"/>
          </a:xfrm>
        </p:spPr>
        <p:txBody>
          <a:bodyPr/>
          <a:lstStyle/>
          <a:p>
            <a:pPr marL="342900" indent="-342900" defTabSz="914400"/>
            <a:r>
              <a:rPr lang="en-US" dirty="0"/>
              <a:t>Method</a:t>
            </a:r>
          </a:p>
          <a:p>
            <a:pPr marL="742950" lvl="1" indent="-285750" defTabSz="914400"/>
            <a:r>
              <a:rPr lang="en-US" dirty="0"/>
              <a:t>Take the closest request in the direction of travel</a:t>
            </a:r>
          </a:p>
          <a:p>
            <a:pPr marL="742950" lvl="1" indent="-285750" defTabSz="914400"/>
            <a:r>
              <a:rPr lang="en-US" dirty="0"/>
              <a:t>Real implementations do not go to the end (called LOOK)</a:t>
            </a:r>
          </a:p>
          <a:p>
            <a:pPr marL="342900" indent="-342900" defTabSz="914400"/>
            <a:r>
              <a:rPr lang="en-US" dirty="0"/>
              <a:t>Pros</a:t>
            </a:r>
          </a:p>
          <a:p>
            <a:pPr marL="742950" lvl="1" indent="-285750" defTabSz="914400"/>
            <a:r>
              <a:rPr lang="en-US" dirty="0"/>
              <a:t>Bounded time for each request</a:t>
            </a:r>
          </a:p>
          <a:p>
            <a:pPr marL="342900" indent="-342900" defTabSz="914400"/>
            <a:r>
              <a:rPr lang="en-US" dirty="0"/>
              <a:t>Cons</a:t>
            </a:r>
          </a:p>
          <a:p>
            <a:pPr marL="742950" lvl="1" indent="-285750" defTabSz="914400"/>
            <a:r>
              <a:rPr lang="en-US" dirty="0"/>
              <a:t>Request at the other end will take a while</a:t>
            </a:r>
          </a:p>
          <a:p>
            <a:pPr marL="742950" lvl="1" indent="-285750" defTabSz="914400"/>
            <a:endParaRPr lang="en-US" dirty="0"/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5573713" y="2287588"/>
            <a:ext cx="3603625" cy="3541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65" name="Line 5"/>
          <p:cNvSpPr>
            <a:spLocks noChangeShapeType="1"/>
          </p:cNvSpPr>
          <p:nvPr/>
        </p:nvSpPr>
        <p:spPr bwMode="auto">
          <a:xfrm flipH="1">
            <a:off x="6243638" y="2633663"/>
            <a:ext cx="334962" cy="34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66" name="Line 6"/>
          <p:cNvSpPr>
            <a:spLocks noChangeShapeType="1"/>
          </p:cNvSpPr>
          <p:nvPr/>
        </p:nvSpPr>
        <p:spPr bwMode="auto">
          <a:xfrm>
            <a:off x="6831013" y="3929063"/>
            <a:ext cx="166687" cy="34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67" name="Line 7"/>
          <p:cNvSpPr>
            <a:spLocks noChangeShapeType="1"/>
          </p:cNvSpPr>
          <p:nvPr/>
        </p:nvSpPr>
        <p:spPr bwMode="auto">
          <a:xfrm>
            <a:off x="5573713" y="2028825"/>
            <a:ext cx="0" cy="25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68" name="Line 8"/>
          <p:cNvSpPr>
            <a:spLocks noChangeShapeType="1"/>
          </p:cNvSpPr>
          <p:nvPr/>
        </p:nvSpPr>
        <p:spPr bwMode="auto">
          <a:xfrm>
            <a:off x="9177338" y="2028825"/>
            <a:ext cx="0" cy="25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69" name="Text Box 9"/>
          <p:cNvSpPr txBox="1">
            <a:spLocks noChangeArrowheads="1"/>
          </p:cNvSpPr>
          <p:nvPr/>
        </p:nvSpPr>
        <p:spPr bwMode="auto">
          <a:xfrm>
            <a:off x="5405438" y="1597025"/>
            <a:ext cx="374650" cy="512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0</a:t>
            </a:r>
          </a:p>
        </p:txBody>
      </p:sp>
      <p:sp>
        <p:nvSpPr>
          <p:cNvPr id="706570" name="Text Box 10"/>
          <p:cNvSpPr txBox="1">
            <a:spLocks noChangeArrowheads="1"/>
          </p:cNvSpPr>
          <p:nvPr/>
        </p:nvSpPr>
        <p:spPr bwMode="auto">
          <a:xfrm>
            <a:off x="8842375" y="1597025"/>
            <a:ext cx="717550" cy="512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199</a:t>
            </a:r>
          </a:p>
        </p:txBody>
      </p:sp>
      <p:sp>
        <p:nvSpPr>
          <p:cNvPr id="706571" name="Text Box 11"/>
          <p:cNvSpPr txBox="1">
            <a:spLocks noChangeArrowheads="1"/>
          </p:cNvSpPr>
          <p:nvPr/>
        </p:nvSpPr>
        <p:spPr bwMode="auto">
          <a:xfrm>
            <a:off x="5405438" y="6000750"/>
            <a:ext cx="4022725" cy="77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200">
                <a:latin typeface="Times New Roman" charset="0"/>
              </a:rPr>
              <a:t>98, 183, 37, 122, 14, 124, 65, 67</a:t>
            </a:r>
          </a:p>
          <a:p>
            <a:pPr defTabSz="1019175"/>
            <a:r>
              <a:rPr lang="en-US" sz="2200">
                <a:latin typeface="Times New Roman" charset="0"/>
              </a:rPr>
              <a:t>(37, 14, 65, 67, 98, 122, 124, 183)</a:t>
            </a:r>
          </a:p>
        </p:txBody>
      </p:sp>
      <p:sp>
        <p:nvSpPr>
          <p:cNvPr id="706572" name="Line 12"/>
          <p:cNvSpPr>
            <a:spLocks noChangeShapeType="1"/>
          </p:cNvSpPr>
          <p:nvPr/>
        </p:nvSpPr>
        <p:spPr bwMode="auto">
          <a:xfrm flipH="1">
            <a:off x="5992813" y="2978150"/>
            <a:ext cx="25082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73" name="Line 13"/>
          <p:cNvSpPr>
            <a:spLocks noChangeShapeType="1"/>
          </p:cNvSpPr>
          <p:nvPr/>
        </p:nvSpPr>
        <p:spPr bwMode="auto">
          <a:xfrm>
            <a:off x="7669213" y="4705350"/>
            <a:ext cx="8255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74" name="Line 14"/>
          <p:cNvSpPr>
            <a:spLocks noChangeShapeType="1"/>
          </p:cNvSpPr>
          <p:nvPr/>
        </p:nvSpPr>
        <p:spPr bwMode="auto">
          <a:xfrm>
            <a:off x="7751763" y="5051425"/>
            <a:ext cx="11747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75" name="Line 15"/>
          <p:cNvSpPr>
            <a:spLocks noChangeShapeType="1"/>
          </p:cNvSpPr>
          <p:nvPr/>
        </p:nvSpPr>
        <p:spPr bwMode="auto">
          <a:xfrm>
            <a:off x="7332663" y="4533900"/>
            <a:ext cx="33655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76" name="Line 16"/>
          <p:cNvSpPr>
            <a:spLocks noChangeShapeType="1"/>
          </p:cNvSpPr>
          <p:nvPr/>
        </p:nvSpPr>
        <p:spPr bwMode="auto">
          <a:xfrm flipV="1">
            <a:off x="6578600" y="2028825"/>
            <a:ext cx="0" cy="25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6327775" y="1597025"/>
            <a:ext cx="546100" cy="512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53</a:t>
            </a:r>
          </a:p>
        </p:txBody>
      </p:sp>
      <p:sp>
        <p:nvSpPr>
          <p:cNvPr id="706578" name="Line 18"/>
          <p:cNvSpPr>
            <a:spLocks noChangeShapeType="1"/>
          </p:cNvSpPr>
          <p:nvPr/>
        </p:nvSpPr>
        <p:spPr bwMode="auto">
          <a:xfrm flipH="1">
            <a:off x="5573713" y="3238500"/>
            <a:ext cx="419100" cy="258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79" name="Line 19"/>
          <p:cNvSpPr>
            <a:spLocks noChangeShapeType="1"/>
          </p:cNvSpPr>
          <p:nvPr/>
        </p:nvSpPr>
        <p:spPr bwMode="auto">
          <a:xfrm>
            <a:off x="5573713" y="3497263"/>
            <a:ext cx="12573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80" name="Line 20"/>
          <p:cNvSpPr>
            <a:spLocks noChangeShapeType="1"/>
          </p:cNvSpPr>
          <p:nvPr/>
        </p:nvSpPr>
        <p:spPr bwMode="auto">
          <a:xfrm>
            <a:off x="6997700" y="4273550"/>
            <a:ext cx="334963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3" grpId="0" build="p"/>
      <p:bldP spid="70656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211-07F9-E141-9649-1A2ADF8027AA}" type="slidenum">
              <a:rPr lang="en-US"/>
              <a:pPr/>
              <a:t>18</a:t>
            </a:fld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C-SCAN (Circular SCAN)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5013325" cy="5784850"/>
          </a:xfrm>
        </p:spPr>
        <p:txBody>
          <a:bodyPr/>
          <a:lstStyle/>
          <a:p>
            <a:pPr marL="342900" indent="-342900" defTabSz="914400"/>
            <a:r>
              <a:rPr lang="en-US" dirty="0"/>
              <a:t>Method</a:t>
            </a:r>
          </a:p>
          <a:p>
            <a:pPr marL="742950" lvl="1" indent="-285750" defTabSz="914400"/>
            <a:r>
              <a:rPr lang="en-US" dirty="0"/>
              <a:t>Like SCAN</a:t>
            </a:r>
          </a:p>
          <a:p>
            <a:pPr marL="742950" lvl="1" indent="-285750" defTabSz="914400"/>
            <a:r>
              <a:rPr lang="en-US" dirty="0"/>
              <a:t>But, wrap around</a:t>
            </a:r>
          </a:p>
          <a:p>
            <a:pPr marL="742950" lvl="1" indent="-285750" defTabSz="914400"/>
            <a:r>
              <a:rPr lang="en-US" dirty="0"/>
              <a:t>Real implementation doesn’t go to the end (C-LOOK)</a:t>
            </a:r>
          </a:p>
          <a:p>
            <a:pPr marL="342900" indent="-342900" defTabSz="914400"/>
            <a:r>
              <a:rPr lang="en-US" dirty="0"/>
              <a:t>Pros</a:t>
            </a:r>
          </a:p>
          <a:p>
            <a:pPr marL="742950" lvl="1" indent="-285750" defTabSz="914400"/>
            <a:r>
              <a:rPr lang="en-US" dirty="0"/>
              <a:t>Uniform service time</a:t>
            </a:r>
          </a:p>
          <a:p>
            <a:pPr marL="342900" indent="-342900" defTabSz="914400"/>
            <a:r>
              <a:rPr lang="en-US" dirty="0"/>
              <a:t>Cons</a:t>
            </a:r>
          </a:p>
          <a:p>
            <a:pPr marL="742950" lvl="1" indent="-285750" defTabSz="914400"/>
            <a:r>
              <a:rPr lang="en-US" dirty="0"/>
              <a:t>Do nothing on the return</a:t>
            </a:r>
          </a:p>
          <a:p>
            <a:pPr marL="742950" lvl="1" indent="-285750" defTabSz="914400"/>
            <a:endParaRPr lang="en-US" dirty="0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5616575" y="2486025"/>
            <a:ext cx="3603625" cy="3541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589" name="Line 5"/>
          <p:cNvSpPr>
            <a:spLocks noChangeShapeType="1"/>
          </p:cNvSpPr>
          <p:nvPr/>
        </p:nvSpPr>
        <p:spPr bwMode="auto">
          <a:xfrm>
            <a:off x="6873875" y="3090863"/>
            <a:ext cx="166688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590" name="Line 6"/>
          <p:cNvSpPr>
            <a:spLocks noChangeShapeType="1"/>
          </p:cNvSpPr>
          <p:nvPr/>
        </p:nvSpPr>
        <p:spPr bwMode="auto">
          <a:xfrm>
            <a:off x="5616575" y="2227263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591" name="Line 7"/>
          <p:cNvSpPr>
            <a:spLocks noChangeShapeType="1"/>
          </p:cNvSpPr>
          <p:nvPr/>
        </p:nvSpPr>
        <p:spPr bwMode="auto">
          <a:xfrm>
            <a:off x="9220200" y="2227263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5448300" y="1795463"/>
            <a:ext cx="374650" cy="51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0</a:t>
            </a:r>
          </a:p>
        </p:txBody>
      </p:sp>
      <p:sp>
        <p:nvSpPr>
          <p:cNvPr id="707593" name="Text Box 9"/>
          <p:cNvSpPr txBox="1">
            <a:spLocks noChangeArrowheads="1"/>
          </p:cNvSpPr>
          <p:nvPr/>
        </p:nvSpPr>
        <p:spPr bwMode="auto">
          <a:xfrm>
            <a:off x="8885238" y="1795463"/>
            <a:ext cx="717550" cy="51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199</a:t>
            </a:r>
          </a:p>
        </p:txBody>
      </p:sp>
      <p:sp>
        <p:nvSpPr>
          <p:cNvPr id="707594" name="Text Box 10"/>
          <p:cNvSpPr txBox="1">
            <a:spLocks noChangeArrowheads="1"/>
          </p:cNvSpPr>
          <p:nvPr/>
        </p:nvSpPr>
        <p:spPr bwMode="auto">
          <a:xfrm>
            <a:off x="5448300" y="6199188"/>
            <a:ext cx="4022725" cy="77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200">
                <a:latin typeface="Times New Roman" charset="0"/>
              </a:rPr>
              <a:t>98, 183, 37, 122, 14, 124, 65, 67</a:t>
            </a:r>
          </a:p>
          <a:p>
            <a:pPr defTabSz="1019175"/>
            <a:r>
              <a:rPr lang="en-US" sz="2200">
                <a:latin typeface="Times New Roman" charset="0"/>
              </a:rPr>
              <a:t>(65, 67, 98, 122, 124, 183, 14, 37)</a:t>
            </a:r>
          </a:p>
        </p:txBody>
      </p:sp>
      <p:sp>
        <p:nvSpPr>
          <p:cNvPr id="707595" name="Line 11"/>
          <p:cNvSpPr>
            <a:spLocks noChangeShapeType="1"/>
          </p:cNvSpPr>
          <p:nvPr/>
        </p:nvSpPr>
        <p:spPr bwMode="auto">
          <a:xfrm>
            <a:off x="7712075" y="3868738"/>
            <a:ext cx="82550" cy="34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596" name="Line 12"/>
          <p:cNvSpPr>
            <a:spLocks noChangeShapeType="1"/>
          </p:cNvSpPr>
          <p:nvPr/>
        </p:nvSpPr>
        <p:spPr bwMode="auto">
          <a:xfrm>
            <a:off x="7794625" y="4213225"/>
            <a:ext cx="11747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597" name="Line 13"/>
          <p:cNvSpPr>
            <a:spLocks noChangeShapeType="1"/>
          </p:cNvSpPr>
          <p:nvPr/>
        </p:nvSpPr>
        <p:spPr bwMode="auto">
          <a:xfrm>
            <a:off x="7375525" y="3695700"/>
            <a:ext cx="336550" cy="17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598" name="Line 14"/>
          <p:cNvSpPr>
            <a:spLocks noChangeShapeType="1"/>
          </p:cNvSpPr>
          <p:nvPr/>
        </p:nvSpPr>
        <p:spPr bwMode="auto">
          <a:xfrm flipV="1">
            <a:off x="6621463" y="2227263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599" name="Text Box 15"/>
          <p:cNvSpPr txBox="1">
            <a:spLocks noChangeArrowheads="1"/>
          </p:cNvSpPr>
          <p:nvPr/>
        </p:nvSpPr>
        <p:spPr bwMode="auto">
          <a:xfrm>
            <a:off x="6370638" y="1795463"/>
            <a:ext cx="546100" cy="512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53</a:t>
            </a:r>
          </a:p>
        </p:txBody>
      </p:sp>
      <p:sp>
        <p:nvSpPr>
          <p:cNvPr id="707600" name="Line 16"/>
          <p:cNvSpPr>
            <a:spLocks noChangeShapeType="1"/>
          </p:cNvSpPr>
          <p:nvPr/>
        </p:nvSpPr>
        <p:spPr bwMode="auto">
          <a:xfrm>
            <a:off x="7040563" y="3436938"/>
            <a:ext cx="334962" cy="25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601" name="Line 17"/>
          <p:cNvSpPr>
            <a:spLocks noChangeShapeType="1"/>
          </p:cNvSpPr>
          <p:nvPr/>
        </p:nvSpPr>
        <p:spPr bwMode="auto">
          <a:xfrm>
            <a:off x="6621463" y="2832100"/>
            <a:ext cx="252412" cy="258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602" name="Line 18"/>
          <p:cNvSpPr>
            <a:spLocks noChangeShapeType="1"/>
          </p:cNvSpPr>
          <p:nvPr/>
        </p:nvSpPr>
        <p:spPr bwMode="auto">
          <a:xfrm flipH="1">
            <a:off x="5616575" y="4645025"/>
            <a:ext cx="335280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603" name="Line 19"/>
          <p:cNvSpPr>
            <a:spLocks noChangeShapeType="1"/>
          </p:cNvSpPr>
          <p:nvPr/>
        </p:nvSpPr>
        <p:spPr bwMode="auto">
          <a:xfrm>
            <a:off x="5699125" y="4991100"/>
            <a:ext cx="336550" cy="17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604" name="Line 20"/>
          <p:cNvSpPr>
            <a:spLocks noChangeShapeType="1"/>
          </p:cNvSpPr>
          <p:nvPr/>
        </p:nvSpPr>
        <p:spPr bwMode="auto">
          <a:xfrm>
            <a:off x="6035675" y="5164138"/>
            <a:ext cx="250825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/>
      <p:bldP spid="707587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DFB-A913-9747-B6EC-FD6482DC58CB}" type="slidenum">
              <a:rPr lang="en-US"/>
              <a:pPr/>
              <a:t>19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Discussions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914400"/>
            <a:r>
              <a:rPr lang="en-US"/>
              <a:t>Which is your favorite?</a:t>
            </a:r>
          </a:p>
          <a:p>
            <a:pPr marL="742950" lvl="1" indent="-285750" defTabSz="914400"/>
            <a:r>
              <a:rPr lang="en-US"/>
              <a:t>FIFO</a:t>
            </a:r>
          </a:p>
          <a:p>
            <a:pPr marL="742950" lvl="1" indent="-285750" defTabSz="914400"/>
            <a:r>
              <a:rPr lang="en-US"/>
              <a:t>SSTF</a:t>
            </a:r>
          </a:p>
          <a:p>
            <a:pPr marL="742950" lvl="1" indent="-285750" defTabSz="914400"/>
            <a:r>
              <a:rPr lang="en-US"/>
              <a:t>SCAN</a:t>
            </a:r>
          </a:p>
          <a:p>
            <a:pPr marL="742950" lvl="1" indent="-285750" defTabSz="914400"/>
            <a:r>
              <a:rPr lang="en-US"/>
              <a:t>C-SCAN</a:t>
            </a:r>
          </a:p>
          <a:p>
            <a:pPr marL="342900" indent="-342900" defTabSz="914400"/>
            <a:r>
              <a:rPr lang="en-US"/>
              <a:t>Disk I/O request buffering</a:t>
            </a:r>
          </a:p>
          <a:p>
            <a:pPr marL="742950" lvl="1" indent="-285750" defTabSz="914400"/>
            <a:r>
              <a:rPr lang="en-US"/>
              <a:t>Where would you buffer requests?</a:t>
            </a:r>
          </a:p>
          <a:p>
            <a:pPr marL="742950" lvl="1" indent="-285750" defTabSz="914400"/>
            <a:r>
              <a:rPr lang="en-US"/>
              <a:t>How long would you buffer requests?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A5C8-22C2-3C40-B61A-0189BD9B0D2D}" type="slidenum">
              <a:rPr lang="en-US"/>
              <a:pPr/>
              <a:t>2</a:t>
            </a:fld>
            <a:endParaRPr lang="en-US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Topics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Magnetic disks</a:t>
            </a:r>
          </a:p>
          <a:p>
            <a:r>
              <a:rPr lang="en-US" dirty="0"/>
              <a:t>Magnetic disk performance</a:t>
            </a:r>
          </a:p>
          <a:p>
            <a:r>
              <a:rPr lang="en-US" dirty="0"/>
              <a:t>Disk </a:t>
            </a:r>
            <a:r>
              <a:rPr lang="en-US" dirty="0" smtClean="0"/>
              <a:t>arrays (RAID)</a:t>
            </a:r>
          </a:p>
          <a:p>
            <a:r>
              <a:rPr lang="en-US" dirty="0"/>
              <a:t>Flash memory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FD47-7CB7-2946-A0A0-0C48A7FF72DC}" type="slidenum">
              <a:rPr lang="en-US"/>
              <a:pPr/>
              <a:t>20</a:t>
            </a:fld>
            <a:endParaRPr lang="en-US"/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5337175" y="1504950"/>
            <a:ext cx="4024313" cy="1468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sz="3400"/>
              <a:t>RAID (Redundant Array of Independent Disks)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4656137" cy="5784850"/>
          </a:xfrm>
        </p:spPr>
        <p:txBody>
          <a:bodyPr/>
          <a:lstStyle/>
          <a:p>
            <a:pPr marL="342900" indent="-342900" defTabSz="914400">
              <a:lnSpc>
                <a:spcPct val="90000"/>
              </a:lnSpc>
            </a:pPr>
            <a:r>
              <a:rPr lang="en-US"/>
              <a:t>Main idea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/>
              <a:t>Store the error correcting codes on other disks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/>
              <a:t>General error correcting codes are too powerful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/>
              <a:t>Use XORs or single parity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/>
              <a:t>Upon any failure, one can recover the entire block from the spare disk (or any disk) using XORs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en-US"/>
              <a:t>Pros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/>
              <a:t>Reliability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/>
              <a:t>High bandwidth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en-US"/>
              <a:t>Cons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/>
              <a:t>The controller is complex</a:t>
            </a:r>
          </a:p>
          <a:p>
            <a:pPr marL="742950" lvl="1" indent="-285750" defTabSz="914400">
              <a:lnSpc>
                <a:spcPct val="90000"/>
              </a:lnSpc>
            </a:pPr>
            <a:endParaRPr lang="en-US"/>
          </a:p>
          <a:p>
            <a:pPr marL="342900" indent="-342900" defTabSz="914400">
              <a:lnSpc>
                <a:spcPct val="90000"/>
              </a:lnSpc>
            </a:pPr>
            <a:endParaRPr lang="en-US"/>
          </a:p>
        </p:txBody>
      </p:sp>
      <p:sp>
        <p:nvSpPr>
          <p:cNvPr id="710660" name="AutoShape 4"/>
          <p:cNvSpPr>
            <a:spLocks noChangeArrowheads="1"/>
          </p:cNvSpPr>
          <p:nvPr/>
        </p:nvSpPr>
        <p:spPr bwMode="auto">
          <a:xfrm>
            <a:off x="5589588" y="2109788"/>
            <a:ext cx="585787" cy="690562"/>
          </a:xfrm>
          <a:prstGeom prst="can">
            <a:avLst>
              <a:gd name="adj" fmla="val 2947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019175"/>
            <a:r>
              <a:rPr lang="en-US"/>
              <a:t>D1</a:t>
            </a:r>
          </a:p>
        </p:txBody>
      </p:sp>
      <p:sp>
        <p:nvSpPr>
          <p:cNvPr id="710661" name="AutoShape 5"/>
          <p:cNvSpPr>
            <a:spLocks noChangeArrowheads="1"/>
          </p:cNvSpPr>
          <p:nvPr/>
        </p:nvSpPr>
        <p:spPr bwMode="auto">
          <a:xfrm>
            <a:off x="6343650" y="2109788"/>
            <a:ext cx="587375" cy="690562"/>
          </a:xfrm>
          <a:prstGeom prst="can">
            <a:avLst>
              <a:gd name="adj" fmla="val 2939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019175"/>
            <a:r>
              <a:rPr lang="en-US"/>
              <a:t>D2</a:t>
            </a:r>
          </a:p>
        </p:txBody>
      </p:sp>
      <p:sp>
        <p:nvSpPr>
          <p:cNvPr id="710662" name="AutoShape 6"/>
          <p:cNvSpPr>
            <a:spLocks noChangeArrowheads="1"/>
          </p:cNvSpPr>
          <p:nvPr/>
        </p:nvSpPr>
        <p:spPr bwMode="auto">
          <a:xfrm>
            <a:off x="7097713" y="2109788"/>
            <a:ext cx="587375" cy="690562"/>
          </a:xfrm>
          <a:prstGeom prst="can">
            <a:avLst>
              <a:gd name="adj" fmla="val 2939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019175"/>
            <a:r>
              <a:rPr lang="en-US"/>
              <a:t>D3</a:t>
            </a:r>
          </a:p>
        </p:txBody>
      </p:sp>
      <p:sp>
        <p:nvSpPr>
          <p:cNvPr id="710663" name="AutoShape 7"/>
          <p:cNvSpPr>
            <a:spLocks noChangeArrowheads="1"/>
          </p:cNvSpPr>
          <p:nvPr/>
        </p:nvSpPr>
        <p:spPr bwMode="auto">
          <a:xfrm>
            <a:off x="7851775" y="2109788"/>
            <a:ext cx="587375" cy="690562"/>
          </a:xfrm>
          <a:prstGeom prst="can">
            <a:avLst>
              <a:gd name="adj" fmla="val 2939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019175"/>
            <a:r>
              <a:rPr lang="en-US"/>
              <a:t>D4</a:t>
            </a:r>
          </a:p>
        </p:txBody>
      </p:sp>
      <p:sp>
        <p:nvSpPr>
          <p:cNvPr id="710664" name="AutoShape 8"/>
          <p:cNvSpPr>
            <a:spLocks noChangeArrowheads="1"/>
          </p:cNvSpPr>
          <p:nvPr/>
        </p:nvSpPr>
        <p:spPr bwMode="auto">
          <a:xfrm>
            <a:off x="8607425" y="2109788"/>
            <a:ext cx="585788" cy="690562"/>
          </a:xfrm>
          <a:prstGeom prst="can">
            <a:avLst>
              <a:gd name="adj" fmla="val 29471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019175"/>
            <a:r>
              <a:rPr lang="en-US"/>
              <a:t>P</a:t>
            </a:r>
          </a:p>
        </p:txBody>
      </p:sp>
      <p:sp>
        <p:nvSpPr>
          <p:cNvPr id="710666" name="Rectangle 10"/>
          <p:cNvSpPr>
            <a:spLocks noChangeArrowheads="1"/>
          </p:cNvSpPr>
          <p:nvPr/>
        </p:nvSpPr>
        <p:spPr bwMode="auto">
          <a:xfrm>
            <a:off x="5337175" y="1504950"/>
            <a:ext cx="4024313" cy="4318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/>
            <a:r>
              <a:rPr lang="en-US" sz="2700">
                <a:latin typeface="Times New Roman" charset="0"/>
              </a:rPr>
              <a:t>RAID controller</a:t>
            </a:r>
          </a:p>
        </p:txBody>
      </p:sp>
      <p:sp>
        <p:nvSpPr>
          <p:cNvPr id="710671" name="AutoShape 15"/>
          <p:cNvSpPr>
            <a:spLocks noChangeArrowheads="1"/>
          </p:cNvSpPr>
          <p:nvPr/>
        </p:nvSpPr>
        <p:spPr bwMode="auto">
          <a:xfrm>
            <a:off x="6511925" y="3663950"/>
            <a:ext cx="1089025" cy="777875"/>
          </a:xfrm>
          <a:prstGeom prst="hexagon">
            <a:avLst>
              <a:gd name="adj" fmla="val 35000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/>
            <a:r>
              <a:rPr lang="en-US" sz="3400">
                <a:sym typeface="Symbol" charset="2"/>
              </a:rPr>
              <a:t></a:t>
            </a:r>
          </a:p>
        </p:txBody>
      </p:sp>
      <p:cxnSp>
        <p:nvCxnSpPr>
          <p:cNvPr id="710672" name="AutoShape 16"/>
          <p:cNvCxnSpPr>
            <a:cxnSpLocks noChangeShapeType="1"/>
            <a:stCxn id="710660" idx="3"/>
            <a:endCxn id="710671" idx="0"/>
          </p:cNvCxnSpPr>
          <p:nvPr/>
        </p:nvCxnSpPr>
        <p:spPr bwMode="auto">
          <a:xfrm rot="16200000" flipH="1">
            <a:off x="6038057" y="2645568"/>
            <a:ext cx="863600" cy="1173163"/>
          </a:xfrm>
          <a:prstGeom prst="curvedConnector3">
            <a:avLst>
              <a:gd name="adj1" fmla="val 49815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710673" name="AutoShape 17"/>
          <p:cNvCxnSpPr>
            <a:cxnSpLocks noChangeShapeType="1"/>
            <a:stCxn id="710661" idx="3"/>
            <a:endCxn id="710671" idx="0"/>
          </p:cNvCxnSpPr>
          <p:nvPr/>
        </p:nvCxnSpPr>
        <p:spPr bwMode="auto">
          <a:xfrm rot="16200000" flipH="1">
            <a:off x="6415088" y="3022600"/>
            <a:ext cx="863600" cy="419100"/>
          </a:xfrm>
          <a:prstGeom prst="curvedConnector3">
            <a:avLst>
              <a:gd name="adj1" fmla="val 49815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710674" name="AutoShape 18"/>
          <p:cNvCxnSpPr>
            <a:cxnSpLocks noChangeShapeType="1"/>
            <a:stCxn id="710662" idx="3"/>
            <a:endCxn id="710671" idx="0"/>
          </p:cNvCxnSpPr>
          <p:nvPr/>
        </p:nvCxnSpPr>
        <p:spPr bwMode="auto">
          <a:xfrm rot="5400000">
            <a:off x="6792119" y="3064669"/>
            <a:ext cx="863600" cy="334962"/>
          </a:xfrm>
          <a:prstGeom prst="curvedConnector3">
            <a:avLst>
              <a:gd name="adj1" fmla="val 49815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710675" name="AutoShape 19"/>
          <p:cNvCxnSpPr>
            <a:cxnSpLocks noChangeShapeType="1"/>
            <a:stCxn id="710663" idx="3"/>
            <a:endCxn id="710671" idx="0"/>
          </p:cNvCxnSpPr>
          <p:nvPr/>
        </p:nvCxnSpPr>
        <p:spPr bwMode="auto">
          <a:xfrm rot="5400000">
            <a:off x="7169151" y="2687637"/>
            <a:ext cx="863600" cy="1089025"/>
          </a:xfrm>
          <a:prstGeom prst="curvedConnector3">
            <a:avLst>
              <a:gd name="adj1" fmla="val 49815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710677" name="AutoShape 21"/>
          <p:cNvCxnSpPr>
            <a:cxnSpLocks noChangeShapeType="1"/>
            <a:stCxn id="710671" idx="2"/>
            <a:endCxn id="710664" idx="3"/>
          </p:cNvCxnSpPr>
          <p:nvPr/>
        </p:nvCxnSpPr>
        <p:spPr bwMode="auto">
          <a:xfrm rot="5400000" flipH="1" flipV="1">
            <a:off x="7158038" y="2698750"/>
            <a:ext cx="1641475" cy="1844675"/>
          </a:xfrm>
          <a:prstGeom prst="curvedConnector3">
            <a:avLst>
              <a:gd name="adj1" fmla="val -13926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grpSp>
        <p:nvGrpSpPr>
          <p:cNvPr id="710680" name="Group 24"/>
          <p:cNvGrpSpPr>
            <a:grpSpLocks/>
          </p:cNvGrpSpPr>
          <p:nvPr/>
        </p:nvGrpSpPr>
        <p:grpSpPr bwMode="auto">
          <a:xfrm>
            <a:off x="7102475" y="2119313"/>
            <a:ext cx="614363" cy="768350"/>
            <a:chOff x="4474" y="1311"/>
            <a:chExt cx="387" cy="484"/>
          </a:xfrm>
        </p:grpSpPr>
        <p:sp>
          <p:nvSpPr>
            <p:cNvPr id="710678" name="Line 22"/>
            <p:cNvSpPr>
              <a:spLocks noChangeShapeType="1"/>
            </p:cNvSpPr>
            <p:nvPr/>
          </p:nvSpPr>
          <p:spPr bwMode="auto">
            <a:xfrm>
              <a:off x="4474" y="1311"/>
              <a:ext cx="387" cy="4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679" name="Line 23"/>
            <p:cNvSpPr>
              <a:spLocks noChangeShapeType="1"/>
            </p:cNvSpPr>
            <p:nvPr/>
          </p:nvSpPr>
          <p:spPr bwMode="auto">
            <a:xfrm flipH="1">
              <a:off x="4474" y="1311"/>
              <a:ext cx="387" cy="4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0681" name="Text Box 25"/>
          <p:cNvSpPr txBox="1">
            <a:spLocks noChangeArrowheads="1"/>
          </p:cNvSpPr>
          <p:nvPr/>
        </p:nvSpPr>
        <p:spPr bwMode="auto">
          <a:xfrm>
            <a:off x="5297488" y="5000625"/>
            <a:ext cx="3784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/>
              <a:t>P = D1 </a:t>
            </a:r>
            <a:r>
              <a:rPr lang="en-US">
                <a:sym typeface="Symbol" charset="2"/>
              </a:rPr>
              <a:t> D2  D3  D4</a:t>
            </a:r>
          </a:p>
        </p:txBody>
      </p:sp>
      <p:sp>
        <p:nvSpPr>
          <p:cNvPr id="710682" name="Text Box 26"/>
          <p:cNvSpPr txBox="1">
            <a:spLocks noChangeArrowheads="1"/>
          </p:cNvSpPr>
          <p:nvPr/>
        </p:nvSpPr>
        <p:spPr bwMode="auto">
          <a:xfrm>
            <a:off x="5259388" y="5921375"/>
            <a:ext cx="3784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>
                <a:solidFill>
                  <a:srgbClr val="009900"/>
                </a:solidFill>
              </a:rPr>
              <a:t>D3 = D1 </a:t>
            </a:r>
            <a:r>
              <a:rPr lang="en-US">
                <a:solidFill>
                  <a:srgbClr val="009900"/>
                </a:solidFill>
                <a:sym typeface="Symbol" charset="2"/>
              </a:rPr>
              <a:t> D2  P  D4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DBB5-2B18-C344-BDF0-569023E5CFCF}" type="slidenum">
              <a:rPr lang="en-US"/>
              <a:pPr/>
              <a:t>21</a:t>
            </a:fld>
            <a:endParaRPr lang="en-US"/>
          </a:p>
        </p:txBody>
      </p:sp>
      <p:sp>
        <p:nvSpPr>
          <p:cNvPr id="711793" name="Rectangle 1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Synopsis of RAID Levels</a:t>
            </a:r>
          </a:p>
        </p:txBody>
      </p:sp>
      <p:sp>
        <p:nvSpPr>
          <p:cNvPr id="711683" name="AutoShape 3"/>
          <p:cNvSpPr>
            <a:spLocks noChangeArrowheads="1"/>
          </p:cNvSpPr>
          <p:nvPr/>
        </p:nvSpPr>
        <p:spPr bwMode="auto">
          <a:xfrm>
            <a:off x="503238" y="1312863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84" name="AutoShape 4"/>
          <p:cNvSpPr>
            <a:spLocks noChangeArrowheads="1"/>
          </p:cNvSpPr>
          <p:nvPr/>
        </p:nvSpPr>
        <p:spPr bwMode="auto">
          <a:xfrm>
            <a:off x="1341438" y="1312863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85" name="AutoShape 5"/>
          <p:cNvSpPr>
            <a:spLocks noChangeArrowheads="1"/>
          </p:cNvSpPr>
          <p:nvPr/>
        </p:nvSpPr>
        <p:spPr bwMode="auto">
          <a:xfrm>
            <a:off x="2179638" y="1312863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86" name="AutoShape 6"/>
          <p:cNvSpPr>
            <a:spLocks noChangeArrowheads="1"/>
          </p:cNvSpPr>
          <p:nvPr/>
        </p:nvSpPr>
        <p:spPr bwMode="auto">
          <a:xfrm>
            <a:off x="3017838" y="1312863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87" name="Text Box 7"/>
          <p:cNvSpPr txBox="1">
            <a:spLocks noChangeArrowheads="1"/>
          </p:cNvSpPr>
          <p:nvPr/>
        </p:nvSpPr>
        <p:spPr bwMode="auto">
          <a:xfrm>
            <a:off x="3856038" y="1398588"/>
            <a:ext cx="4523211" cy="51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 dirty="0">
                <a:latin typeface="Times New Roman" charset="0"/>
              </a:rPr>
              <a:t>RAID Level 0: Non </a:t>
            </a:r>
            <a:r>
              <a:rPr lang="en-US" sz="2700" dirty="0" smtClean="0">
                <a:latin typeface="Times New Roman" charset="0"/>
              </a:rPr>
              <a:t>redundant</a:t>
            </a:r>
            <a:endParaRPr lang="en-US" sz="2700" dirty="0">
              <a:latin typeface="Times New Roman" charset="0"/>
            </a:endParaRPr>
          </a:p>
        </p:txBody>
      </p:sp>
      <p:sp>
        <p:nvSpPr>
          <p:cNvPr id="711688" name="AutoShape 8"/>
          <p:cNvSpPr>
            <a:spLocks noChangeArrowheads="1"/>
          </p:cNvSpPr>
          <p:nvPr/>
        </p:nvSpPr>
        <p:spPr bwMode="auto">
          <a:xfrm>
            <a:off x="503238" y="2262188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89" name="AutoShape 9"/>
          <p:cNvSpPr>
            <a:spLocks noChangeArrowheads="1"/>
          </p:cNvSpPr>
          <p:nvPr/>
        </p:nvSpPr>
        <p:spPr bwMode="auto">
          <a:xfrm>
            <a:off x="1341438" y="2262188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90" name="AutoShape 10"/>
          <p:cNvSpPr>
            <a:spLocks noChangeArrowheads="1"/>
          </p:cNvSpPr>
          <p:nvPr/>
        </p:nvSpPr>
        <p:spPr bwMode="auto">
          <a:xfrm>
            <a:off x="2179638" y="2262188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91" name="AutoShape 11"/>
          <p:cNvSpPr>
            <a:spLocks noChangeArrowheads="1"/>
          </p:cNvSpPr>
          <p:nvPr/>
        </p:nvSpPr>
        <p:spPr bwMode="auto">
          <a:xfrm>
            <a:off x="3017838" y="2262188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92" name="AutoShape 12"/>
          <p:cNvSpPr>
            <a:spLocks noChangeArrowheads="1"/>
          </p:cNvSpPr>
          <p:nvPr/>
        </p:nvSpPr>
        <p:spPr bwMode="auto">
          <a:xfrm>
            <a:off x="3856038" y="2262188"/>
            <a:ext cx="669925" cy="777875"/>
          </a:xfrm>
          <a:prstGeom prst="can">
            <a:avLst>
              <a:gd name="adj" fmla="val 29028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93" name="AutoShape 13"/>
          <p:cNvSpPr>
            <a:spLocks noChangeArrowheads="1"/>
          </p:cNvSpPr>
          <p:nvPr/>
        </p:nvSpPr>
        <p:spPr bwMode="auto">
          <a:xfrm>
            <a:off x="4694238" y="2262188"/>
            <a:ext cx="669925" cy="777875"/>
          </a:xfrm>
          <a:prstGeom prst="can">
            <a:avLst>
              <a:gd name="adj" fmla="val 29028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94" name="AutoShape 14"/>
          <p:cNvSpPr>
            <a:spLocks noChangeArrowheads="1"/>
          </p:cNvSpPr>
          <p:nvPr/>
        </p:nvSpPr>
        <p:spPr bwMode="auto">
          <a:xfrm>
            <a:off x="5532438" y="2262188"/>
            <a:ext cx="669925" cy="777875"/>
          </a:xfrm>
          <a:prstGeom prst="can">
            <a:avLst>
              <a:gd name="adj" fmla="val 29028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95" name="AutoShape 15"/>
          <p:cNvSpPr>
            <a:spLocks noChangeArrowheads="1"/>
          </p:cNvSpPr>
          <p:nvPr/>
        </p:nvSpPr>
        <p:spPr bwMode="auto">
          <a:xfrm>
            <a:off x="6370638" y="2262188"/>
            <a:ext cx="669925" cy="777875"/>
          </a:xfrm>
          <a:prstGeom prst="can">
            <a:avLst>
              <a:gd name="adj" fmla="val 29028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96" name="Text Box 16"/>
          <p:cNvSpPr txBox="1">
            <a:spLocks noChangeArrowheads="1"/>
          </p:cNvSpPr>
          <p:nvPr/>
        </p:nvSpPr>
        <p:spPr bwMode="auto">
          <a:xfrm>
            <a:off x="7208838" y="2090738"/>
            <a:ext cx="2260600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 dirty="0">
                <a:latin typeface="Times New Roman" charset="0"/>
              </a:rPr>
              <a:t>RAID Level 1:</a:t>
            </a:r>
            <a:br>
              <a:rPr lang="en-US" sz="2700" dirty="0">
                <a:latin typeface="Times New Roman" charset="0"/>
              </a:rPr>
            </a:br>
            <a:r>
              <a:rPr lang="en-US" sz="2700" dirty="0">
                <a:latin typeface="Times New Roman" charset="0"/>
              </a:rPr>
              <a:t>Mirroring</a:t>
            </a:r>
          </a:p>
        </p:txBody>
      </p:sp>
      <p:sp>
        <p:nvSpPr>
          <p:cNvPr id="711697" name="AutoShape 17"/>
          <p:cNvSpPr>
            <a:spLocks noChangeArrowheads="1"/>
          </p:cNvSpPr>
          <p:nvPr/>
        </p:nvSpPr>
        <p:spPr bwMode="auto">
          <a:xfrm>
            <a:off x="503238" y="3298825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98" name="AutoShape 18"/>
          <p:cNvSpPr>
            <a:spLocks noChangeArrowheads="1"/>
          </p:cNvSpPr>
          <p:nvPr/>
        </p:nvSpPr>
        <p:spPr bwMode="auto">
          <a:xfrm>
            <a:off x="1341438" y="3298825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99" name="AutoShape 19"/>
          <p:cNvSpPr>
            <a:spLocks noChangeArrowheads="1"/>
          </p:cNvSpPr>
          <p:nvPr/>
        </p:nvSpPr>
        <p:spPr bwMode="auto">
          <a:xfrm>
            <a:off x="2179638" y="3298825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0" name="AutoShape 20"/>
          <p:cNvSpPr>
            <a:spLocks noChangeArrowheads="1"/>
          </p:cNvSpPr>
          <p:nvPr/>
        </p:nvSpPr>
        <p:spPr bwMode="auto">
          <a:xfrm>
            <a:off x="3017838" y="3298825"/>
            <a:ext cx="669925" cy="777875"/>
          </a:xfrm>
          <a:prstGeom prst="can">
            <a:avLst>
              <a:gd name="adj" fmla="val 2902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1" name="AutoShape 21"/>
          <p:cNvSpPr>
            <a:spLocks noChangeArrowheads="1"/>
          </p:cNvSpPr>
          <p:nvPr/>
        </p:nvSpPr>
        <p:spPr bwMode="auto">
          <a:xfrm>
            <a:off x="4694238" y="3298825"/>
            <a:ext cx="669925" cy="777875"/>
          </a:xfrm>
          <a:prstGeom prst="can">
            <a:avLst>
              <a:gd name="adj" fmla="val 29028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2" name="AutoShape 22"/>
          <p:cNvSpPr>
            <a:spLocks noChangeArrowheads="1"/>
          </p:cNvSpPr>
          <p:nvPr/>
        </p:nvSpPr>
        <p:spPr bwMode="auto">
          <a:xfrm>
            <a:off x="5532438" y="3298825"/>
            <a:ext cx="669925" cy="777875"/>
          </a:xfrm>
          <a:prstGeom prst="can">
            <a:avLst>
              <a:gd name="adj" fmla="val 29028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3" name="Text Box 23"/>
          <p:cNvSpPr txBox="1">
            <a:spLocks noChangeArrowheads="1"/>
          </p:cNvSpPr>
          <p:nvPr/>
        </p:nvSpPr>
        <p:spPr bwMode="auto">
          <a:xfrm>
            <a:off x="6454775" y="3298825"/>
            <a:ext cx="3327400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RAID Level 2:</a:t>
            </a:r>
            <a:br>
              <a:rPr lang="en-US" sz="2700">
                <a:latin typeface="Times New Roman" charset="0"/>
              </a:rPr>
            </a:br>
            <a:r>
              <a:rPr lang="en-US" sz="2700">
                <a:latin typeface="Times New Roman" charset="0"/>
              </a:rPr>
              <a:t>Byte-interleaved, ECC</a:t>
            </a:r>
          </a:p>
        </p:txBody>
      </p:sp>
      <p:sp>
        <p:nvSpPr>
          <p:cNvPr id="711704" name="AutoShape 24"/>
          <p:cNvSpPr>
            <a:spLocks noChangeArrowheads="1"/>
          </p:cNvSpPr>
          <p:nvPr/>
        </p:nvSpPr>
        <p:spPr bwMode="auto">
          <a:xfrm>
            <a:off x="503238" y="4249738"/>
            <a:ext cx="669925" cy="776287"/>
          </a:xfrm>
          <a:prstGeom prst="can">
            <a:avLst>
              <a:gd name="adj" fmla="val 2896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5" name="AutoShape 25"/>
          <p:cNvSpPr>
            <a:spLocks noChangeArrowheads="1"/>
          </p:cNvSpPr>
          <p:nvPr/>
        </p:nvSpPr>
        <p:spPr bwMode="auto">
          <a:xfrm>
            <a:off x="1341438" y="4249738"/>
            <a:ext cx="669925" cy="776287"/>
          </a:xfrm>
          <a:prstGeom prst="can">
            <a:avLst>
              <a:gd name="adj" fmla="val 2896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6" name="AutoShape 26"/>
          <p:cNvSpPr>
            <a:spLocks noChangeArrowheads="1"/>
          </p:cNvSpPr>
          <p:nvPr/>
        </p:nvSpPr>
        <p:spPr bwMode="auto">
          <a:xfrm>
            <a:off x="2179638" y="4249738"/>
            <a:ext cx="669925" cy="776287"/>
          </a:xfrm>
          <a:prstGeom prst="can">
            <a:avLst>
              <a:gd name="adj" fmla="val 2896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7" name="AutoShape 27"/>
          <p:cNvSpPr>
            <a:spLocks noChangeArrowheads="1"/>
          </p:cNvSpPr>
          <p:nvPr/>
        </p:nvSpPr>
        <p:spPr bwMode="auto">
          <a:xfrm>
            <a:off x="3017838" y="4249738"/>
            <a:ext cx="669925" cy="776287"/>
          </a:xfrm>
          <a:prstGeom prst="can">
            <a:avLst>
              <a:gd name="adj" fmla="val 2896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8" name="AutoShape 28"/>
          <p:cNvSpPr>
            <a:spLocks noChangeArrowheads="1"/>
          </p:cNvSpPr>
          <p:nvPr/>
        </p:nvSpPr>
        <p:spPr bwMode="auto">
          <a:xfrm>
            <a:off x="3856038" y="4249738"/>
            <a:ext cx="669925" cy="776287"/>
          </a:xfrm>
          <a:prstGeom prst="can">
            <a:avLst>
              <a:gd name="adj" fmla="val 28969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4694238" y="4249738"/>
            <a:ext cx="3460750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RAID Level 3:</a:t>
            </a:r>
            <a:br>
              <a:rPr lang="en-US" sz="2700">
                <a:latin typeface="Times New Roman" charset="0"/>
              </a:rPr>
            </a:br>
            <a:r>
              <a:rPr lang="en-US" sz="2700">
                <a:latin typeface="Times New Roman" charset="0"/>
              </a:rPr>
              <a:t>Byte-interleaved, parity</a:t>
            </a:r>
          </a:p>
        </p:txBody>
      </p:sp>
      <p:sp>
        <p:nvSpPr>
          <p:cNvPr id="711710" name="AutoShape 30"/>
          <p:cNvSpPr>
            <a:spLocks noChangeArrowheads="1"/>
          </p:cNvSpPr>
          <p:nvPr/>
        </p:nvSpPr>
        <p:spPr bwMode="auto">
          <a:xfrm>
            <a:off x="3856038" y="5284788"/>
            <a:ext cx="669925" cy="777875"/>
          </a:xfrm>
          <a:prstGeom prst="can">
            <a:avLst>
              <a:gd name="adj" fmla="val 29028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11" name="Oval 31"/>
          <p:cNvSpPr>
            <a:spLocks noChangeArrowheads="1"/>
          </p:cNvSpPr>
          <p:nvPr/>
        </p:nvSpPr>
        <p:spPr bwMode="auto">
          <a:xfrm>
            <a:off x="3856038" y="5803900"/>
            <a:ext cx="669925" cy="173038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12" name="Oval 32"/>
          <p:cNvSpPr>
            <a:spLocks noChangeArrowheads="1"/>
          </p:cNvSpPr>
          <p:nvPr/>
        </p:nvSpPr>
        <p:spPr bwMode="auto">
          <a:xfrm>
            <a:off x="3856038" y="5716588"/>
            <a:ext cx="669925" cy="17303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13" name="Oval 33"/>
          <p:cNvSpPr>
            <a:spLocks noChangeArrowheads="1"/>
          </p:cNvSpPr>
          <p:nvPr/>
        </p:nvSpPr>
        <p:spPr bwMode="auto">
          <a:xfrm>
            <a:off x="3856038" y="5630863"/>
            <a:ext cx="669925" cy="17303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14" name="Oval 34"/>
          <p:cNvSpPr>
            <a:spLocks noChangeArrowheads="1"/>
          </p:cNvSpPr>
          <p:nvPr/>
        </p:nvSpPr>
        <p:spPr bwMode="auto">
          <a:xfrm>
            <a:off x="3856038" y="5545138"/>
            <a:ext cx="669925" cy="17145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15" name="Oval 35"/>
          <p:cNvSpPr>
            <a:spLocks noChangeArrowheads="1"/>
          </p:cNvSpPr>
          <p:nvPr/>
        </p:nvSpPr>
        <p:spPr bwMode="auto">
          <a:xfrm>
            <a:off x="3856038" y="5457825"/>
            <a:ext cx="669925" cy="173038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16" name="Oval 36"/>
          <p:cNvSpPr>
            <a:spLocks noChangeArrowheads="1"/>
          </p:cNvSpPr>
          <p:nvPr/>
        </p:nvSpPr>
        <p:spPr bwMode="auto">
          <a:xfrm>
            <a:off x="3856038" y="5372100"/>
            <a:ext cx="669925" cy="173038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17" name="Oval 37"/>
          <p:cNvSpPr>
            <a:spLocks noChangeArrowheads="1"/>
          </p:cNvSpPr>
          <p:nvPr/>
        </p:nvSpPr>
        <p:spPr bwMode="auto">
          <a:xfrm>
            <a:off x="3856038" y="5284788"/>
            <a:ext cx="669925" cy="17303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18" name="AutoShape 38"/>
          <p:cNvSpPr>
            <a:spLocks noChangeArrowheads="1"/>
          </p:cNvSpPr>
          <p:nvPr/>
        </p:nvSpPr>
        <p:spPr bwMode="auto">
          <a:xfrm>
            <a:off x="503238" y="5284788"/>
            <a:ext cx="669925" cy="777875"/>
          </a:xfrm>
          <a:prstGeom prst="can">
            <a:avLst>
              <a:gd name="adj" fmla="val 2902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19" name="Oval 39"/>
          <p:cNvSpPr>
            <a:spLocks noChangeArrowheads="1"/>
          </p:cNvSpPr>
          <p:nvPr/>
        </p:nvSpPr>
        <p:spPr bwMode="auto">
          <a:xfrm>
            <a:off x="503238" y="58039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0" name="Oval 40"/>
          <p:cNvSpPr>
            <a:spLocks noChangeArrowheads="1"/>
          </p:cNvSpPr>
          <p:nvPr/>
        </p:nvSpPr>
        <p:spPr bwMode="auto">
          <a:xfrm>
            <a:off x="503238" y="57165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1" name="Oval 41"/>
          <p:cNvSpPr>
            <a:spLocks noChangeArrowheads="1"/>
          </p:cNvSpPr>
          <p:nvPr/>
        </p:nvSpPr>
        <p:spPr bwMode="auto">
          <a:xfrm>
            <a:off x="503238" y="5630863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2" name="Oval 42"/>
          <p:cNvSpPr>
            <a:spLocks noChangeArrowheads="1"/>
          </p:cNvSpPr>
          <p:nvPr/>
        </p:nvSpPr>
        <p:spPr bwMode="auto">
          <a:xfrm>
            <a:off x="503238" y="55451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3" name="Oval 43"/>
          <p:cNvSpPr>
            <a:spLocks noChangeArrowheads="1"/>
          </p:cNvSpPr>
          <p:nvPr/>
        </p:nvSpPr>
        <p:spPr bwMode="auto">
          <a:xfrm>
            <a:off x="503238" y="54578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4" name="Oval 44"/>
          <p:cNvSpPr>
            <a:spLocks noChangeArrowheads="1"/>
          </p:cNvSpPr>
          <p:nvPr/>
        </p:nvSpPr>
        <p:spPr bwMode="auto">
          <a:xfrm>
            <a:off x="503238" y="53721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5" name="Oval 45"/>
          <p:cNvSpPr>
            <a:spLocks noChangeArrowheads="1"/>
          </p:cNvSpPr>
          <p:nvPr/>
        </p:nvSpPr>
        <p:spPr bwMode="auto">
          <a:xfrm>
            <a:off x="503238" y="52847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6" name="AutoShape 46"/>
          <p:cNvSpPr>
            <a:spLocks noChangeArrowheads="1"/>
          </p:cNvSpPr>
          <p:nvPr/>
        </p:nvSpPr>
        <p:spPr bwMode="auto">
          <a:xfrm>
            <a:off x="3856038" y="3298825"/>
            <a:ext cx="669925" cy="777875"/>
          </a:xfrm>
          <a:prstGeom prst="can">
            <a:avLst>
              <a:gd name="adj" fmla="val 29028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7" name="AutoShape 47"/>
          <p:cNvSpPr>
            <a:spLocks noChangeArrowheads="1"/>
          </p:cNvSpPr>
          <p:nvPr/>
        </p:nvSpPr>
        <p:spPr bwMode="auto">
          <a:xfrm>
            <a:off x="1341438" y="5284788"/>
            <a:ext cx="669925" cy="777875"/>
          </a:xfrm>
          <a:prstGeom prst="can">
            <a:avLst>
              <a:gd name="adj" fmla="val 2902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8" name="Oval 48"/>
          <p:cNvSpPr>
            <a:spLocks noChangeArrowheads="1"/>
          </p:cNvSpPr>
          <p:nvPr/>
        </p:nvSpPr>
        <p:spPr bwMode="auto">
          <a:xfrm>
            <a:off x="1341438" y="58039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29" name="Oval 49"/>
          <p:cNvSpPr>
            <a:spLocks noChangeArrowheads="1"/>
          </p:cNvSpPr>
          <p:nvPr/>
        </p:nvSpPr>
        <p:spPr bwMode="auto">
          <a:xfrm>
            <a:off x="1341438" y="57165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0" name="Oval 50"/>
          <p:cNvSpPr>
            <a:spLocks noChangeArrowheads="1"/>
          </p:cNvSpPr>
          <p:nvPr/>
        </p:nvSpPr>
        <p:spPr bwMode="auto">
          <a:xfrm>
            <a:off x="1341438" y="5630863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1" name="Oval 51"/>
          <p:cNvSpPr>
            <a:spLocks noChangeArrowheads="1"/>
          </p:cNvSpPr>
          <p:nvPr/>
        </p:nvSpPr>
        <p:spPr bwMode="auto">
          <a:xfrm>
            <a:off x="1341438" y="55451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2" name="Oval 52"/>
          <p:cNvSpPr>
            <a:spLocks noChangeArrowheads="1"/>
          </p:cNvSpPr>
          <p:nvPr/>
        </p:nvSpPr>
        <p:spPr bwMode="auto">
          <a:xfrm>
            <a:off x="1341438" y="54578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3" name="Oval 53"/>
          <p:cNvSpPr>
            <a:spLocks noChangeArrowheads="1"/>
          </p:cNvSpPr>
          <p:nvPr/>
        </p:nvSpPr>
        <p:spPr bwMode="auto">
          <a:xfrm>
            <a:off x="1341438" y="53721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4" name="Oval 54"/>
          <p:cNvSpPr>
            <a:spLocks noChangeArrowheads="1"/>
          </p:cNvSpPr>
          <p:nvPr/>
        </p:nvSpPr>
        <p:spPr bwMode="auto">
          <a:xfrm>
            <a:off x="1341438" y="52847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5" name="AutoShape 55"/>
          <p:cNvSpPr>
            <a:spLocks noChangeArrowheads="1"/>
          </p:cNvSpPr>
          <p:nvPr/>
        </p:nvSpPr>
        <p:spPr bwMode="auto">
          <a:xfrm>
            <a:off x="2179638" y="5284788"/>
            <a:ext cx="669925" cy="777875"/>
          </a:xfrm>
          <a:prstGeom prst="can">
            <a:avLst>
              <a:gd name="adj" fmla="val 2902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6" name="Oval 56"/>
          <p:cNvSpPr>
            <a:spLocks noChangeArrowheads="1"/>
          </p:cNvSpPr>
          <p:nvPr/>
        </p:nvSpPr>
        <p:spPr bwMode="auto">
          <a:xfrm>
            <a:off x="2179638" y="58039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7" name="Oval 57"/>
          <p:cNvSpPr>
            <a:spLocks noChangeArrowheads="1"/>
          </p:cNvSpPr>
          <p:nvPr/>
        </p:nvSpPr>
        <p:spPr bwMode="auto">
          <a:xfrm>
            <a:off x="2179638" y="57165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8" name="Oval 58"/>
          <p:cNvSpPr>
            <a:spLocks noChangeArrowheads="1"/>
          </p:cNvSpPr>
          <p:nvPr/>
        </p:nvSpPr>
        <p:spPr bwMode="auto">
          <a:xfrm>
            <a:off x="2179638" y="5630863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39" name="Oval 59"/>
          <p:cNvSpPr>
            <a:spLocks noChangeArrowheads="1"/>
          </p:cNvSpPr>
          <p:nvPr/>
        </p:nvSpPr>
        <p:spPr bwMode="auto">
          <a:xfrm>
            <a:off x="2179638" y="55451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0" name="Oval 60"/>
          <p:cNvSpPr>
            <a:spLocks noChangeArrowheads="1"/>
          </p:cNvSpPr>
          <p:nvPr/>
        </p:nvSpPr>
        <p:spPr bwMode="auto">
          <a:xfrm>
            <a:off x="2179638" y="54578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1" name="Oval 61"/>
          <p:cNvSpPr>
            <a:spLocks noChangeArrowheads="1"/>
          </p:cNvSpPr>
          <p:nvPr/>
        </p:nvSpPr>
        <p:spPr bwMode="auto">
          <a:xfrm>
            <a:off x="2179638" y="53721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2" name="Oval 62"/>
          <p:cNvSpPr>
            <a:spLocks noChangeArrowheads="1"/>
          </p:cNvSpPr>
          <p:nvPr/>
        </p:nvSpPr>
        <p:spPr bwMode="auto">
          <a:xfrm>
            <a:off x="2179638" y="52847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3" name="AutoShape 63"/>
          <p:cNvSpPr>
            <a:spLocks noChangeArrowheads="1"/>
          </p:cNvSpPr>
          <p:nvPr/>
        </p:nvSpPr>
        <p:spPr bwMode="auto">
          <a:xfrm>
            <a:off x="3017838" y="5284788"/>
            <a:ext cx="669925" cy="777875"/>
          </a:xfrm>
          <a:prstGeom prst="can">
            <a:avLst>
              <a:gd name="adj" fmla="val 2902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4" name="Oval 64"/>
          <p:cNvSpPr>
            <a:spLocks noChangeArrowheads="1"/>
          </p:cNvSpPr>
          <p:nvPr/>
        </p:nvSpPr>
        <p:spPr bwMode="auto">
          <a:xfrm>
            <a:off x="3017838" y="58039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5" name="Oval 65"/>
          <p:cNvSpPr>
            <a:spLocks noChangeArrowheads="1"/>
          </p:cNvSpPr>
          <p:nvPr/>
        </p:nvSpPr>
        <p:spPr bwMode="auto">
          <a:xfrm>
            <a:off x="3017838" y="57165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6" name="Oval 66"/>
          <p:cNvSpPr>
            <a:spLocks noChangeArrowheads="1"/>
          </p:cNvSpPr>
          <p:nvPr/>
        </p:nvSpPr>
        <p:spPr bwMode="auto">
          <a:xfrm>
            <a:off x="3017838" y="5630863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7" name="Oval 67"/>
          <p:cNvSpPr>
            <a:spLocks noChangeArrowheads="1"/>
          </p:cNvSpPr>
          <p:nvPr/>
        </p:nvSpPr>
        <p:spPr bwMode="auto">
          <a:xfrm>
            <a:off x="3017838" y="55451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8" name="Oval 68"/>
          <p:cNvSpPr>
            <a:spLocks noChangeArrowheads="1"/>
          </p:cNvSpPr>
          <p:nvPr/>
        </p:nvSpPr>
        <p:spPr bwMode="auto">
          <a:xfrm>
            <a:off x="3017838" y="54578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49" name="Oval 69"/>
          <p:cNvSpPr>
            <a:spLocks noChangeArrowheads="1"/>
          </p:cNvSpPr>
          <p:nvPr/>
        </p:nvSpPr>
        <p:spPr bwMode="auto">
          <a:xfrm>
            <a:off x="3017838" y="53721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50" name="Oval 70"/>
          <p:cNvSpPr>
            <a:spLocks noChangeArrowheads="1"/>
          </p:cNvSpPr>
          <p:nvPr/>
        </p:nvSpPr>
        <p:spPr bwMode="auto">
          <a:xfrm>
            <a:off x="3017838" y="52847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51" name="Text Box 71"/>
          <p:cNvSpPr txBox="1">
            <a:spLocks noChangeArrowheads="1"/>
          </p:cNvSpPr>
          <p:nvPr/>
        </p:nvSpPr>
        <p:spPr bwMode="auto">
          <a:xfrm>
            <a:off x="4694238" y="5284788"/>
            <a:ext cx="3632200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RAID Level 4:</a:t>
            </a:r>
            <a:br>
              <a:rPr lang="en-US" sz="2700">
                <a:latin typeface="Times New Roman" charset="0"/>
              </a:rPr>
            </a:br>
            <a:r>
              <a:rPr lang="en-US" sz="2700">
                <a:latin typeface="Times New Roman" charset="0"/>
              </a:rPr>
              <a:t>Block-interleaved, parity</a:t>
            </a:r>
          </a:p>
        </p:txBody>
      </p:sp>
      <p:sp>
        <p:nvSpPr>
          <p:cNvPr id="711752" name="AutoShape 72"/>
          <p:cNvSpPr>
            <a:spLocks noChangeArrowheads="1"/>
          </p:cNvSpPr>
          <p:nvPr/>
        </p:nvSpPr>
        <p:spPr bwMode="auto">
          <a:xfrm>
            <a:off x="3856038" y="6321425"/>
            <a:ext cx="669925" cy="777875"/>
          </a:xfrm>
          <a:prstGeom prst="can">
            <a:avLst>
              <a:gd name="adj" fmla="val 2902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53" name="Oval 73"/>
          <p:cNvSpPr>
            <a:spLocks noChangeArrowheads="1"/>
          </p:cNvSpPr>
          <p:nvPr/>
        </p:nvSpPr>
        <p:spPr bwMode="auto">
          <a:xfrm>
            <a:off x="3856038" y="68405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54" name="Oval 74"/>
          <p:cNvSpPr>
            <a:spLocks noChangeArrowheads="1"/>
          </p:cNvSpPr>
          <p:nvPr/>
        </p:nvSpPr>
        <p:spPr bwMode="auto">
          <a:xfrm>
            <a:off x="3856038" y="67532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55" name="Oval 75"/>
          <p:cNvSpPr>
            <a:spLocks noChangeArrowheads="1"/>
          </p:cNvSpPr>
          <p:nvPr/>
        </p:nvSpPr>
        <p:spPr bwMode="auto">
          <a:xfrm>
            <a:off x="3856038" y="66675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56" name="Oval 76"/>
          <p:cNvSpPr>
            <a:spLocks noChangeArrowheads="1"/>
          </p:cNvSpPr>
          <p:nvPr/>
        </p:nvSpPr>
        <p:spPr bwMode="auto">
          <a:xfrm>
            <a:off x="3856038" y="6580188"/>
            <a:ext cx="669925" cy="17303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57" name="Oval 77"/>
          <p:cNvSpPr>
            <a:spLocks noChangeArrowheads="1"/>
          </p:cNvSpPr>
          <p:nvPr/>
        </p:nvSpPr>
        <p:spPr bwMode="auto">
          <a:xfrm>
            <a:off x="3856038" y="6494463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58" name="Oval 78"/>
          <p:cNvSpPr>
            <a:spLocks noChangeArrowheads="1"/>
          </p:cNvSpPr>
          <p:nvPr/>
        </p:nvSpPr>
        <p:spPr bwMode="auto">
          <a:xfrm>
            <a:off x="3856038" y="64087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59" name="Oval 79"/>
          <p:cNvSpPr>
            <a:spLocks noChangeArrowheads="1"/>
          </p:cNvSpPr>
          <p:nvPr/>
        </p:nvSpPr>
        <p:spPr bwMode="auto">
          <a:xfrm>
            <a:off x="3856038" y="63214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0" name="AutoShape 80"/>
          <p:cNvSpPr>
            <a:spLocks noChangeArrowheads="1"/>
          </p:cNvSpPr>
          <p:nvPr/>
        </p:nvSpPr>
        <p:spPr bwMode="auto">
          <a:xfrm>
            <a:off x="503238" y="6321425"/>
            <a:ext cx="669925" cy="777875"/>
          </a:xfrm>
          <a:prstGeom prst="can">
            <a:avLst>
              <a:gd name="adj" fmla="val 29028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1" name="Oval 81"/>
          <p:cNvSpPr>
            <a:spLocks noChangeArrowheads="1"/>
          </p:cNvSpPr>
          <p:nvPr/>
        </p:nvSpPr>
        <p:spPr bwMode="auto">
          <a:xfrm>
            <a:off x="503238" y="68405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2" name="Oval 82"/>
          <p:cNvSpPr>
            <a:spLocks noChangeArrowheads="1"/>
          </p:cNvSpPr>
          <p:nvPr/>
        </p:nvSpPr>
        <p:spPr bwMode="auto">
          <a:xfrm>
            <a:off x="503238" y="67532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3" name="Oval 83"/>
          <p:cNvSpPr>
            <a:spLocks noChangeArrowheads="1"/>
          </p:cNvSpPr>
          <p:nvPr/>
        </p:nvSpPr>
        <p:spPr bwMode="auto">
          <a:xfrm>
            <a:off x="503238" y="66675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4" name="Oval 84"/>
          <p:cNvSpPr>
            <a:spLocks noChangeArrowheads="1"/>
          </p:cNvSpPr>
          <p:nvPr/>
        </p:nvSpPr>
        <p:spPr bwMode="auto">
          <a:xfrm>
            <a:off x="503238" y="65801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5" name="Oval 85"/>
          <p:cNvSpPr>
            <a:spLocks noChangeArrowheads="1"/>
          </p:cNvSpPr>
          <p:nvPr/>
        </p:nvSpPr>
        <p:spPr bwMode="auto">
          <a:xfrm>
            <a:off x="503238" y="6494463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6" name="Oval 86"/>
          <p:cNvSpPr>
            <a:spLocks noChangeArrowheads="1"/>
          </p:cNvSpPr>
          <p:nvPr/>
        </p:nvSpPr>
        <p:spPr bwMode="auto">
          <a:xfrm>
            <a:off x="503238" y="64087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7" name="Oval 87"/>
          <p:cNvSpPr>
            <a:spLocks noChangeArrowheads="1"/>
          </p:cNvSpPr>
          <p:nvPr/>
        </p:nvSpPr>
        <p:spPr bwMode="auto">
          <a:xfrm>
            <a:off x="503238" y="63214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8" name="AutoShape 88"/>
          <p:cNvSpPr>
            <a:spLocks noChangeArrowheads="1"/>
          </p:cNvSpPr>
          <p:nvPr/>
        </p:nvSpPr>
        <p:spPr bwMode="auto">
          <a:xfrm>
            <a:off x="1341438" y="6321425"/>
            <a:ext cx="669925" cy="777875"/>
          </a:xfrm>
          <a:prstGeom prst="can">
            <a:avLst>
              <a:gd name="adj" fmla="val 2902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69" name="Oval 89"/>
          <p:cNvSpPr>
            <a:spLocks noChangeArrowheads="1"/>
          </p:cNvSpPr>
          <p:nvPr/>
        </p:nvSpPr>
        <p:spPr bwMode="auto">
          <a:xfrm>
            <a:off x="1341438" y="6840538"/>
            <a:ext cx="669925" cy="17145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0" name="Oval 90"/>
          <p:cNvSpPr>
            <a:spLocks noChangeArrowheads="1"/>
          </p:cNvSpPr>
          <p:nvPr/>
        </p:nvSpPr>
        <p:spPr bwMode="auto">
          <a:xfrm>
            <a:off x="1341438" y="67532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1" name="Oval 91"/>
          <p:cNvSpPr>
            <a:spLocks noChangeArrowheads="1"/>
          </p:cNvSpPr>
          <p:nvPr/>
        </p:nvSpPr>
        <p:spPr bwMode="auto">
          <a:xfrm>
            <a:off x="1341438" y="66675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2" name="Oval 92"/>
          <p:cNvSpPr>
            <a:spLocks noChangeArrowheads="1"/>
          </p:cNvSpPr>
          <p:nvPr/>
        </p:nvSpPr>
        <p:spPr bwMode="auto">
          <a:xfrm>
            <a:off x="1341438" y="65801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3" name="Oval 93"/>
          <p:cNvSpPr>
            <a:spLocks noChangeArrowheads="1"/>
          </p:cNvSpPr>
          <p:nvPr/>
        </p:nvSpPr>
        <p:spPr bwMode="auto">
          <a:xfrm>
            <a:off x="1341438" y="6494463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4" name="Oval 94"/>
          <p:cNvSpPr>
            <a:spLocks noChangeArrowheads="1"/>
          </p:cNvSpPr>
          <p:nvPr/>
        </p:nvSpPr>
        <p:spPr bwMode="auto">
          <a:xfrm>
            <a:off x="1341438" y="64087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5" name="Oval 95"/>
          <p:cNvSpPr>
            <a:spLocks noChangeArrowheads="1"/>
          </p:cNvSpPr>
          <p:nvPr/>
        </p:nvSpPr>
        <p:spPr bwMode="auto">
          <a:xfrm>
            <a:off x="1341438" y="63214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6" name="AutoShape 96"/>
          <p:cNvSpPr>
            <a:spLocks noChangeArrowheads="1"/>
          </p:cNvSpPr>
          <p:nvPr/>
        </p:nvSpPr>
        <p:spPr bwMode="auto">
          <a:xfrm>
            <a:off x="2179638" y="6321425"/>
            <a:ext cx="669925" cy="777875"/>
          </a:xfrm>
          <a:prstGeom prst="can">
            <a:avLst>
              <a:gd name="adj" fmla="val 2902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7" name="Oval 97"/>
          <p:cNvSpPr>
            <a:spLocks noChangeArrowheads="1"/>
          </p:cNvSpPr>
          <p:nvPr/>
        </p:nvSpPr>
        <p:spPr bwMode="auto">
          <a:xfrm>
            <a:off x="2179638" y="68405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8" name="Oval 98"/>
          <p:cNvSpPr>
            <a:spLocks noChangeArrowheads="1"/>
          </p:cNvSpPr>
          <p:nvPr/>
        </p:nvSpPr>
        <p:spPr bwMode="auto">
          <a:xfrm>
            <a:off x="2179638" y="6753225"/>
            <a:ext cx="669925" cy="173038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79" name="Oval 99"/>
          <p:cNvSpPr>
            <a:spLocks noChangeArrowheads="1"/>
          </p:cNvSpPr>
          <p:nvPr/>
        </p:nvSpPr>
        <p:spPr bwMode="auto">
          <a:xfrm>
            <a:off x="2179638" y="6667500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0" name="Oval 100"/>
          <p:cNvSpPr>
            <a:spLocks noChangeArrowheads="1"/>
          </p:cNvSpPr>
          <p:nvPr/>
        </p:nvSpPr>
        <p:spPr bwMode="auto">
          <a:xfrm>
            <a:off x="2179638" y="65801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1" name="Oval 101"/>
          <p:cNvSpPr>
            <a:spLocks noChangeArrowheads="1"/>
          </p:cNvSpPr>
          <p:nvPr/>
        </p:nvSpPr>
        <p:spPr bwMode="auto">
          <a:xfrm>
            <a:off x="2179638" y="6494463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2" name="Oval 102"/>
          <p:cNvSpPr>
            <a:spLocks noChangeArrowheads="1"/>
          </p:cNvSpPr>
          <p:nvPr/>
        </p:nvSpPr>
        <p:spPr bwMode="auto">
          <a:xfrm>
            <a:off x="2179638" y="64087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3" name="Oval 103"/>
          <p:cNvSpPr>
            <a:spLocks noChangeArrowheads="1"/>
          </p:cNvSpPr>
          <p:nvPr/>
        </p:nvSpPr>
        <p:spPr bwMode="auto">
          <a:xfrm>
            <a:off x="2179638" y="63214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4" name="AutoShape 104"/>
          <p:cNvSpPr>
            <a:spLocks noChangeArrowheads="1"/>
          </p:cNvSpPr>
          <p:nvPr/>
        </p:nvSpPr>
        <p:spPr bwMode="auto">
          <a:xfrm>
            <a:off x="3017838" y="6321425"/>
            <a:ext cx="669925" cy="777875"/>
          </a:xfrm>
          <a:prstGeom prst="can">
            <a:avLst>
              <a:gd name="adj" fmla="val 2902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5" name="Oval 105"/>
          <p:cNvSpPr>
            <a:spLocks noChangeArrowheads="1"/>
          </p:cNvSpPr>
          <p:nvPr/>
        </p:nvSpPr>
        <p:spPr bwMode="auto">
          <a:xfrm>
            <a:off x="3017838" y="68405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6" name="Oval 106"/>
          <p:cNvSpPr>
            <a:spLocks noChangeArrowheads="1"/>
          </p:cNvSpPr>
          <p:nvPr/>
        </p:nvSpPr>
        <p:spPr bwMode="auto">
          <a:xfrm>
            <a:off x="3017838" y="67532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7" name="Oval 107"/>
          <p:cNvSpPr>
            <a:spLocks noChangeArrowheads="1"/>
          </p:cNvSpPr>
          <p:nvPr/>
        </p:nvSpPr>
        <p:spPr bwMode="auto">
          <a:xfrm>
            <a:off x="3017838" y="6667500"/>
            <a:ext cx="669925" cy="173038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8" name="Oval 108"/>
          <p:cNvSpPr>
            <a:spLocks noChangeArrowheads="1"/>
          </p:cNvSpPr>
          <p:nvPr/>
        </p:nvSpPr>
        <p:spPr bwMode="auto">
          <a:xfrm>
            <a:off x="3017838" y="6580188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89" name="Oval 109"/>
          <p:cNvSpPr>
            <a:spLocks noChangeArrowheads="1"/>
          </p:cNvSpPr>
          <p:nvPr/>
        </p:nvSpPr>
        <p:spPr bwMode="auto">
          <a:xfrm>
            <a:off x="3017838" y="6494463"/>
            <a:ext cx="669925" cy="1730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90" name="Oval 110"/>
          <p:cNvSpPr>
            <a:spLocks noChangeArrowheads="1"/>
          </p:cNvSpPr>
          <p:nvPr/>
        </p:nvSpPr>
        <p:spPr bwMode="auto">
          <a:xfrm>
            <a:off x="3017838" y="6408738"/>
            <a:ext cx="669925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91" name="Oval 111"/>
          <p:cNvSpPr>
            <a:spLocks noChangeArrowheads="1"/>
          </p:cNvSpPr>
          <p:nvPr/>
        </p:nvSpPr>
        <p:spPr bwMode="auto">
          <a:xfrm>
            <a:off x="3017838" y="6321425"/>
            <a:ext cx="669925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792" name="Text Box 112"/>
          <p:cNvSpPr txBox="1">
            <a:spLocks noChangeArrowheads="1"/>
          </p:cNvSpPr>
          <p:nvPr/>
        </p:nvSpPr>
        <p:spPr bwMode="auto">
          <a:xfrm>
            <a:off x="4694238" y="6278563"/>
            <a:ext cx="5184775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RAID Level 5:</a:t>
            </a:r>
            <a:br>
              <a:rPr lang="en-US" sz="2700">
                <a:latin typeface="Times New Roman" charset="0"/>
              </a:rPr>
            </a:br>
            <a:r>
              <a:rPr lang="en-US" sz="2700">
                <a:latin typeface="Times New Roman" charset="0"/>
              </a:rPr>
              <a:t>Block-interleaved, distributed parity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0224-C257-AD41-A13D-DFAA7442D505}" type="slidenum">
              <a:rPr lang="en-US"/>
              <a:pPr/>
              <a:t>22</a:t>
            </a:fld>
            <a:endParaRPr lang="en-US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RAID Level 6 and Beyond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5654675" cy="5326063"/>
          </a:xfrm>
        </p:spPr>
        <p:txBody>
          <a:bodyPr/>
          <a:lstStyle/>
          <a:p>
            <a:pPr marL="342900" indent="-342900" defTabSz="914400"/>
            <a:r>
              <a:rPr lang="en-US" sz="2400"/>
              <a:t>Goals</a:t>
            </a:r>
          </a:p>
          <a:p>
            <a:pPr marL="742950" lvl="1" indent="-285750" defTabSz="914400"/>
            <a:r>
              <a:rPr lang="en-US" sz="2000"/>
              <a:t>Less computation and fewer updates per random writes</a:t>
            </a:r>
          </a:p>
          <a:p>
            <a:pPr marL="742950" lvl="1" indent="-285750" defTabSz="914400"/>
            <a:r>
              <a:rPr lang="en-US" sz="2000"/>
              <a:t>Small amount of extra disk space</a:t>
            </a:r>
          </a:p>
          <a:p>
            <a:pPr marL="342900" indent="-342900" defTabSz="914400"/>
            <a:r>
              <a:rPr lang="en-US" sz="2400"/>
              <a:t>Extended Hamming code</a:t>
            </a:r>
          </a:p>
          <a:p>
            <a:pPr marL="742950" lvl="1" indent="-285750" defTabSz="914400"/>
            <a:r>
              <a:rPr lang="en-US" sz="2000"/>
              <a:t>Remember Hamming code?</a:t>
            </a:r>
          </a:p>
          <a:p>
            <a:pPr marL="342900" indent="-342900" defTabSz="914400"/>
            <a:r>
              <a:rPr lang="en-US" sz="2400"/>
              <a:t>Specialized Eraser Codes </a:t>
            </a:r>
          </a:p>
          <a:p>
            <a:pPr marL="742950" lvl="1" indent="-285750" defTabSz="914400"/>
            <a:r>
              <a:rPr lang="en-US" sz="2000"/>
              <a:t>IBM Even-Odd, NetApp RAID-DP, …</a:t>
            </a:r>
          </a:p>
          <a:p>
            <a:pPr marL="342900" indent="-342900" defTabSz="914400"/>
            <a:r>
              <a:rPr lang="en-US" sz="2400"/>
              <a:t>Beyond RAID-6 </a:t>
            </a:r>
          </a:p>
          <a:p>
            <a:pPr marL="742950" lvl="1" indent="-285750" defTabSz="914400"/>
            <a:r>
              <a:rPr lang="en-US" sz="2000"/>
              <a:t>Reed-Solomon codes, using MOD 4 equations</a:t>
            </a:r>
          </a:p>
          <a:p>
            <a:pPr marL="742950" lvl="1" indent="-285750" defTabSz="914400"/>
            <a:r>
              <a:rPr lang="en-US" sz="2000"/>
              <a:t>Can be generalized to deal with k (&gt;2) disk failures</a:t>
            </a:r>
          </a:p>
        </p:txBody>
      </p:sp>
      <p:sp>
        <p:nvSpPr>
          <p:cNvPr id="713732" name="AutoShape 4"/>
          <p:cNvSpPr>
            <a:spLocks noChangeArrowheads="1"/>
          </p:cNvSpPr>
          <p:nvPr/>
        </p:nvSpPr>
        <p:spPr bwMode="auto">
          <a:xfrm>
            <a:off x="1093788" y="6651625"/>
            <a:ext cx="671512" cy="776288"/>
          </a:xfrm>
          <a:prstGeom prst="can">
            <a:avLst>
              <a:gd name="adj" fmla="val 2890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733" name="AutoShape 5"/>
          <p:cNvSpPr>
            <a:spLocks noChangeArrowheads="1"/>
          </p:cNvSpPr>
          <p:nvPr/>
        </p:nvSpPr>
        <p:spPr bwMode="auto">
          <a:xfrm>
            <a:off x="1931988" y="6651625"/>
            <a:ext cx="671512" cy="776288"/>
          </a:xfrm>
          <a:prstGeom prst="can">
            <a:avLst>
              <a:gd name="adj" fmla="val 2890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734" name="AutoShape 6"/>
          <p:cNvSpPr>
            <a:spLocks noChangeArrowheads="1"/>
          </p:cNvSpPr>
          <p:nvPr/>
        </p:nvSpPr>
        <p:spPr bwMode="auto">
          <a:xfrm>
            <a:off x="2770188" y="6651625"/>
            <a:ext cx="671512" cy="776288"/>
          </a:xfrm>
          <a:prstGeom prst="can">
            <a:avLst>
              <a:gd name="adj" fmla="val 2890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735" name="AutoShape 7"/>
          <p:cNvSpPr>
            <a:spLocks noChangeArrowheads="1"/>
          </p:cNvSpPr>
          <p:nvPr/>
        </p:nvSpPr>
        <p:spPr bwMode="auto">
          <a:xfrm>
            <a:off x="3608388" y="6651625"/>
            <a:ext cx="671512" cy="776288"/>
          </a:xfrm>
          <a:prstGeom prst="can">
            <a:avLst>
              <a:gd name="adj" fmla="val 2890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736" name="AutoShape 8"/>
          <p:cNvSpPr>
            <a:spLocks noChangeArrowheads="1"/>
          </p:cNvSpPr>
          <p:nvPr/>
        </p:nvSpPr>
        <p:spPr bwMode="auto">
          <a:xfrm>
            <a:off x="5284788" y="6651625"/>
            <a:ext cx="671512" cy="776288"/>
          </a:xfrm>
          <a:prstGeom prst="can">
            <a:avLst>
              <a:gd name="adj" fmla="val 28901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737" name="AutoShape 9"/>
          <p:cNvSpPr>
            <a:spLocks noChangeArrowheads="1"/>
          </p:cNvSpPr>
          <p:nvPr/>
        </p:nvSpPr>
        <p:spPr bwMode="auto">
          <a:xfrm>
            <a:off x="4446588" y="6651625"/>
            <a:ext cx="671512" cy="776288"/>
          </a:xfrm>
          <a:prstGeom prst="can">
            <a:avLst>
              <a:gd name="adj" fmla="val 28901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3738" name="Group 10"/>
          <p:cNvGrpSpPr>
            <a:grpSpLocks/>
          </p:cNvGrpSpPr>
          <p:nvPr/>
        </p:nvGrpSpPr>
        <p:grpSpPr bwMode="auto">
          <a:xfrm>
            <a:off x="6065838" y="1900238"/>
            <a:ext cx="3741737" cy="4443412"/>
            <a:chOff x="3379" y="1197"/>
            <a:chExt cx="2799" cy="3264"/>
          </a:xfrm>
        </p:grpSpPr>
        <p:sp>
          <p:nvSpPr>
            <p:cNvPr id="713739" name="Rectangle 11"/>
            <p:cNvSpPr>
              <a:spLocks noChangeArrowheads="1"/>
            </p:cNvSpPr>
            <p:nvPr/>
          </p:nvSpPr>
          <p:spPr bwMode="auto">
            <a:xfrm>
              <a:off x="3379" y="2503"/>
              <a:ext cx="2799" cy="598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740" name="Rectangle 12"/>
            <p:cNvSpPr>
              <a:spLocks noChangeArrowheads="1"/>
            </p:cNvSpPr>
            <p:nvPr/>
          </p:nvSpPr>
          <p:spPr bwMode="auto">
            <a:xfrm>
              <a:off x="4488" y="1197"/>
              <a:ext cx="528" cy="3264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741" name="AutoShape 13"/>
            <p:cNvSpPr>
              <a:spLocks noChangeArrowheads="1"/>
            </p:cNvSpPr>
            <p:nvPr/>
          </p:nvSpPr>
          <p:spPr bwMode="auto">
            <a:xfrm>
              <a:off x="3485" y="1251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0</a:t>
              </a:r>
            </a:p>
          </p:txBody>
        </p:sp>
        <p:sp>
          <p:nvSpPr>
            <p:cNvPr id="713742" name="AutoShape 14"/>
            <p:cNvSpPr>
              <a:spLocks noChangeArrowheads="1"/>
            </p:cNvSpPr>
            <p:nvPr/>
          </p:nvSpPr>
          <p:spPr bwMode="auto">
            <a:xfrm>
              <a:off x="4013" y="1251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1</a:t>
              </a:r>
            </a:p>
          </p:txBody>
        </p:sp>
        <p:sp>
          <p:nvSpPr>
            <p:cNvPr id="713743" name="AutoShape 15"/>
            <p:cNvSpPr>
              <a:spLocks noChangeArrowheads="1"/>
            </p:cNvSpPr>
            <p:nvPr/>
          </p:nvSpPr>
          <p:spPr bwMode="auto">
            <a:xfrm>
              <a:off x="4541" y="1251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2</a:t>
              </a:r>
            </a:p>
          </p:txBody>
        </p:sp>
        <p:sp>
          <p:nvSpPr>
            <p:cNvPr id="713744" name="AutoShape 16"/>
            <p:cNvSpPr>
              <a:spLocks noChangeArrowheads="1"/>
            </p:cNvSpPr>
            <p:nvPr/>
          </p:nvSpPr>
          <p:spPr bwMode="auto">
            <a:xfrm>
              <a:off x="5069" y="1251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3</a:t>
              </a:r>
            </a:p>
          </p:txBody>
        </p:sp>
        <p:sp>
          <p:nvSpPr>
            <p:cNvPr id="713745" name="AutoShape 17"/>
            <p:cNvSpPr>
              <a:spLocks noChangeArrowheads="1"/>
            </p:cNvSpPr>
            <p:nvPr/>
          </p:nvSpPr>
          <p:spPr bwMode="auto">
            <a:xfrm>
              <a:off x="5597" y="1251"/>
              <a:ext cx="422" cy="490"/>
            </a:xfrm>
            <a:prstGeom prst="can">
              <a:avLst>
                <a:gd name="adj" fmla="val 29028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A</a:t>
              </a:r>
            </a:p>
          </p:txBody>
        </p:sp>
        <p:sp>
          <p:nvSpPr>
            <p:cNvPr id="713746" name="AutoShape 18"/>
            <p:cNvSpPr>
              <a:spLocks noChangeArrowheads="1"/>
            </p:cNvSpPr>
            <p:nvPr/>
          </p:nvSpPr>
          <p:spPr bwMode="auto">
            <a:xfrm>
              <a:off x="3485" y="1904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4</a:t>
              </a:r>
            </a:p>
          </p:txBody>
        </p:sp>
        <p:sp>
          <p:nvSpPr>
            <p:cNvPr id="713747" name="AutoShape 19"/>
            <p:cNvSpPr>
              <a:spLocks noChangeArrowheads="1"/>
            </p:cNvSpPr>
            <p:nvPr/>
          </p:nvSpPr>
          <p:spPr bwMode="auto">
            <a:xfrm>
              <a:off x="4013" y="1904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5</a:t>
              </a:r>
            </a:p>
          </p:txBody>
        </p:sp>
        <p:sp>
          <p:nvSpPr>
            <p:cNvPr id="713748" name="AutoShape 20"/>
            <p:cNvSpPr>
              <a:spLocks noChangeArrowheads="1"/>
            </p:cNvSpPr>
            <p:nvPr/>
          </p:nvSpPr>
          <p:spPr bwMode="auto">
            <a:xfrm>
              <a:off x="4541" y="1904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6</a:t>
              </a:r>
            </a:p>
          </p:txBody>
        </p:sp>
        <p:sp>
          <p:nvSpPr>
            <p:cNvPr id="713749" name="AutoShape 21"/>
            <p:cNvSpPr>
              <a:spLocks noChangeArrowheads="1"/>
            </p:cNvSpPr>
            <p:nvPr/>
          </p:nvSpPr>
          <p:spPr bwMode="auto">
            <a:xfrm>
              <a:off x="5069" y="1904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7</a:t>
              </a:r>
            </a:p>
          </p:txBody>
        </p:sp>
        <p:sp>
          <p:nvSpPr>
            <p:cNvPr id="713750" name="AutoShape 22"/>
            <p:cNvSpPr>
              <a:spLocks noChangeArrowheads="1"/>
            </p:cNvSpPr>
            <p:nvPr/>
          </p:nvSpPr>
          <p:spPr bwMode="auto">
            <a:xfrm>
              <a:off x="5597" y="1904"/>
              <a:ext cx="422" cy="490"/>
            </a:xfrm>
            <a:prstGeom prst="can">
              <a:avLst>
                <a:gd name="adj" fmla="val 29028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B</a:t>
              </a:r>
            </a:p>
          </p:txBody>
        </p:sp>
        <p:sp>
          <p:nvSpPr>
            <p:cNvPr id="713751" name="AutoShape 23"/>
            <p:cNvSpPr>
              <a:spLocks noChangeArrowheads="1"/>
            </p:cNvSpPr>
            <p:nvPr/>
          </p:nvSpPr>
          <p:spPr bwMode="auto">
            <a:xfrm>
              <a:off x="3485" y="2557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8</a:t>
              </a:r>
            </a:p>
          </p:txBody>
        </p:sp>
        <p:sp>
          <p:nvSpPr>
            <p:cNvPr id="713752" name="AutoShape 24"/>
            <p:cNvSpPr>
              <a:spLocks noChangeArrowheads="1"/>
            </p:cNvSpPr>
            <p:nvPr/>
          </p:nvSpPr>
          <p:spPr bwMode="auto">
            <a:xfrm>
              <a:off x="4013" y="2557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9</a:t>
              </a:r>
            </a:p>
          </p:txBody>
        </p:sp>
        <p:sp>
          <p:nvSpPr>
            <p:cNvPr id="713753" name="AutoShape 25"/>
            <p:cNvSpPr>
              <a:spLocks noChangeArrowheads="1"/>
            </p:cNvSpPr>
            <p:nvPr/>
          </p:nvSpPr>
          <p:spPr bwMode="auto">
            <a:xfrm>
              <a:off x="4541" y="2557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10</a:t>
              </a:r>
            </a:p>
          </p:txBody>
        </p:sp>
        <p:sp>
          <p:nvSpPr>
            <p:cNvPr id="713754" name="AutoShape 26"/>
            <p:cNvSpPr>
              <a:spLocks noChangeArrowheads="1"/>
            </p:cNvSpPr>
            <p:nvPr/>
          </p:nvSpPr>
          <p:spPr bwMode="auto">
            <a:xfrm>
              <a:off x="5069" y="2557"/>
              <a:ext cx="422" cy="490"/>
            </a:xfrm>
            <a:prstGeom prst="can">
              <a:avLst>
                <a:gd name="adj" fmla="val 290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11</a:t>
              </a:r>
            </a:p>
          </p:txBody>
        </p:sp>
        <p:sp>
          <p:nvSpPr>
            <p:cNvPr id="713755" name="AutoShape 27"/>
            <p:cNvSpPr>
              <a:spLocks noChangeArrowheads="1"/>
            </p:cNvSpPr>
            <p:nvPr/>
          </p:nvSpPr>
          <p:spPr bwMode="auto">
            <a:xfrm>
              <a:off x="5597" y="2557"/>
              <a:ext cx="422" cy="490"/>
            </a:xfrm>
            <a:prstGeom prst="can">
              <a:avLst>
                <a:gd name="adj" fmla="val 29028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C</a:t>
              </a:r>
            </a:p>
          </p:txBody>
        </p:sp>
        <p:sp>
          <p:nvSpPr>
            <p:cNvPr id="713756" name="AutoShape 28"/>
            <p:cNvSpPr>
              <a:spLocks noChangeArrowheads="1"/>
            </p:cNvSpPr>
            <p:nvPr/>
          </p:nvSpPr>
          <p:spPr bwMode="auto">
            <a:xfrm>
              <a:off x="3485" y="3210"/>
              <a:ext cx="422" cy="489"/>
            </a:xfrm>
            <a:prstGeom prst="can">
              <a:avLst>
                <a:gd name="adj" fmla="val 2896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12</a:t>
              </a:r>
            </a:p>
          </p:txBody>
        </p:sp>
        <p:sp>
          <p:nvSpPr>
            <p:cNvPr id="713757" name="AutoShape 29"/>
            <p:cNvSpPr>
              <a:spLocks noChangeArrowheads="1"/>
            </p:cNvSpPr>
            <p:nvPr/>
          </p:nvSpPr>
          <p:spPr bwMode="auto">
            <a:xfrm>
              <a:off x="4013" y="3210"/>
              <a:ext cx="422" cy="489"/>
            </a:xfrm>
            <a:prstGeom prst="can">
              <a:avLst>
                <a:gd name="adj" fmla="val 2896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13</a:t>
              </a:r>
            </a:p>
          </p:txBody>
        </p:sp>
        <p:sp>
          <p:nvSpPr>
            <p:cNvPr id="713758" name="AutoShape 30"/>
            <p:cNvSpPr>
              <a:spLocks noChangeArrowheads="1"/>
            </p:cNvSpPr>
            <p:nvPr/>
          </p:nvSpPr>
          <p:spPr bwMode="auto">
            <a:xfrm>
              <a:off x="4541" y="3210"/>
              <a:ext cx="422" cy="489"/>
            </a:xfrm>
            <a:prstGeom prst="can">
              <a:avLst>
                <a:gd name="adj" fmla="val 2896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14</a:t>
              </a:r>
            </a:p>
          </p:txBody>
        </p:sp>
        <p:sp>
          <p:nvSpPr>
            <p:cNvPr id="713759" name="AutoShape 31"/>
            <p:cNvSpPr>
              <a:spLocks noChangeArrowheads="1"/>
            </p:cNvSpPr>
            <p:nvPr/>
          </p:nvSpPr>
          <p:spPr bwMode="auto">
            <a:xfrm>
              <a:off x="5069" y="3210"/>
              <a:ext cx="422" cy="489"/>
            </a:xfrm>
            <a:prstGeom prst="can">
              <a:avLst>
                <a:gd name="adj" fmla="val 2896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15</a:t>
              </a:r>
            </a:p>
          </p:txBody>
        </p:sp>
        <p:sp>
          <p:nvSpPr>
            <p:cNvPr id="713760" name="AutoShape 32"/>
            <p:cNvSpPr>
              <a:spLocks noChangeArrowheads="1"/>
            </p:cNvSpPr>
            <p:nvPr/>
          </p:nvSpPr>
          <p:spPr bwMode="auto">
            <a:xfrm>
              <a:off x="5597" y="3210"/>
              <a:ext cx="422" cy="489"/>
            </a:xfrm>
            <a:prstGeom prst="can">
              <a:avLst>
                <a:gd name="adj" fmla="val 28969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D</a:t>
              </a:r>
            </a:p>
          </p:txBody>
        </p:sp>
        <p:sp>
          <p:nvSpPr>
            <p:cNvPr id="713761" name="AutoShape 33"/>
            <p:cNvSpPr>
              <a:spLocks noChangeArrowheads="1"/>
            </p:cNvSpPr>
            <p:nvPr/>
          </p:nvSpPr>
          <p:spPr bwMode="auto">
            <a:xfrm>
              <a:off x="3485" y="3863"/>
              <a:ext cx="422" cy="489"/>
            </a:xfrm>
            <a:prstGeom prst="can">
              <a:avLst>
                <a:gd name="adj" fmla="val 28969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E</a:t>
              </a:r>
            </a:p>
          </p:txBody>
        </p:sp>
        <p:sp>
          <p:nvSpPr>
            <p:cNvPr id="713762" name="AutoShape 34"/>
            <p:cNvSpPr>
              <a:spLocks noChangeArrowheads="1"/>
            </p:cNvSpPr>
            <p:nvPr/>
          </p:nvSpPr>
          <p:spPr bwMode="auto">
            <a:xfrm>
              <a:off x="4013" y="3863"/>
              <a:ext cx="422" cy="489"/>
            </a:xfrm>
            <a:prstGeom prst="can">
              <a:avLst>
                <a:gd name="adj" fmla="val 28969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F</a:t>
              </a:r>
            </a:p>
          </p:txBody>
        </p:sp>
        <p:sp>
          <p:nvSpPr>
            <p:cNvPr id="713763" name="AutoShape 35"/>
            <p:cNvSpPr>
              <a:spLocks noChangeArrowheads="1"/>
            </p:cNvSpPr>
            <p:nvPr/>
          </p:nvSpPr>
          <p:spPr bwMode="auto">
            <a:xfrm>
              <a:off x="4541" y="3863"/>
              <a:ext cx="422" cy="489"/>
            </a:xfrm>
            <a:prstGeom prst="can">
              <a:avLst>
                <a:gd name="adj" fmla="val 28969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G</a:t>
              </a:r>
            </a:p>
          </p:txBody>
        </p:sp>
        <p:sp>
          <p:nvSpPr>
            <p:cNvPr id="713764" name="AutoShape 36"/>
            <p:cNvSpPr>
              <a:spLocks noChangeArrowheads="1"/>
            </p:cNvSpPr>
            <p:nvPr/>
          </p:nvSpPr>
          <p:spPr bwMode="auto">
            <a:xfrm>
              <a:off x="5069" y="3863"/>
              <a:ext cx="422" cy="489"/>
            </a:xfrm>
            <a:prstGeom prst="can">
              <a:avLst>
                <a:gd name="adj" fmla="val 28969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101882" tIns="50941" rIns="101882" bIns="50941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700">
                  <a:latin typeface="Times New Roman" charset="0"/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3824-537A-8E49-B959-100AC7E09C5F}" type="slidenum">
              <a:rPr lang="en-US"/>
              <a:pPr/>
              <a:t>23</a:t>
            </a:fld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Disk Failures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failures</a:t>
            </a:r>
          </a:p>
          <a:p>
            <a:pPr lvl="1"/>
            <a:r>
              <a:rPr lang="en-US" dirty="0"/>
              <a:t>Power failures</a:t>
            </a:r>
          </a:p>
          <a:p>
            <a:pPr lvl="1"/>
            <a:r>
              <a:rPr lang="en-US" dirty="0"/>
              <a:t>Disk failures</a:t>
            </a:r>
          </a:p>
          <a:p>
            <a:pPr lvl="1"/>
            <a:r>
              <a:rPr lang="en-US" dirty="0"/>
              <a:t>Human failures</a:t>
            </a:r>
          </a:p>
          <a:p>
            <a:r>
              <a:rPr lang="en-US" dirty="0"/>
              <a:t>What mechanisms required</a:t>
            </a:r>
          </a:p>
          <a:p>
            <a:pPr lvl="1"/>
            <a:r>
              <a:rPr lang="en-US" dirty="0"/>
              <a:t>NVRAM for power failures</a:t>
            </a:r>
          </a:p>
          <a:p>
            <a:pPr lvl="1"/>
            <a:r>
              <a:rPr lang="en-US" dirty="0"/>
              <a:t>Hot swappable capability</a:t>
            </a:r>
          </a:p>
          <a:p>
            <a:pPr lvl="1"/>
            <a:r>
              <a:rPr lang="en-US" dirty="0"/>
              <a:t>Monitoring hardware</a:t>
            </a:r>
          </a:p>
          <a:p>
            <a:r>
              <a:rPr lang="en-US" dirty="0"/>
              <a:t>RAID </a:t>
            </a:r>
            <a:r>
              <a:rPr lang="en-US" dirty="0" smtClean="0"/>
              <a:t>reconstruction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819-3637-A94A-B4D6-CE42445F5191}" type="slidenum">
              <a:rPr lang="en-US"/>
              <a:pPr/>
              <a:t>24</a:t>
            </a:fld>
            <a:endParaRPr lang="en-US"/>
          </a:p>
        </p:txBody>
      </p:sp>
      <p:pic>
        <p:nvPicPr>
          <p:cNvPr id="748546" name="Picture 2" descr="picture_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7363" y="0"/>
            <a:ext cx="4491037" cy="3405188"/>
          </a:xfrm>
          <a:prstGeom prst="rect">
            <a:avLst/>
          </a:prstGeom>
          <a:noFill/>
        </p:spPr>
      </p:pic>
      <p:sp>
        <p:nvSpPr>
          <p:cNvPr id="74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9738" cy="1295400"/>
          </a:xfrm>
        </p:spPr>
        <p:txBody>
          <a:bodyPr/>
          <a:lstStyle/>
          <a:p>
            <a:r>
              <a:rPr lang="en-US"/>
              <a:t>Next Generation: FLASH</a:t>
            </a:r>
          </a:p>
        </p:txBody>
      </p:sp>
      <p:sp>
        <p:nvSpPr>
          <p:cNvPr id="74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9556750" cy="690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1995 16 Mb NAND flash chips</a:t>
            </a:r>
            <a:br>
              <a:rPr lang="en-US" dirty="0"/>
            </a:br>
            <a:r>
              <a:rPr lang="en-US" dirty="0"/>
              <a:t>2005 16 </a:t>
            </a:r>
            <a:r>
              <a:rPr lang="en-US" dirty="0" err="1"/>
              <a:t>Gb</a:t>
            </a:r>
            <a:r>
              <a:rPr lang="en-US" dirty="0"/>
              <a:t> NAND flash</a:t>
            </a:r>
            <a:br>
              <a:rPr lang="en-US" dirty="0"/>
            </a:br>
            <a:r>
              <a:rPr lang="en-US" dirty="0"/>
              <a:t>Doubled each year since 1995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Market driven by Phones, Cameras, iPod,…</a:t>
            </a:r>
            <a:br>
              <a:rPr lang="en-US" dirty="0"/>
            </a:br>
            <a:r>
              <a:rPr lang="en-US" dirty="0"/>
              <a:t>Low entry-cost,</a:t>
            </a:r>
            <a:br>
              <a:rPr lang="en-US" dirty="0"/>
            </a:br>
            <a:r>
              <a:rPr lang="en-US" dirty="0"/>
              <a:t>~$30/chip </a:t>
            </a:r>
            <a:r>
              <a:rPr lang="en-US" dirty="0">
                <a:ea typeface="Arial" charset="0"/>
                <a:cs typeface="Arial" charset="0"/>
              </a:rPr>
              <a:t>→ ~$3/chip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2012   1 Tb NAND flash  </a:t>
            </a:r>
            <a:br>
              <a:rPr lang="en-US" dirty="0"/>
            </a:br>
            <a:r>
              <a:rPr lang="en-US" dirty="0"/>
              <a:t>== 128 GB chip</a:t>
            </a:r>
            <a:br>
              <a:rPr lang="en-US" dirty="0"/>
            </a:br>
            <a:r>
              <a:rPr lang="en-US" dirty="0"/>
              <a:t>== 1TB or 2TB “disk” </a:t>
            </a:r>
            <a:br>
              <a:rPr lang="en-US" dirty="0"/>
            </a:br>
            <a:r>
              <a:rPr lang="en-US" dirty="0"/>
              <a:t>      for ~$400 </a:t>
            </a:r>
            <a:br>
              <a:rPr lang="en-US" dirty="0"/>
            </a:br>
            <a:r>
              <a:rPr lang="en-US" dirty="0"/>
              <a:t>or 128GB disk for $40</a:t>
            </a:r>
            <a:br>
              <a:rPr lang="en-US" dirty="0"/>
            </a:br>
            <a:r>
              <a:rPr lang="en-US" dirty="0"/>
              <a:t>or   32GB disk for   $5</a:t>
            </a:r>
          </a:p>
        </p:txBody>
      </p:sp>
      <p:sp>
        <p:nvSpPr>
          <p:cNvPr id="748549" name="AutoShape 5"/>
          <p:cNvSpPr>
            <a:spLocks noChangeArrowheads="1"/>
          </p:cNvSpPr>
          <p:nvPr/>
        </p:nvSpPr>
        <p:spPr bwMode="auto">
          <a:xfrm>
            <a:off x="5867400" y="4664075"/>
            <a:ext cx="3771900" cy="603250"/>
          </a:xfrm>
          <a:prstGeom prst="leftArrow">
            <a:avLst>
              <a:gd name="adj1" fmla="val 50000"/>
              <a:gd name="adj2" fmla="val 1563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 eaLnBrk="1" hangingPunct="1"/>
            <a:r>
              <a:rPr lang="en-US" sz="2000"/>
              <a:t>Samsung prediction</a:t>
            </a:r>
          </a:p>
        </p:txBody>
      </p:sp>
      <p:pic>
        <p:nvPicPr>
          <p:cNvPr id="748550" name="Picture 6" descr="SDHC-4GB-6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5263" y="3368675"/>
            <a:ext cx="973137" cy="128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D653-9497-414B-A80C-DC0696D08D8B}" type="slidenum">
              <a:rPr lang="en-US"/>
              <a:pPr/>
              <a:t>25</a:t>
            </a:fld>
            <a:endParaRPr lang="en-US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Current FLASH Parameters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/>
              <a:t>5,000 IOs / second</a:t>
            </a:r>
          </a:p>
          <a:p>
            <a:endParaRPr lang="en-US" sz="3200" b="1"/>
          </a:p>
          <a:p>
            <a:r>
              <a:rPr lang="en-US"/>
              <a:t>Chip   read    ~ 20 MB/s   </a:t>
            </a:r>
            <a:br>
              <a:rPr lang="en-US"/>
            </a:br>
            <a:r>
              <a:rPr lang="en-US"/>
              <a:t>          write    ~ 10 MB/s  </a:t>
            </a:r>
            <a:br>
              <a:rPr lang="en-US"/>
            </a:br>
            <a:r>
              <a:rPr lang="en-US"/>
              <a:t>                         N chips  have N x bandwidth           </a:t>
            </a:r>
          </a:p>
          <a:p>
            <a:r>
              <a:rPr lang="en-US"/>
              <a:t>Latency   ~   25 </a:t>
            </a:r>
            <a:r>
              <a:rPr lang="el-GR"/>
              <a:t>μ</a:t>
            </a:r>
            <a:r>
              <a:rPr lang="en-US"/>
              <a:t>s to start read, </a:t>
            </a:r>
            <a:br>
              <a:rPr lang="en-US"/>
            </a:br>
            <a:r>
              <a:rPr lang="en-US"/>
              <a:t>               ~  100 </a:t>
            </a:r>
            <a:r>
              <a:rPr lang="el-GR"/>
              <a:t>μ</a:t>
            </a:r>
            <a:r>
              <a:rPr lang="en-US"/>
              <a:t>s to read a “2K page”</a:t>
            </a:r>
          </a:p>
          <a:p>
            <a:r>
              <a:rPr lang="en-US"/>
              <a:t>               ~  2,000 </a:t>
            </a:r>
            <a:r>
              <a:rPr lang="el-GR"/>
              <a:t>μ</a:t>
            </a:r>
            <a:r>
              <a:rPr lang="en-US"/>
              <a:t>s to erase</a:t>
            </a:r>
            <a:br>
              <a:rPr lang="en-US"/>
            </a:br>
            <a:r>
              <a:rPr lang="en-US"/>
              <a:t>               ~  200 </a:t>
            </a:r>
            <a:r>
              <a:rPr lang="el-GR"/>
              <a:t>μ</a:t>
            </a:r>
            <a:r>
              <a:rPr lang="en-US"/>
              <a:t>s to write a “2K page”  </a:t>
            </a:r>
          </a:p>
          <a:p>
            <a:r>
              <a:rPr lang="en-US"/>
              <a:t>Power     ~ 1W for 8 chips and controller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574D-9E60-F344-9CA8-DB192B360CB2}" type="slidenum">
              <a:rPr lang="en-US"/>
              <a:pPr/>
              <a:t>26</a:t>
            </a:fld>
            <a:endParaRPr lang="en-US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Wrong With FLASH?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Expensive:  $/GB</a:t>
            </a:r>
          </a:p>
          <a:p>
            <a:pPr lvl="1"/>
            <a:r>
              <a:rPr lang="en-US" dirty="0"/>
              <a:t>2x less than cheap DRAM</a:t>
            </a:r>
          </a:p>
          <a:p>
            <a:pPr lvl="1"/>
            <a:r>
              <a:rPr lang="en-US" dirty="0"/>
              <a:t>50x more than disk today, may drop to 10x in 2012</a:t>
            </a:r>
          </a:p>
          <a:p>
            <a:r>
              <a:rPr lang="en-US" dirty="0"/>
              <a:t>Limited lifetime</a:t>
            </a:r>
          </a:p>
          <a:p>
            <a:pPr lvl="1"/>
            <a:r>
              <a:rPr lang="en-US" dirty="0"/>
              <a:t>~100k to 1M writes / page</a:t>
            </a:r>
          </a:p>
          <a:p>
            <a:pPr lvl="1"/>
            <a:r>
              <a:rPr lang="en-US" dirty="0"/>
              <a:t>requires “wear leveling”</a:t>
            </a:r>
            <a:br>
              <a:rPr lang="en-US" dirty="0"/>
            </a:br>
            <a:r>
              <a:rPr lang="en-US" dirty="0"/>
              <a:t>but, if you have 1B pages, </a:t>
            </a:r>
            <a:br>
              <a:rPr lang="en-US" dirty="0"/>
            </a:br>
            <a:r>
              <a:rPr lang="en-US" dirty="0"/>
              <a:t>then 15,000 years to “use” ½ the pages.</a:t>
            </a:r>
          </a:p>
          <a:p>
            <a:r>
              <a:rPr lang="en-US" dirty="0"/>
              <a:t>Current performance limitations</a:t>
            </a:r>
          </a:p>
          <a:p>
            <a:pPr lvl="1"/>
            <a:r>
              <a:rPr lang="en-US" dirty="0"/>
              <a:t>Slow to write</a:t>
            </a:r>
            <a:br>
              <a:rPr lang="en-US" dirty="0"/>
            </a:br>
            <a:r>
              <a:rPr lang="en-US" dirty="0"/>
              <a:t>can only write 0’s, so erase (set all 1) then write</a:t>
            </a:r>
          </a:p>
          <a:p>
            <a:pPr lvl="1"/>
            <a:r>
              <a:rPr lang="en-US" dirty="0"/>
              <a:t>Large (e.g. 128K) segments to erase</a:t>
            </a:r>
            <a:br>
              <a:rPr lang="en-US" dirty="0"/>
            </a:br>
            <a:r>
              <a:rPr lang="en-US" dirty="0"/>
              <a:t>need to manage data layout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DA89-FCBE-994A-9953-E3C2C0EA8595}" type="slidenum">
              <a:rPr lang="en-US"/>
              <a:pPr/>
              <a:t>27</a:t>
            </a:fld>
            <a:endParaRPr lang="en-US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Is Flash Going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Consumer products</a:t>
            </a:r>
          </a:p>
          <a:p>
            <a:pPr lvl="1"/>
            <a:r>
              <a:rPr lang="en-US"/>
              <a:t>Camera, cell phone, USB stick, …</a:t>
            </a:r>
          </a:p>
          <a:p>
            <a:pPr lvl="1"/>
            <a:endParaRPr lang="en-US"/>
          </a:p>
          <a:p>
            <a:r>
              <a:rPr lang="en-US"/>
              <a:t>High reliability</a:t>
            </a:r>
          </a:p>
          <a:p>
            <a:pPr lvl="1"/>
            <a:r>
              <a:rPr lang="en-US"/>
              <a:t>Airplane, high vibration environment, dusty, …</a:t>
            </a:r>
          </a:p>
          <a:p>
            <a:pPr lvl="1"/>
            <a:endParaRPr lang="en-US"/>
          </a:p>
          <a:p>
            <a:r>
              <a:rPr lang="en-US"/>
              <a:t>High performance</a:t>
            </a:r>
          </a:p>
          <a:p>
            <a:pPr lvl="1"/>
            <a:r>
              <a:rPr lang="en-US"/>
              <a:t>Emerging products to replace high-end storage system with huge cache and 15,000RPM FC drives</a:t>
            </a:r>
          </a:p>
          <a:p>
            <a:endParaRPr lang="en-US"/>
          </a:p>
          <a:p>
            <a:r>
              <a:rPr lang="en-US"/>
              <a:t>New flash technologies</a:t>
            </a:r>
          </a:p>
          <a:p>
            <a:pPr lvl="1"/>
            <a:r>
              <a:rPr lang="en-US"/>
              <a:t>No erase cycle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D89D-9933-D844-8B2E-1EA111F012F0}" type="slidenum">
              <a:rPr lang="en-US"/>
              <a:pPr/>
              <a:t>28</a:t>
            </a:fld>
            <a:endParaRPr lang="en-US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Disk is complex</a:t>
            </a:r>
          </a:p>
          <a:p>
            <a:r>
              <a:rPr lang="en-US"/>
              <a:t>Disk real density is on Moore’s law curve</a:t>
            </a:r>
          </a:p>
          <a:p>
            <a:r>
              <a:rPr lang="en-US"/>
              <a:t>Need large disk blocks to achieve good throughput</a:t>
            </a:r>
          </a:p>
          <a:p>
            <a:r>
              <a:rPr lang="en-US"/>
              <a:t>OS needs to perform disk scheduling</a:t>
            </a:r>
          </a:p>
          <a:p>
            <a:r>
              <a:rPr lang="en-US"/>
              <a:t>RAID improves reliability and high throughput at a cost</a:t>
            </a:r>
          </a:p>
          <a:p>
            <a:r>
              <a:rPr lang="en-US"/>
              <a:t>Careful designs to deal with disk failures</a:t>
            </a:r>
          </a:p>
          <a:p>
            <a:r>
              <a:rPr lang="en-US"/>
              <a:t>Flash memory has emerged at both low end and high end and may simplify systems software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3305-0C5F-8743-A93F-7A41685BF535}" type="slidenum">
              <a:rPr lang="en-US"/>
              <a:pPr/>
              <a:t>3</a:t>
            </a:fld>
            <a:endParaRPr lang="en-US"/>
          </a:p>
        </p:txBody>
      </p:sp>
      <p:sp>
        <p:nvSpPr>
          <p:cNvPr id="6912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Typical Magnetic Disk Controller</a:t>
            </a:r>
          </a:p>
        </p:txBody>
      </p:sp>
      <p:sp>
        <p:nvSpPr>
          <p:cNvPr id="691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5922962" cy="6094413"/>
          </a:xfrm>
        </p:spPr>
        <p:txBody>
          <a:bodyPr/>
          <a:lstStyle/>
          <a:p>
            <a:r>
              <a:rPr lang="en-US" dirty="0"/>
              <a:t>External connection</a:t>
            </a:r>
          </a:p>
          <a:p>
            <a:pPr lvl="1"/>
            <a:r>
              <a:rPr lang="en-US" dirty="0"/>
              <a:t>IDE/ATA, SATA</a:t>
            </a:r>
          </a:p>
          <a:p>
            <a:pPr lvl="1"/>
            <a:r>
              <a:rPr lang="en-US" dirty="0"/>
              <a:t>SCSI, SCSI-2, Ultra SCSI, Ultra-160 SCSI, Ultra-320 SCSI</a:t>
            </a:r>
          </a:p>
          <a:p>
            <a:pPr lvl="1"/>
            <a:r>
              <a:rPr lang="en-US" dirty="0" err="1"/>
              <a:t>Fibre</a:t>
            </a:r>
            <a:r>
              <a:rPr lang="en-US" dirty="0"/>
              <a:t> channel</a:t>
            </a:r>
          </a:p>
          <a:p>
            <a:r>
              <a:rPr lang="en-US" dirty="0"/>
              <a:t>Cache</a:t>
            </a:r>
          </a:p>
          <a:p>
            <a:pPr lvl="1"/>
            <a:r>
              <a:rPr lang="en-US" dirty="0"/>
              <a:t>Buffer data between disk and interface</a:t>
            </a:r>
          </a:p>
          <a:p>
            <a:r>
              <a:rPr lang="en-US" dirty="0"/>
              <a:t>Controller</a:t>
            </a:r>
          </a:p>
          <a:p>
            <a:pPr lvl="1"/>
            <a:r>
              <a:rPr lang="en-US" dirty="0"/>
              <a:t>Read/write operation</a:t>
            </a:r>
          </a:p>
          <a:p>
            <a:pPr lvl="1"/>
            <a:r>
              <a:rPr lang="en-US" dirty="0"/>
              <a:t>Cache replacement </a:t>
            </a:r>
          </a:p>
          <a:p>
            <a:pPr lvl="1"/>
            <a:r>
              <a:rPr lang="en-US" dirty="0"/>
              <a:t>Failure detection and recovery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6834188" y="3463925"/>
            <a:ext cx="1843087" cy="153511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/>
            <a:r>
              <a:rPr lang="en-US" sz="2700" dirty="0">
                <a:latin typeface="Times New Roman" charset="0"/>
              </a:rPr>
              <a:t>DRAM</a:t>
            </a:r>
          </a:p>
          <a:p>
            <a:pPr algn="ctr" defTabSz="1019175"/>
            <a:r>
              <a:rPr lang="en-US" sz="2700" dirty="0">
                <a:latin typeface="Times New Roman" charset="0"/>
              </a:rPr>
              <a:t>cache</a:t>
            </a:r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6834188" y="3017838"/>
            <a:ext cx="1843087" cy="446087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/>
            <a:r>
              <a:rPr lang="en-US" sz="2700" dirty="0">
                <a:latin typeface="Times New Roman" charset="0"/>
              </a:rPr>
              <a:t>Interface</a:t>
            </a:r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6834188" y="4999038"/>
            <a:ext cx="1843087" cy="417512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/>
            <a:r>
              <a:rPr lang="en-US" sz="2700" dirty="0">
                <a:latin typeface="Times New Roman" charset="0"/>
              </a:rPr>
              <a:t>Controller</a:t>
            </a:r>
          </a:p>
        </p:txBody>
      </p:sp>
      <p:sp>
        <p:nvSpPr>
          <p:cNvPr id="691209" name="Text Box 9"/>
          <p:cNvSpPr txBox="1">
            <a:spLocks noChangeArrowheads="1"/>
          </p:cNvSpPr>
          <p:nvPr/>
        </p:nvSpPr>
        <p:spPr bwMode="auto">
          <a:xfrm>
            <a:off x="6376988" y="1644650"/>
            <a:ext cx="2955925" cy="512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 dirty="0">
                <a:latin typeface="Times New Roman" charset="0"/>
              </a:rPr>
              <a:t>External connection</a:t>
            </a:r>
          </a:p>
        </p:txBody>
      </p:sp>
      <p:sp>
        <p:nvSpPr>
          <p:cNvPr id="691210" name="AutoShape 10"/>
          <p:cNvSpPr>
            <a:spLocks noChangeArrowheads="1"/>
          </p:cNvSpPr>
          <p:nvPr/>
        </p:nvSpPr>
        <p:spPr bwMode="auto">
          <a:xfrm>
            <a:off x="7161213" y="5416550"/>
            <a:ext cx="1273175" cy="1077913"/>
          </a:xfrm>
          <a:prstGeom prst="flowChartMagneticDisk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 defTabSz="1019175"/>
            <a:r>
              <a:rPr lang="en-US" sz="2700">
                <a:latin typeface="Times New Roman" charset="0"/>
              </a:rPr>
              <a:t>Disk</a:t>
            </a:r>
          </a:p>
        </p:txBody>
      </p:sp>
      <p:sp>
        <p:nvSpPr>
          <p:cNvPr id="691214" name="AutoShape 14"/>
          <p:cNvSpPr>
            <a:spLocks noChangeArrowheads="1"/>
          </p:cNvSpPr>
          <p:nvPr/>
        </p:nvSpPr>
        <p:spPr bwMode="auto">
          <a:xfrm>
            <a:off x="7605713" y="2259013"/>
            <a:ext cx="306387" cy="652462"/>
          </a:xfrm>
          <a:prstGeom prst="upDownArrow">
            <a:avLst>
              <a:gd name="adj1" fmla="val 50000"/>
              <a:gd name="adj2" fmla="val 4259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2D4B-932A-CA4F-ACFD-04A59A6703FB}" type="slidenum">
              <a:rPr lang="en-US"/>
              <a:pPr/>
              <a:t>4</a:t>
            </a:fld>
            <a:endParaRPr lang="en-US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Caching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Use DRAM to cache recently accessed blocks</a:t>
            </a:r>
          </a:p>
          <a:p>
            <a:pPr lvl="2"/>
            <a:r>
              <a:rPr lang="en-US" dirty="0"/>
              <a:t>Most disk has 16MB</a:t>
            </a:r>
          </a:p>
          <a:p>
            <a:pPr lvl="2"/>
            <a:r>
              <a:rPr lang="en-US" dirty="0"/>
              <a:t>Some of the RAM space stores “firmware” (an embedded OS)</a:t>
            </a:r>
          </a:p>
          <a:p>
            <a:pPr lvl="1"/>
            <a:r>
              <a:rPr lang="en-US" dirty="0"/>
              <a:t>Blocks are replaced usually in an LRU order</a:t>
            </a:r>
          </a:p>
          <a:p>
            <a:r>
              <a:rPr lang="en-US" dirty="0" smtClean="0"/>
              <a:t>Pros of </a:t>
            </a:r>
            <a:r>
              <a:rPr lang="en-US" dirty="0" smtClean="0"/>
              <a:t>disk caching</a:t>
            </a:r>
            <a:endParaRPr lang="en-US" dirty="0" smtClean="0"/>
          </a:p>
          <a:p>
            <a:pPr lvl="1"/>
            <a:r>
              <a:rPr lang="en-US" dirty="0"/>
              <a:t>Good for reads if accesses have locality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Need to deal with reliable writes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30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Arm and Head</a:t>
            </a:r>
          </a:p>
        </p:txBody>
      </p:sp>
      <p:sp>
        <p:nvSpPr>
          <p:cNvPr id="694307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5500687" cy="6172200"/>
          </a:xfrm>
        </p:spPr>
        <p:txBody>
          <a:bodyPr/>
          <a:lstStyle/>
          <a:p>
            <a:r>
              <a:rPr lang="en-US" dirty="0"/>
              <a:t>Disk arm</a:t>
            </a:r>
          </a:p>
          <a:p>
            <a:pPr lvl="1"/>
            <a:r>
              <a:rPr lang="en-US" dirty="0"/>
              <a:t>A disk arm carries disk heads</a:t>
            </a:r>
          </a:p>
          <a:p>
            <a:r>
              <a:rPr lang="en-US" dirty="0"/>
              <a:t>Disk head</a:t>
            </a:r>
          </a:p>
          <a:p>
            <a:pPr lvl="1"/>
            <a:r>
              <a:rPr lang="en-US" dirty="0"/>
              <a:t>Mounted on an actuator</a:t>
            </a:r>
          </a:p>
          <a:p>
            <a:pPr lvl="1"/>
            <a:r>
              <a:rPr lang="en-US" dirty="0"/>
              <a:t>Read and write on disk surface</a:t>
            </a:r>
          </a:p>
          <a:p>
            <a:r>
              <a:rPr lang="en-US" dirty="0"/>
              <a:t>Read/write operation</a:t>
            </a:r>
          </a:p>
          <a:p>
            <a:pPr lvl="1"/>
            <a:r>
              <a:rPr lang="en-US" dirty="0"/>
              <a:t>Disk controller receives a command with &lt;track#, sector#&gt;</a:t>
            </a:r>
          </a:p>
          <a:p>
            <a:pPr lvl="1"/>
            <a:r>
              <a:rPr lang="en-US" dirty="0"/>
              <a:t>Seek the right cylinder (tracks) </a:t>
            </a:r>
          </a:p>
          <a:p>
            <a:pPr lvl="1"/>
            <a:r>
              <a:rPr lang="en-US" dirty="0"/>
              <a:t>Wait until the right sector comes</a:t>
            </a:r>
          </a:p>
          <a:p>
            <a:pPr lvl="1"/>
            <a:r>
              <a:rPr lang="en-US" dirty="0"/>
              <a:t>Perform read/write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94308" name="Picture 36" descr="d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550" y="2119313"/>
            <a:ext cx="384810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309" name="Rectangle 37"/>
          <p:cNvSpPr>
            <a:spLocks noChangeArrowheads="1"/>
          </p:cNvSpPr>
          <p:nvPr/>
        </p:nvSpPr>
        <p:spPr bwMode="auto">
          <a:xfrm>
            <a:off x="5681663" y="5192713"/>
            <a:ext cx="4186237" cy="728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4310" name="Rectangle 38"/>
          <p:cNvSpPr>
            <a:spLocks noChangeArrowheads="1"/>
          </p:cNvSpPr>
          <p:nvPr/>
        </p:nvSpPr>
        <p:spPr bwMode="auto">
          <a:xfrm>
            <a:off x="5643563" y="1735138"/>
            <a:ext cx="4186237" cy="728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2FF2-3624-8647-B3A0-FF7348E9B025}" type="slidenum">
              <a:rPr lang="en-US"/>
              <a:pPr/>
              <a:t>6</a:t>
            </a:fld>
            <a:endParaRPr lang="en-US"/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Component of A Disk Drive</a:t>
            </a:r>
          </a:p>
        </p:txBody>
      </p:sp>
      <p:sp>
        <p:nvSpPr>
          <p:cNvPr id="71988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34963" y="4922838"/>
            <a:ext cx="9472612" cy="2071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Tracks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Concentric rings around disk surface, bits laid out serially along each track</a:t>
            </a:r>
          </a:p>
          <a:p>
            <a:pPr>
              <a:lnSpc>
                <a:spcPct val="80000"/>
              </a:lnSpc>
            </a:pPr>
            <a:r>
              <a:rPr lang="en-US" sz="2400"/>
              <a:t>Cylinder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track of the platter, 1000-5000 cylinders per zone, 1 spare per zone</a:t>
            </a:r>
          </a:p>
          <a:p>
            <a:pPr>
              <a:lnSpc>
                <a:spcPct val="80000"/>
              </a:lnSpc>
            </a:pPr>
            <a:r>
              <a:rPr lang="en-US" sz="2400"/>
              <a:t>Sectors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Each track is split into arc of track (min unit of transfer)</a:t>
            </a:r>
          </a:p>
        </p:txBody>
      </p:sp>
      <p:pic>
        <p:nvPicPr>
          <p:cNvPr id="71988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1466850"/>
            <a:ext cx="88677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5CA0-356F-2E45-9EC1-339D60357CFB}" type="slidenum">
              <a:rPr lang="en-US"/>
              <a:pPr/>
              <a:t>7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Sectors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09675"/>
            <a:ext cx="5270500" cy="5784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Where do they come from?</a:t>
            </a:r>
          </a:p>
          <a:p>
            <a:pPr lvl="1">
              <a:lnSpc>
                <a:spcPct val="90000"/>
              </a:lnSpc>
            </a:pPr>
            <a:r>
              <a:rPr lang="en-US"/>
              <a:t>Formatting process</a:t>
            </a:r>
          </a:p>
          <a:p>
            <a:pPr lvl="1">
              <a:lnSpc>
                <a:spcPct val="90000"/>
              </a:lnSpc>
            </a:pPr>
            <a:r>
              <a:rPr lang="en-US"/>
              <a:t>Logical maps to physical </a:t>
            </a:r>
          </a:p>
          <a:p>
            <a:pPr>
              <a:lnSpc>
                <a:spcPct val="90000"/>
              </a:lnSpc>
            </a:pPr>
            <a:r>
              <a:rPr lang="en-US"/>
              <a:t>What is a sector?</a:t>
            </a:r>
          </a:p>
          <a:p>
            <a:pPr lvl="1">
              <a:lnSpc>
                <a:spcPct val="90000"/>
              </a:lnSpc>
            </a:pPr>
            <a:r>
              <a:rPr lang="en-US"/>
              <a:t>Header (ID, defect flag, …)</a:t>
            </a:r>
          </a:p>
          <a:p>
            <a:pPr lvl="1">
              <a:lnSpc>
                <a:spcPct val="90000"/>
              </a:lnSpc>
            </a:pPr>
            <a:r>
              <a:rPr lang="en-US"/>
              <a:t>Real space (e.g. 512 bytes)</a:t>
            </a:r>
          </a:p>
          <a:p>
            <a:pPr lvl="1">
              <a:lnSpc>
                <a:spcPct val="90000"/>
              </a:lnSpc>
            </a:pPr>
            <a:r>
              <a:rPr lang="en-US"/>
              <a:t>Trailer (ECC code)</a:t>
            </a:r>
          </a:p>
          <a:p>
            <a:pPr>
              <a:lnSpc>
                <a:spcPct val="90000"/>
              </a:lnSpc>
            </a:pPr>
            <a:r>
              <a:rPr lang="en-US"/>
              <a:t>What about errors?</a:t>
            </a:r>
          </a:p>
          <a:p>
            <a:pPr lvl="1">
              <a:lnSpc>
                <a:spcPct val="90000"/>
              </a:lnSpc>
            </a:pPr>
            <a:r>
              <a:rPr lang="en-US"/>
              <a:t>Detect errors in a sector</a:t>
            </a:r>
          </a:p>
          <a:p>
            <a:pPr lvl="1">
              <a:lnSpc>
                <a:spcPct val="90000"/>
              </a:lnSpc>
            </a:pPr>
            <a:r>
              <a:rPr lang="en-US"/>
              <a:t>Correct them with ECC</a:t>
            </a:r>
          </a:p>
          <a:p>
            <a:pPr lvl="1">
              <a:lnSpc>
                <a:spcPct val="90000"/>
              </a:lnSpc>
            </a:pPr>
            <a:r>
              <a:rPr lang="en-US"/>
              <a:t>If not recoverable, replace it with a spare</a:t>
            </a:r>
          </a:p>
          <a:p>
            <a:pPr lvl="1">
              <a:lnSpc>
                <a:spcPct val="90000"/>
              </a:lnSpc>
            </a:pPr>
            <a:r>
              <a:rPr lang="en-US"/>
              <a:t>Skip bad sectors in the future</a:t>
            </a:r>
          </a:p>
        </p:txBody>
      </p:sp>
      <p:sp>
        <p:nvSpPr>
          <p:cNvPr id="724998" name="Rectangle 6"/>
          <p:cNvSpPr>
            <a:spLocks noChangeArrowheads="1"/>
          </p:cNvSpPr>
          <p:nvPr/>
        </p:nvSpPr>
        <p:spPr bwMode="auto">
          <a:xfrm>
            <a:off x="5567363" y="2465388"/>
            <a:ext cx="3533775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019175"/>
            <a:endParaRPr lang="en-US" sz="2200"/>
          </a:p>
        </p:txBody>
      </p:sp>
      <p:sp>
        <p:nvSpPr>
          <p:cNvPr id="724999" name="Rectangle 7"/>
          <p:cNvSpPr>
            <a:spLocks noChangeArrowheads="1"/>
          </p:cNvSpPr>
          <p:nvPr/>
        </p:nvSpPr>
        <p:spPr bwMode="auto">
          <a:xfrm>
            <a:off x="5567363" y="2465388"/>
            <a:ext cx="690562" cy="6921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019175"/>
            <a:r>
              <a:rPr lang="en-US" sz="2200" b="1"/>
              <a:t>Hdr</a:t>
            </a:r>
          </a:p>
        </p:txBody>
      </p:sp>
      <p:sp>
        <p:nvSpPr>
          <p:cNvPr id="725000" name="AutoShape 8"/>
          <p:cNvSpPr>
            <a:spLocks/>
          </p:cNvSpPr>
          <p:nvPr/>
        </p:nvSpPr>
        <p:spPr bwMode="auto">
          <a:xfrm rot="5400000">
            <a:off x="7199313" y="1639888"/>
            <a:ext cx="307975" cy="3495675"/>
          </a:xfrm>
          <a:prstGeom prst="rightBrace">
            <a:avLst>
              <a:gd name="adj1" fmla="val 9458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001" name="Text Box 9"/>
          <p:cNvSpPr txBox="1">
            <a:spLocks noChangeArrowheads="1"/>
          </p:cNvSpPr>
          <p:nvPr/>
        </p:nvSpPr>
        <p:spPr bwMode="auto">
          <a:xfrm>
            <a:off x="6873875" y="3540125"/>
            <a:ext cx="992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200"/>
              <a:t>Sector</a:t>
            </a:r>
          </a:p>
        </p:txBody>
      </p:sp>
      <p:sp>
        <p:nvSpPr>
          <p:cNvPr id="725003" name="Text Box 11"/>
          <p:cNvSpPr txBox="1">
            <a:spLocks noChangeArrowheads="1"/>
          </p:cNvSpPr>
          <p:nvPr/>
        </p:nvSpPr>
        <p:spPr bwMode="auto">
          <a:xfrm>
            <a:off x="9177338" y="2465388"/>
            <a:ext cx="514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/>
              <a:t>…</a:t>
            </a:r>
          </a:p>
        </p:txBody>
      </p:sp>
      <p:sp>
        <p:nvSpPr>
          <p:cNvPr id="725004" name="Rectangle 12"/>
          <p:cNvSpPr>
            <a:spLocks noChangeArrowheads="1"/>
          </p:cNvSpPr>
          <p:nvPr/>
        </p:nvSpPr>
        <p:spPr bwMode="auto">
          <a:xfrm>
            <a:off x="6257925" y="2465388"/>
            <a:ext cx="2151063" cy="6905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019175"/>
            <a:r>
              <a:rPr lang="en-US" sz="2200" b="1"/>
              <a:t>512 bytes</a:t>
            </a:r>
          </a:p>
        </p:txBody>
      </p:sp>
      <p:sp>
        <p:nvSpPr>
          <p:cNvPr id="725005" name="Rectangle 13"/>
          <p:cNvSpPr>
            <a:spLocks noChangeArrowheads="1"/>
          </p:cNvSpPr>
          <p:nvPr/>
        </p:nvSpPr>
        <p:spPr bwMode="auto">
          <a:xfrm>
            <a:off x="8408988" y="2465388"/>
            <a:ext cx="692150" cy="6905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019175"/>
            <a:r>
              <a:rPr lang="en-US" sz="2200" b="1"/>
              <a:t>ECC</a:t>
            </a:r>
          </a:p>
        </p:txBody>
      </p:sp>
      <p:grpSp>
        <p:nvGrpSpPr>
          <p:cNvPr id="725023" name="Group 31"/>
          <p:cNvGrpSpPr>
            <a:grpSpLocks/>
          </p:cNvGrpSpPr>
          <p:nvPr/>
        </p:nvGrpSpPr>
        <p:grpSpPr bwMode="auto">
          <a:xfrm>
            <a:off x="5567363" y="3117850"/>
            <a:ext cx="3532187" cy="2227263"/>
            <a:chOff x="3507" y="1964"/>
            <a:chExt cx="2225" cy="1403"/>
          </a:xfrm>
        </p:grpSpPr>
        <p:sp>
          <p:nvSpPr>
            <p:cNvPr id="725014" name="Line 22"/>
            <p:cNvSpPr>
              <a:spLocks noChangeShapeType="1"/>
            </p:cNvSpPr>
            <p:nvPr/>
          </p:nvSpPr>
          <p:spPr bwMode="auto">
            <a:xfrm>
              <a:off x="3507" y="1964"/>
              <a:ext cx="72" cy="1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015" name="Line 23"/>
            <p:cNvSpPr>
              <a:spLocks noChangeShapeType="1"/>
            </p:cNvSpPr>
            <p:nvPr/>
          </p:nvSpPr>
          <p:spPr bwMode="auto">
            <a:xfrm flipH="1">
              <a:off x="4039" y="1988"/>
              <a:ext cx="1693" cy="1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5022" name="Group 30"/>
          <p:cNvGrpSpPr>
            <a:grpSpLocks/>
          </p:cNvGrpSpPr>
          <p:nvPr/>
        </p:nvGrpSpPr>
        <p:grpSpPr bwMode="auto">
          <a:xfrm>
            <a:off x="5260975" y="5345113"/>
            <a:ext cx="4608513" cy="693737"/>
            <a:chOff x="3314" y="3367"/>
            <a:chExt cx="2903" cy="437"/>
          </a:xfrm>
        </p:grpSpPr>
        <p:sp>
          <p:nvSpPr>
            <p:cNvPr id="725006" name="Rectangle 14"/>
            <p:cNvSpPr>
              <a:spLocks noChangeArrowheads="1"/>
            </p:cNvSpPr>
            <p:nvPr/>
          </p:nvSpPr>
          <p:spPr bwMode="auto">
            <a:xfrm>
              <a:off x="3580" y="3367"/>
              <a:ext cx="483" cy="4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200"/>
                <a:t>i</a:t>
              </a:r>
            </a:p>
          </p:txBody>
        </p:sp>
        <p:sp>
          <p:nvSpPr>
            <p:cNvPr id="725008" name="Rectangle 16"/>
            <p:cNvSpPr>
              <a:spLocks noChangeArrowheads="1"/>
            </p:cNvSpPr>
            <p:nvPr/>
          </p:nvSpPr>
          <p:spPr bwMode="auto">
            <a:xfrm>
              <a:off x="4523" y="3367"/>
              <a:ext cx="483" cy="4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200"/>
                <a:t>i+1</a:t>
              </a:r>
            </a:p>
          </p:txBody>
        </p:sp>
        <p:sp>
          <p:nvSpPr>
            <p:cNvPr id="725009" name="Rectangle 17"/>
            <p:cNvSpPr>
              <a:spLocks noChangeArrowheads="1"/>
            </p:cNvSpPr>
            <p:nvPr/>
          </p:nvSpPr>
          <p:spPr bwMode="auto">
            <a:xfrm>
              <a:off x="5491" y="3367"/>
              <a:ext cx="483" cy="4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200"/>
                <a:t>i+2</a:t>
              </a:r>
            </a:p>
          </p:txBody>
        </p:sp>
        <p:sp>
          <p:nvSpPr>
            <p:cNvPr id="725010" name="Rectangle 18"/>
            <p:cNvSpPr>
              <a:spLocks noChangeArrowheads="1"/>
            </p:cNvSpPr>
            <p:nvPr/>
          </p:nvSpPr>
          <p:spPr bwMode="auto">
            <a:xfrm>
              <a:off x="4063" y="3367"/>
              <a:ext cx="483" cy="4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2000"/>
                <a:t>defect</a:t>
              </a:r>
            </a:p>
          </p:txBody>
        </p:sp>
        <p:sp>
          <p:nvSpPr>
            <p:cNvPr id="725011" name="Rectangle 19"/>
            <p:cNvSpPr>
              <a:spLocks noChangeArrowheads="1"/>
            </p:cNvSpPr>
            <p:nvPr/>
          </p:nvSpPr>
          <p:spPr bwMode="auto">
            <a:xfrm>
              <a:off x="5007" y="3367"/>
              <a:ext cx="483" cy="4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1019175"/>
              <a:r>
                <a:rPr lang="en-US" sz="1800"/>
                <a:t>defect</a:t>
              </a:r>
            </a:p>
          </p:txBody>
        </p:sp>
        <p:sp>
          <p:nvSpPr>
            <p:cNvPr id="725012" name="Line 20"/>
            <p:cNvSpPr>
              <a:spLocks noChangeShapeType="1"/>
            </p:cNvSpPr>
            <p:nvPr/>
          </p:nvSpPr>
          <p:spPr bwMode="auto">
            <a:xfrm>
              <a:off x="3314" y="3367"/>
              <a:ext cx="2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013" name="Line 21"/>
            <p:cNvSpPr>
              <a:spLocks noChangeShapeType="1"/>
            </p:cNvSpPr>
            <p:nvPr/>
          </p:nvSpPr>
          <p:spPr bwMode="auto">
            <a:xfrm>
              <a:off x="3314" y="3803"/>
              <a:ext cx="2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25016" name="AutoShape 24"/>
            <p:cNvCxnSpPr>
              <a:cxnSpLocks noChangeShapeType="1"/>
              <a:stCxn id="725017" idx="2"/>
              <a:endCxn id="725018" idx="2"/>
            </p:cNvCxnSpPr>
            <p:nvPr/>
          </p:nvCxnSpPr>
          <p:spPr bwMode="auto">
            <a:xfrm rot="16200000" flipH="1">
              <a:off x="4305" y="3477"/>
              <a:ext cx="1" cy="653"/>
            </a:xfrm>
            <a:prstGeom prst="bent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25017" name="Rectangle 25"/>
            <p:cNvSpPr>
              <a:spLocks noChangeArrowheads="1"/>
            </p:cNvSpPr>
            <p:nvPr/>
          </p:nvSpPr>
          <p:spPr bwMode="auto">
            <a:xfrm>
              <a:off x="3894" y="3367"/>
              <a:ext cx="16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018" name="Rectangle 26"/>
            <p:cNvSpPr>
              <a:spLocks noChangeArrowheads="1"/>
            </p:cNvSpPr>
            <p:nvPr/>
          </p:nvSpPr>
          <p:spPr bwMode="auto">
            <a:xfrm>
              <a:off x="4547" y="3367"/>
              <a:ext cx="16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019" name="Rectangle 27"/>
            <p:cNvSpPr>
              <a:spLocks noChangeArrowheads="1"/>
            </p:cNvSpPr>
            <p:nvPr/>
          </p:nvSpPr>
          <p:spPr bwMode="auto">
            <a:xfrm>
              <a:off x="4837" y="3367"/>
              <a:ext cx="16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020" name="Rectangle 28"/>
            <p:cNvSpPr>
              <a:spLocks noChangeArrowheads="1"/>
            </p:cNvSpPr>
            <p:nvPr/>
          </p:nvSpPr>
          <p:spPr bwMode="auto">
            <a:xfrm>
              <a:off x="5490" y="3367"/>
              <a:ext cx="16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25021" name="AutoShape 29"/>
            <p:cNvCxnSpPr>
              <a:cxnSpLocks noChangeShapeType="1"/>
              <a:stCxn id="725019" idx="2"/>
              <a:endCxn id="725020" idx="2"/>
            </p:cNvCxnSpPr>
            <p:nvPr/>
          </p:nvCxnSpPr>
          <p:spPr bwMode="auto">
            <a:xfrm rot="16200000" flipH="1">
              <a:off x="5248" y="3477"/>
              <a:ext cx="1" cy="653"/>
            </a:xfrm>
            <a:prstGeom prst="bent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4" grpId="0" animBg="1"/>
      <p:bldP spid="7250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FE10-381C-0047-9F69-E2F40EB463EC}" type="slidenum">
              <a:rPr lang="en-US"/>
              <a:pPr/>
              <a:t>8</a:t>
            </a:fld>
            <a:endParaRPr lang="en-US"/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Disks Were Large</a:t>
            </a:r>
          </a:p>
        </p:txBody>
      </p:sp>
      <p:pic>
        <p:nvPicPr>
          <p:cNvPr id="7260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1274763"/>
            <a:ext cx="8364537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6022" name="Rectangle 6"/>
          <p:cNvSpPr>
            <a:spLocks noChangeArrowheads="1"/>
          </p:cNvSpPr>
          <p:nvPr/>
        </p:nvSpPr>
        <p:spPr bwMode="auto">
          <a:xfrm>
            <a:off x="8639175" y="6613525"/>
            <a:ext cx="80645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023" name="Rectangle 7"/>
          <p:cNvSpPr>
            <a:spLocks noChangeArrowheads="1"/>
          </p:cNvSpPr>
          <p:nvPr/>
        </p:nvSpPr>
        <p:spPr bwMode="auto">
          <a:xfrm>
            <a:off x="8140700" y="1198563"/>
            <a:ext cx="806450" cy="344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60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4763"/>
            <a:ext cx="518318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6028" name="AutoShape 12"/>
          <p:cNvSpPr>
            <a:spLocks noChangeArrowheads="1"/>
          </p:cNvSpPr>
          <p:nvPr/>
        </p:nvSpPr>
        <p:spPr bwMode="auto">
          <a:xfrm>
            <a:off x="0" y="4884738"/>
            <a:ext cx="4529138" cy="1997075"/>
          </a:xfrm>
          <a:prstGeom prst="cloudCallout">
            <a:avLst>
              <a:gd name="adj1" fmla="val 19190"/>
              <a:gd name="adj2" fmla="val -1382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1019175"/>
            <a:r>
              <a:rPr lang="en-US" sz="2000"/>
              <a:t>First Disk: </a:t>
            </a:r>
            <a:br>
              <a:rPr lang="en-US" sz="2000"/>
            </a:br>
            <a:r>
              <a:rPr lang="en-US" sz="2000"/>
              <a:t>IBM 305 RAMAC (1956)</a:t>
            </a:r>
          </a:p>
          <a:p>
            <a:pPr defTabSz="1019175"/>
            <a:r>
              <a:rPr lang="en-US" sz="2000"/>
              <a:t>5MB capacity</a:t>
            </a:r>
          </a:p>
          <a:p>
            <a:pPr defTabSz="1019175"/>
            <a:r>
              <a:rPr lang="en-US" sz="2000"/>
              <a:t>50 disks, each 24” </a:t>
            </a:r>
          </a:p>
          <a:p>
            <a:pPr defTabSz="1019175"/>
            <a:endParaRPr lang="en-US" sz="2000"/>
          </a:p>
          <a:p>
            <a:pPr algn="ctr" defTabSz="1019175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3962-9489-ED40-8AF7-9F674368ED76}" type="slidenum">
              <a:rPr lang="en-US"/>
              <a:pPr/>
              <a:t>9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They Are Now Much Smaller</a:t>
            </a:r>
          </a:p>
        </p:txBody>
      </p:sp>
      <p:pic>
        <p:nvPicPr>
          <p:cNvPr id="696323" name="Picture 3" descr="ultrastar72z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641475"/>
            <a:ext cx="330835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419100" y="5440363"/>
            <a:ext cx="2524125" cy="174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Form factor: </a:t>
            </a:r>
            <a:br>
              <a:rPr lang="en-US" sz="2700">
                <a:latin typeface="Times New Roman" charset="0"/>
              </a:rPr>
            </a:br>
            <a:r>
              <a:rPr lang="en-US" sz="2700">
                <a:latin typeface="Times New Roman" charset="0"/>
              </a:rPr>
              <a:t>  .5-1”</a:t>
            </a:r>
            <a:r>
              <a:rPr lang="en-US" sz="2700">
                <a:latin typeface="Times New Roman" charset="0"/>
                <a:sym typeface="Symbol" charset="2"/>
              </a:rPr>
              <a:t></a:t>
            </a:r>
            <a:r>
              <a:rPr lang="en-US" sz="2700">
                <a:latin typeface="Times New Roman" charset="0"/>
              </a:rPr>
              <a:t> 4”</a:t>
            </a:r>
            <a:r>
              <a:rPr lang="en-US" sz="2700">
                <a:latin typeface="Times New Roman" charset="0"/>
                <a:sym typeface="Symbol" charset="2"/>
              </a:rPr>
              <a:t> 5.7”</a:t>
            </a:r>
            <a:endParaRPr lang="en-US" sz="2700">
              <a:latin typeface="Times New Roman" charset="0"/>
            </a:endParaRPr>
          </a:p>
          <a:p>
            <a:pPr defTabSz="1019175"/>
            <a:r>
              <a:rPr lang="en-US" sz="2700">
                <a:latin typeface="Times New Roman" charset="0"/>
                <a:sym typeface="Symbol" charset="2"/>
              </a:rPr>
              <a:t>Storage:</a:t>
            </a:r>
          </a:p>
          <a:p>
            <a:pPr defTabSz="1019175"/>
            <a:r>
              <a:rPr lang="en-US" sz="2700">
                <a:latin typeface="Times New Roman" charset="0"/>
                <a:sym typeface="Symbol" charset="2"/>
              </a:rPr>
              <a:t>  120-750GB </a:t>
            </a:r>
          </a:p>
        </p:txBody>
      </p:sp>
      <p:pic>
        <p:nvPicPr>
          <p:cNvPr id="696325" name="Picture 5" descr="micro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6425" y="1727200"/>
            <a:ext cx="15494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26" name="Picture 6" descr="4gnm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25" y="2741613"/>
            <a:ext cx="2528888" cy="2289175"/>
          </a:xfrm>
          <a:prstGeom prst="rect">
            <a:avLst/>
          </a:prstGeom>
          <a:noFill/>
        </p:spPr>
      </p:pic>
      <p:sp>
        <p:nvSpPr>
          <p:cNvPr id="696327" name="Text Box 7"/>
          <p:cNvSpPr txBox="1">
            <a:spLocks noChangeArrowheads="1"/>
          </p:cNvSpPr>
          <p:nvPr/>
        </p:nvSpPr>
        <p:spPr bwMode="auto">
          <a:xfrm>
            <a:off x="3375025" y="5440363"/>
            <a:ext cx="3038475" cy="174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Form factor: </a:t>
            </a:r>
            <a:br>
              <a:rPr lang="en-US" sz="2700">
                <a:latin typeface="Times New Roman" charset="0"/>
              </a:rPr>
            </a:br>
            <a:r>
              <a:rPr lang="en-US" sz="2700">
                <a:latin typeface="Times New Roman" charset="0"/>
              </a:rPr>
              <a:t>  .4-.7” </a:t>
            </a:r>
            <a:r>
              <a:rPr lang="en-US" sz="2700">
                <a:latin typeface="Times New Roman" charset="0"/>
                <a:sym typeface="Symbol" charset="2"/>
              </a:rPr>
              <a:t> 2.7”  3.9”</a:t>
            </a:r>
          </a:p>
          <a:p>
            <a:pPr defTabSz="1019175"/>
            <a:r>
              <a:rPr lang="en-US" sz="2700">
                <a:latin typeface="Times New Roman" charset="0"/>
                <a:sym typeface="Symbol" charset="2"/>
              </a:rPr>
              <a:t>Storage:</a:t>
            </a:r>
          </a:p>
          <a:p>
            <a:pPr defTabSz="1019175"/>
            <a:r>
              <a:rPr lang="en-US" sz="2700">
                <a:latin typeface="Times New Roman" charset="0"/>
                <a:sym typeface="Symbol" charset="2"/>
              </a:rPr>
              <a:t>  60-200GB </a:t>
            </a:r>
          </a:p>
        </p:txBody>
      </p:sp>
      <p:sp>
        <p:nvSpPr>
          <p:cNvPr id="696328" name="Text Box 8"/>
          <p:cNvSpPr txBox="1">
            <a:spLocks noChangeArrowheads="1"/>
          </p:cNvSpPr>
          <p:nvPr/>
        </p:nvSpPr>
        <p:spPr bwMode="auto">
          <a:xfrm>
            <a:off x="6705600" y="5527675"/>
            <a:ext cx="3038475" cy="174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defTabSz="1019175"/>
            <a:r>
              <a:rPr lang="en-US" sz="2700">
                <a:latin typeface="Times New Roman" charset="0"/>
              </a:rPr>
              <a:t>Form factor: </a:t>
            </a:r>
            <a:br>
              <a:rPr lang="en-US" sz="2700">
                <a:latin typeface="Times New Roman" charset="0"/>
              </a:rPr>
            </a:br>
            <a:r>
              <a:rPr lang="en-US" sz="2700">
                <a:latin typeface="Times New Roman" charset="0"/>
              </a:rPr>
              <a:t>  .2-.4” </a:t>
            </a:r>
            <a:r>
              <a:rPr lang="en-US" sz="2700">
                <a:latin typeface="Times New Roman" charset="0"/>
                <a:sym typeface="Symbol" charset="2"/>
              </a:rPr>
              <a:t> 2.1”  3.4”</a:t>
            </a:r>
          </a:p>
          <a:p>
            <a:pPr defTabSz="1019175"/>
            <a:r>
              <a:rPr lang="en-US" sz="2700">
                <a:latin typeface="Times New Roman" charset="0"/>
                <a:sym typeface="Symbol" charset="2"/>
              </a:rPr>
              <a:t>Storage:</a:t>
            </a:r>
          </a:p>
          <a:p>
            <a:pPr defTabSz="1019175"/>
            <a:r>
              <a:rPr lang="en-US" sz="2700">
                <a:latin typeface="Times New Roman" charset="0"/>
                <a:sym typeface="Symbol" charset="2"/>
              </a:rPr>
              <a:t>  1GB-8GB </a:t>
            </a:r>
          </a:p>
        </p:txBody>
      </p:sp>
      <p:pic>
        <p:nvPicPr>
          <p:cNvPr id="696330" name="Picture 10" descr="Hitachi-Microdrive-8GB-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2163" y="3848100"/>
            <a:ext cx="1330325" cy="111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11923</TotalTime>
  <Words>1896</Words>
  <Application>Microsoft PowerPoint</Application>
  <PresentationFormat>Custom</PresentationFormat>
  <Paragraphs>424</Paragraphs>
  <Slides>28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Echo</vt:lpstr>
      <vt:lpstr>COS 318: Operating Systems  Storage Devices</vt:lpstr>
      <vt:lpstr>Today’s Topics</vt:lpstr>
      <vt:lpstr>A Typical Magnetic Disk Controller</vt:lpstr>
      <vt:lpstr>Disk Caching</vt:lpstr>
      <vt:lpstr>Disk Arm and Head</vt:lpstr>
      <vt:lpstr>Mechanical Component of A Disk Drive</vt:lpstr>
      <vt:lpstr>Disk Sectors</vt:lpstr>
      <vt:lpstr>Disks Were Large</vt:lpstr>
      <vt:lpstr>They Are Now Much Smaller</vt:lpstr>
      <vt:lpstr>Areal Density vs. Moore’s Law </vt:lpstr>
      <vt:lpstr>50 Years Later (Mark Kryder at SNW 2006)</vt:lpstr>
      <vt:lpstr>Sample Disk Specs (from Seagate)</vt:lpstr>
      <vt:lpstr>Disk Performance</vt:lpstr>
      <vt:lpstr>More on Performance</vt:lpstr>
      <vt:lpstr>FIFO (FCFS) order</vt:lpstr>
      <vt:lpstr>SSTF (Shortest Seek Time First)</vt:lpstr>
      <vt:lpstr>Elevator (SCAN)</vt:lpstr>
      <vt:lpstr>C-SCAN (Circular SCAN)</vt:lpstr>
      <vt:lpstr>Discussions</vt:lpstr>
      <vt:lpstr>RAID (Redundant Array of Independent Disks)</vt:lpstr>
      <vt:lpstr>Synopsis of RAID Levels</vt:lpstr>
      <vt:lpstr>RAID Level 6 and Beyond</vt:lpstr>
      <vt:lpstr>Dealing with Disk Failures</vt:lpstr>
      <vt:lpstr>Next Generation: FLASH</vt:lpstr>
      <vt:lpstr>Some Current FLASH Parameters</vt:lpstr>
      <vt:lpstr>What’s Wrong With FLASH?</vt:lpstr>
      <vt:lpstr>Where Is Flash Going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Valued Sony Customer</dc:creator>
  <cp:lastModifiedBy>Jaswinder Pal Singh</cp:lastModifiedBy>
  <cp:revision>138</cp:revision>
  <cp:lastPrinted>1601-01-01T00:00:00Z</cp:lastPrinted>
  <dcterms:created xsi:type="dcterms:W3CDTF">2008-11-16T18:38:13Z</dcterms:created>
  <dcterms:modified xsi:type="dcterms:W3CDTF">2008-11-18T16:27:13Z</dcterms:modified>
</cp:coreProperties>
</file>