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2"/>
  </p:notesMasterIdLst>
  <p:sldIdLst>
    <p:sldId id="256" r:id="rId2"/>
    <p:sldId id="376" r:id="rId3"/>
    <p:sldId id="439" r:id="rId4"/>
    <p:sldId id="437" r:id="rId5"/>
    <p:sldId id="438" r:id="rId6"/>
    <p:sldId id="412" r:id="rId7"/>
    <p:sldId id="432" r:id="rId8"/>
    <p:sldId id="430" r:id="rId9"/>
    <p:sldId id="433" r:id="rId10"/>
    <p:sldId id="434" r:id="rId11"/>
    <p:sldId id="435" r:id="rId12"/>
    <p:sldId id="436" r:id="rId13"/>
    <p:sldId id="414" r:id="rId14"/>
    <p:sldId id="417" r:id="rId15"/>
    <p:sldId id="378" r:id="rId16"/>
    <p:sldId id="416" r:id="rId17"/>
    <p:sldId id="379" r:id="rId18"/>
    <p:sldId id="380" r:id="rId19"/>
    <p:sldId id="382" r:id="rId20"/>
    <p:sldId id="383" r:id="rId21"/>
    <p:sldId id="384" r:id="rId22"/>
    <p:sldId id="381" r:id="rId23"/>
    <p:sldId id="386" r:id="rId24"/>
    <p:sldId id="387" r:id="rId25"/>
    <p:sldId id="385" r:id="rId26"/>
    <p:sldId id="388" r:id="rId27"/>
    <p:sldId id="390" r:id="rId28"/>
    <p:sldId id="418" r:id="rId29"/>
    <p:sldId id="431" r:id="rId30"/>
    <p:sldId id="331" r:id="rId31"/>
    <p:sldId id="392" r:id="rId32"/>
    <p:sldId id="393" r:id="rId33"/>
    <p:sldId id="394" r:id="rId34"/>
    <p:sldId id="395" r:id="rId35"/>
    <p:sldId id="396" r:id="rId36"/>
    <p:sldId id="420" r:id="rId37"/>
    <p:sldId id="421" r:id="rId38"/>
    <p:sldId id="341" r:id="rId39"/>
    <p:sldId id="337" r:id="rId40"/>
    <p:sldId id="419" r:id="rId41"/>
    <p:sldId id="342" r:id="rId42"/>
    <p:sldId id="343" r:id="rId43"/>
    <p:sldId id="404" r:id="rId44"/>
    <p:sldId id="405" r:id="rId45"/>
    <p:sldId id="422" r:id="rId46"/>
    <p:sldId id="423" r:id="rId47"/>
    <p:sldId id="424" r:id="rId48"/>
    <p:sldId id="425" r:id="rId49"/>
    <p:sldId id="426" r:id="rId50"/>
    <p:sldId id="406" r:id="rId51"/>
    <p:sldId id="407" r:id="rId52"/>
    <p:sldId id="408" r:id="rId53"/>
    <p:sldId id="409" r:id="rId54"/>
    <p:sldId id="410" r:id="rId55"/>
    <p:sldId id="339" r:id="rId56"/>
    <p:sldId id="397" r:id="rId57"/>
    <p:sldId id="349" r:id="rId58"/>
    <p:sldId id="350" r:id="rId59"/>
    <p:sldId id="351" r:id="rId60"/>
    <p:sldId id="352" r:id="rId61"/>
    <p:sldId id="373" r:id="rId62"/>
    <p:sldId id="353" r:id="rId63"/>
    <p:sldId id="374" r:id="rId64"/>
    <p:sldId id="354" r:id="rId65"/>
    <p:sldId id="355" r:id="rId66"/>
    <p:sldId id="356" r:id="rId67"/>
    <p:sldId id="427" r:id="rId68"/>
    <p:sldId id="428" r:id="rId69"/>
    <p:sldId id="411" r:id="rId70"/>
    <p:sldId id="445" r:id="rId71"/>
    <p:sldId id="446" r:id="rId72"/>
    <p:sldId id="447" r:id="rId73"/>
    <p:sldId id="442" r:id="rId74"/>
    <p:sldId id="449" r:id="rId75"/>
    <p:sldId id="450" r:id="rId76"/>
    <p:sldId id="448" r:id="rId77"/>
    <p:sldId id="451" r:id="rId78"/>
    <p:sldId id="452" r:id="rId79"/>
    <p:sldId id="453" r:id="rId80"/>
    <p:sldId id="443" r:id="rId81"/>
    <p:sldId id="279" r:id="rId82"/>
    <p:sldId id="366" r:id="rId83"/>
    <p:sldId id="440" r:id="rId84"/>
    <p:sldId id="441" r:id="rId85"/>
    <p:sldId id="324" r:id="rId86"/>
    <p:sldId id="336" r:id="rId87"/>
    <p:sldId id="401" r:id="rId88"/>
    <p:sldId id="429" r:id="rId89"/>
    <p:sldId id="402" r:id="rId90"/>
    <p:sldId id="403" r:id="rId91"/>
    <p:sldId id="398" r:id="rId92"/>
    <p:sldId id="399" r:id="rId93"/>
    <p:sldId id="400" r:id="rId94"/>
    <p:sldId id="323" r:id="rId95"/>
    <p:sldId id="362" r:id="rId96"/>
    <p:sldId id="330" r:id="rId97"/>
    <p:sldId id="369" r:id="rId98"/>
    <p:sldId id="334" r:id="rId99"/>
    <p:sldId id="335" r:id="rId100"/>
    <p:sldId id="259" r:id="rId101"/>
    <p:sldId id="260" r:id="rId102"/>
    <p:sldId id="261" r:id="rId103"/>
    <p:sldId id="257" r:id="rId104"/>
    <p:sldId id="263" r:id="rId105"/>
    <p:sldId id="285" r:id="rId106"/>
    <p:sldId id="283" r:id="rId107"/>
    <p:sldId id="284" r:id="rId108"/>
    <p:sldId id="329" r:id="rId109"/>
    <p:sldId id="322" r:id="rId110"/>
    <p:sldId id="333" r:id="rId1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5027" autoAdjust="0"/>
  </p:normalViewPr>
  <p:slideViewPr>
    <p:cSldViewPr>
      <p:cViewPr>
        <p:scale>
          <a:sx n="66" d="100"/>
          <a:sy n="66" d="100"/>
        </p:scale>
        <p:origin x="-688" y="-9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01" Type="http://schemas.openxmlformats.org/officeDocument/2006/relationships/slide" Target="slides/slide100.xml"/><Relationship Id="rId102" Type="http://schemas.openxmlformats.org/officeDocument/2006/relationships/slide" Target="slides/slide101.xml"/><Relationship Id="rId103" Type="http://schemas.openxmlformats.org/officeDocument/2006/relationships/slide" Target="slides/slide102.xml"/><Relationship Id="rId104" Type="http://schemas.openxmlformats.org/officeDocument/2006/relationships/slide" Target="slides/slide103.xml"/><Relationship Id="rId105" Type="http://schemas.openxmlformats.org/officeDocument/2006/relationships/slide" Target="slides/slide104.xml"/><Relationship Id="rId106" Type="http://schemas.openxmlformats.org/officeDocument/2006/relationships/slide" Target="slides/slide105.xml"/><Relationship Id="rId107" Type="http://schemas.openxmlformats.org/officeDocument/2006/relationships/slide" Target="slides/slide106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8" Type="http://schemas.openxmlformats.org/officeDocument/2006/relationships/slide" Target="slides/slide107.xml"/><Relationship Id="rId109" Type="http://schemas.openxmlformats.org/officeDocument/2006/relationships/slide" Target="slides/slide10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110" Type="http://schemas.openxmlformats.org/officeDocument/2006/relationships/slide" Target="slides/slide109.xml"/><Relationship Id="rId90" Type="http://schemas.openxmlformats.org/officeDocument/2006/relationships/slide" Target="slides/slide89.xml"/><Relationship Id="rId91" Type="http://schemas.openxmlformats.org/officeDocument/2006/relationships/slide" Target="slides/slide90.xml"/><Relationship Id="rId92" Type="http://schemas.openxmlformats.org/officeDocument/2006/relationships/slide" Target="slides/slide91.xml"/><Relationship Id="rId93" Type="http://schemas.openxmlformats.org/officeDocument/2006/relationships/slide" Target="slides/slide92.xml"/><Relationship Id="rId94" Type="http://schemas.openxmlformats.org/officeDocument/2006/relationships/slide" Target="slides/slide93.xml"/><Relationship Id="rId95" Type="http://schemas.openxmlformats.org/officeDocument/2006/relationships/slide" Target="slides/slide94.xml"/><Relationship Id="rId96" Type="http://schemas.openxmlformats.org/officeDocument/2006/relationships/slide" Target="slides/slide95.xml"/><Relationship Id="rId97" Type="http://schemas.openxmlformats.org/officeDocument/2006/relationships/slide" Target="slides/slide96.xml"/><Relationship Id="rId98" Type="http://schemas.openxmlformats.org/officeDocument/2006/relationships/slide" Target="slides/slide97.xml"/><Relationship Id="rId99" Type="http://schemas.openxmlformats.org/officeDocument/2006/relationships/slide" Target="slides/slide98.xml"/><Relationship Id="rId111" Type="http://schemas.openxmlformats.org/officeDocument/2006/relationships/slide" Target="slides/slide110.xml"/><Relationship Id="rId112" Type="http://schemas.openxmlformats.org/officeDocument/2006/relationships/notesMaster" Target="notesMasters/notesMaster1.xml"/><Relationship Id="rId113" Type="http://schemas.openxmlformats.org/officeDocument/2006/relationships/printerSettings" Target="printerSettings/printerSettings1.bin"/><Relationship Id="rId114" Type="http://schemas.openxmlformats.org/officeDocument/2006/relationships/presProps" Target="presProps.xml"/><Relationship Id="rId115" Type="http://schemas.openxmlformats.org/officeDocument/2006/relationships/viewProps" Target="viewProps.xml"/><Relationship Id="rId116" Type="http://schemas.openxmlformats.org/officeDocument/2006/relationships/theme" Target="theme/theme1.xml"/><Relationship Id="rId11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100" Type="http://schemas.openxmlformats.org/officeDocument/2006/relationships/slide" Target="slides/slide99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slide" Target="slides/slide8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8654E-C87C-4548-BF4B-E6DAE0E48392}" type="datetimeFigureOut">
              <a:rPr lang="en-US" smtClean="0"/>
              <a:pPr/>
              <a:t>3/20/13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92ECBA-39C7-469D-8F04-18926672B3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4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5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6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2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1627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62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63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64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16278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65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66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17124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18260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95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Mention what each is good for (you</a:t>
            </a:r>
            <a:r>
              <a:rPr lang="en-US" baseline="0" dirty="0" smtClean="0"/>
              <a:t> want topology to be able to control your own bandwidth allocation among your VMs, and manage failure yourself).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96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Mention what each is good for (you</a:t>
            </a:r>
            <a:r>
              <a:rPr lang="en-US" baseline="0" dirty="0" smtClean="0"/>
              <a:t> want topology to be able to control your own bandwidth allocation among your VMs, and manage failure yourself).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97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108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109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16278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110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2ECBA-39C7-469D-8F04-18926672B3EF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52400" y="1143000"/>
            <a:ext cx="88392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65" charset="0"/>
              <a:cs typeface="+mn-cs"/>
            </a:endParaRPr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381000" y="1143000"/>
            <a:ext cx="0" cy="5562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65" charset="0"/>
              <a:cs typeface="+mn-cs"/>
            </a:endParaRPr>
          </a:p>
        </p:txBody>
      </p:sp>
      <p:pic>
        <p:nvPicPr>
          <p:cNvPr id="6" name="Picture 7" descr="pu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863" y="317500"/>
            <a:ext cx="6413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oundRect">
            <a:avLst>
              <a:gd name="adj" fmla="val 4144"/>
            </a:avLst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9" charset="0"/>
              <a:cs typeface="Arial" pitchFamily="-109" charset="0"/>
            </a:endParaRPr>
          </a:p>
        </p:txBody>
      </p:sp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>
                <a:solidFill>
                  <a:srgbClr val="0000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20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E365EF-01CE-428D-9973-B6EDFB83BF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084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E365EF-01CE-428D-9973-B6EDFB83BF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69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32888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990600"/>
            <a:ext cx="4381500" cy="579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86300" y="990600"/>
            <a:ext cx="4381500" cy="2819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86300" y="3962400"/>
            <a:ext cx="4381500" cy="2819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39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32888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990600"/>
            <a:ext cx="4381500" cy="579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990600"/>
            <a:ext cx="4381500" cy="579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117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E365EF-01CE-428D-9973-B6EDFB83BF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95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E365EF-01CE-428D-9973-B6EDFB83BF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15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1529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E365EF-01CE-428D-9973-B6EDFB83BF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093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E365EF-01CE-428D-9973-B6EDFB83BF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10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E365EF-01CE-428D-9973-B6EDFB83BF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744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E365EF-01CE-428D-9973-B6EDFB83BF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535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E365EF-01CE-428D-9973-B6EDFB83BF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82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E365EF-01CE-428D-9973-B6EDFB83BF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450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06926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4582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01000" y="6324600"/>
            <a:ext cx="91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</a:defRPr>
            </a:lvl1pPr>
          </a:lstStyle>
          <a:p>
            <a:fld id="{BBE365EF-01CE-428D-9973-B6EDFB83BF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>
            <a:off x="152400" y="1143000"/>
            <a:ext cx="88392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65" charset="0"/>
              <a:cs typeface="+mn-cs"/>
            </a:endParaRPr>
          </a:p>
        </p:txBody>
      </p:sp>
      <p:sp>
        <p:nvSpPr>
          <p:cNvPr id="63494" name="Line 6"/>
          <p:cNvSpPr>
            <a:spLocks noChangeShapeType="1"/>
          </p:cNvSpPr>
          <p:nvPr/>
        </p:nvSpPr>
        <p:spPr bwMode="auto">
          <a:xfrm>
            <a:off x="381000" y="1143000"/>
            <a:ext cx="0" cy="5562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65" charset="0"/>
              <a:cs typeface="+mn-cs"/>
            </a:endParaRPr>
          </a:p>
        </p:txBody>
      </p:sp>
      <p:pic>
        <p:nvPicPr>
          <p:cNvPr id="1031" name="Picture 7" descr="pulogo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863" y="317500"/>
            <a:ext cx="6413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6" name="AutoShape 8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oundRect">
            <a:avLst>
              <a:gd name="adj" fmla="val 4144"/>
            </a:avLst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9" charset="0"/>
              <a:cs typeface="Arial" pitchFamily="-109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-65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-65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-65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-65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-65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-65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-65" charset="0"/>
        </a:defRPr>
      </a:lvl9pPr>
    </p:titleStyle>
    <p:bodyStyle>
      <a:lvl1pPr marL="223838" indent="-223838" algn="l" rtl="0" eaLnBrk="1" fontAlgn="base" hangingPunct="1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1" fontAlgn="base" hangingPunct="1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accent2"/>
          </a:solidFill>
          <a:latin typeface="+mn-lt"/>
          <a:ea typeface="+mn-ea"/>
          <a:cs typeface="+mn-cs"/>
        </a:defRPr>
      </a:lvl2pPr>
      <a:lvl3pPr marL="911225" indent="-233363" algn="l" rtl="0" eaLnBrk="1" fontAlgn="base" hangingPunct="1">
        <a:spcBef>
          <a:spcPct val="10000"/>
        </a:spcBef>
        <a:spcAft>
          <a:spcPct val="0"/>
        </a:spcAft>
        <a:buFont typeface="Wingdings" charset="2"/>
        <a:buChar char="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33363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accent2"/>
          </a:solidFill>
          <a:latin typeface="+mj-lt"/>
          <a:ea typeface="+mn-ea"/>
          <a:cs typeface="+mn-cs"/>
        </a:defRPr>
      </a:lvl4pPr>
      <a:lvl5pPr marL="15970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ea typeface="+mn-ea"/>
          <a:cs typeface="+mn-cs"/>
        </a:defRPr>
      </a:lvl5pPr>
      <a:lvl6pPr marL="20542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ea typeface="+mn-ea"/>
          <a:cs typeface="+mn-cs"/>
        </a:defRPr>
      </a:lvl6pPr>
      <a:lvl7pPr marL="25114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ea typeface="+mn-ea"/>
          <a:cs typeface="+mn-cs"/>
        </a:defRPr>
      </a:lvl7pPr>
      <a:lvl8pPr marL="29686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ea typeface="+mn-ea"/>
          <a:cs typeface="+mn-cs"/>
        </a:defRPr>
      </a:lvl8pPr>
      <a:lvl9pPr marL="34258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10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5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5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5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5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5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5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5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5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5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wmf"/><Relationship Id="rId5" Type="http://schemas.openxmlformats.org/officeDocument/2006/relationships/image" Target="../media/image5.jpeg"/><Relationship Id="rId6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5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5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5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5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5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5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5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5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5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5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5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Relationship Id="rId3" Type="http://schemas.openxmlformats.org/officeDocument/2006/relationships/hyperlink" Target="http://www.openflow.org/wk/index.php/Oflops" TargetMode="Externa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Relationship Id="rId3" Type="http://schemas.openxmlformats.org/officeDocument/2006/relationships/hyperlink" Target="http://www.openflow.org/wk/index.php/Oflops" TargetMode="Externa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wmf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5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5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wmf"/><Relationship Id="rId5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FlowN</a:t>
            </a:r>
            <a:r>
              <a:rPr lang="en-US" dirty="0" smtClean="0"/>
              <a:t>: Software-Defined Network Virtualization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 smtClean="0"/>
              <a:t>Dmitry </a:t>
            </a:r>
            <a:r>
              <a:rPr lang="en-US" u="sng" dirty="0" err="1" smtClean="0"/>
              <a:t>Drutskoy</a:t>
            </a:r>
            <a:r>
              <a:rPr lang="en-US" dirty="0" smtClean="0"/>
              <a:t>, Eric Keller, Jennifer Rexford.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354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of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Traffic </a:t>
            </a:r>
            <a:r>
              <a:rPr lang="en-US" dirty="0"/>
              <a:t>isolation in enterprise and campus </a:t>
            </a:r>
            <a:r>
              <a:rPr lang="en-US" dirty="0" smtClean="0"/>
              <a:t>networks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VLANs</a:t>
            </a:r>
          </a:p>
          <a:p>
            <a:r>
              <a:rPr lang="en-US" dirty="0" smtClean="0"/>
              <a:t>Secure </a:t>
            </a:r>
            <a:r>
              <a:rPr lang="en-US" dirty="0"/>
              <a:t>private networks operating across wide </a:t>
            </a:r>
            <a:r>
              <a:rPr lang="en-US" dirty="0" smtClean="0"/>
              <a:t>areas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VPNs</a:t>
            </a:r>
          </a:p>
          <a:p>
            <a:r>
              <a:rPr lang="en-US" dirty="0" smtClean="0"/>
              <a:t>Multi-tenant datacenters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6610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and Virtual Topology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762000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200" y="5816831"/>
            <a:ext cx="30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			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1369483" y="4213997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23" name="Straight Connector 22"/>
          <p:cNvCxnSpPr>
            <a:stCxn id="14" idx="3"/>
            <a:endCxn id="10" idx="0"/>
          </p:cNvCxnSpPr>
          <p:nvPr/>
        </p:nvCxnSpPr>
        <p:spPr bwMode="auto">
          <a:xfrm flipH="1">
            <a:off x="990600" y="4735690"/>
            <a:ext cx="468777" cy="9141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1447800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00" y="581683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 bwMode="auto">
          <a:xfrm>
            <a:off x="2438400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514600" y="581683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39" name="Straight Connector 38"/>
          <p:cNvCxnSpPr>
            <a:stCxn id="14" idx="4"/>
            <a:endCxn id="26" idx="0"/>
          </p:cNvCxnSpPr>
          <p:nvPr/>
        </p:nvCxnSpPr>
        <p:spPr bwMode="auto">
          <a:xfrm>
            <a:off x="1676400" y="4825198"/>
            <a:ext cx="0" cy="824648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14" idx="5"/>
            <a:endCxn id="28" idx="0"/>
          </p:cNvCxnSpPr>
          <p:nvPr/>
        </p:nvCxnSpPr>
        <p:spPr bwMode="auto">
          <a:xfrm>
            <a:off x="1893423" y="4735690"/>
            <a:ext cx="773577" cy="9141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Rectangle 44"/>
          <p:cNvSpPr/>
          <p:nvPr/>
        </p:nvSpPr>
        <p:spPr bwMode="auto">
          <a:xfrm>
            <a:off x="3278717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354917" y="5816831"/>
            <a:ext cx="30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	</a:t>
            </a:r>
            <a:endParaRPr lang="en-US" dirty="0"/>
          </a:p>
        </p:txBody>
      </p:sp>
      <p:sp>
        <p:nvSpPr>
          <p:cNvPr id="47" name="Oval 46"/>
          <p:cNvSpPr/>
          <p:nvPr/>
        </p:nvSpPr>
        <p:spPr bwMode="auto">
          <a:xfrm>
            <a:off x="3886200" y="4213997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48" name="Straight Connector 47"/>
          <p:cNvCxnSpPr>
            <a:stCxn id="47" idx="3"/>
            <a:endCxn id="45" idx="0"/>
          </p:cNvCxnSpPr>
          <p:nvPr/>
        </p:nvCxnSpPr>
        <p:spPr bwMode="auto">
          <a:xfrm flipH="1">
            <a:off x="3507317" y="4735690"/>
            <a:ext cx="468777" cy="9141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" name="Rectangle 48"/>
          <p:cNvSpPr/>
          <p:nvPr/>
        </p:nvSpPr>
        <p:spPr bwMode="auto">
          <a:xfrm>
            <a:off x="3964517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040717" y="581683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 bwMode="auto">
          <a:xfrm>
            <a:off x="4955117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031317" y="581683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53" name="Straight Connector 52"/>
          <p:cNvCxnSpPr>
            <a:stCxn id="47" idx="4"/>
            <a:endCxn id="49" idx="0"/>
          </p:cNvCxnSpPr>
          <p:nvPr/>
        </p:nvCxnSpPr>
        <p:spPr bwMode="auto">
          <a:xfrm>
            <a:off x="4193117" y="4825198"/>
            <a:ext cx="0" cy="824648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>
            <a:stCxn id="47" idx="5"/>
            <a:endCxn id="51" idx="0"/>
          </p:cNvCxnSpPr>
          <p:nvPr/>
        </p:nvCxnSpPr>
        <p:spPr bwMode="auto">
          <a:xfrm>
            <a:off x="4410140" y="4735690"/>
            <a:ext cx="773577" cy="9141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4" name="TextBox 93"/>
          <p:cNvSpPr txBox="1"/>
          <p:nvPr/>
        </p:nvSpPr>
        <p:spPr>
          <a:xfrm>
            <a:off x="1447800" y="4343400"/>
            <a:ext cx="535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25</a:t>
            </a:r>
            <a:endParaRPr lang="en-US" dirty="0"/>
          </a:p>
        </p:txBody>
      </p:sp>
      <p:sp>
        <p:nvSpPr>
          <p:cNvPr id="135" name="TextBox 134"/>
          <p:cNvSpPr txBox="1"/>
          <p:nvPr/>
        </p:nvSpPr>
        <p:spPr>
          <a:xfrm>
            <a:off x="3980457" y="4334931"/>
            <a:ext cx="535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25</a:t>
            </a:r>
            <a:endParaRPr lang="en-US" dirty="0"/>
          </a:p>
        </p:txBody>
      </p:sp>
      <p:sp>
        <p:nvSpPr>
          <p:cNvPr id="137" name="Oval 136"/>
          <p:cNvSpPr/>
          <p:nvPr/>
        </p:nvSpPr>
        <p:spPr bwMode="auto">
          <a:xfrm>
            <a:off x="2588683" y="2971800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2667000" y="3101203"/>
            <a:ext cx="535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</a:t>
            </a:r>
            <a:endParaRPr lang="en-US" dirty="0"/>
          </a:p>
        </p:txBody>
      </p:sp>
      <p:sp>
        <p:nvSpPr>
          <p:cNvPr id="139" name="TextBox 138"/>
          <p:cNvSpPr txBox="1"/>
          <p:nvPr/>
        </p:nvSpPr>
        <p:spPr>
          <a:xfrm>
            <a:off x="1983317" y="5816831"/>
            <a:ext cx="378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40" name="TextBox 139"/>
          <p:cNvSpPr txBox="1"/>
          <p:nvPr/>
        </p:nvSpPr>
        <p:spPr>
          <a:xfrm>
            <a:off x="4500034" y="5816831"/>
            <a:ext cx="378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142" name="Straight Connector 141"/>
          <p:cNvCxnSpPr>
            <a:stCxn id="14" idx="0"/>
            <a:endCxn id="137" idx="3"/>
          </p:cNvCxnSpPr>
          <p:nvPr/>
        </p:nvCxnSpPr>
        <p:spPr bwMode="auto">
          <a:xfrm flipV="1">
            <a:off x="1676400" y="3493493"/>
            <a:ext cx="1002177" cy="720504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4" name="Straight Connector 143"/>
          <p:cNvCxnSpPr>
            <a:stCxn id="137" idx="5"/>
            <a:endCxn id="47" idx="0"/>
          </p:cNvCxnSpPr>
          <p:nvPr/>
        </p:nvCxnSpPr>
        <p:spPr bwMode="auto">
          <a:xfrm>
            <a:off x="3112623" y="3493493"/>
            <a:ext cx="1080494" cy="720504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6" name="TextBox 145"/>
          <p:cNvSpPr txBox="1"/>
          <p:nvPr/>
        </p:nvSpPr>
        <p:spPr>
          <a:xfrm>
            <a:off x="3621120" y="3449602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147" name="TextBox 146"/>
          <p:cNvSpPr txBox="1"/>
          <p:nvPr/>
        </p:nvSpPr>
        <p:spPr>
          <a:xfrm>
            <a:off x="894821" y="4868190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48" name="TextBox 147"/>
          <p:cNvSpPr txBox="1"/>
          <p:nvPr/>
        </p:nvSpPr>
        <p:spPr>
          <a:xfrm>
            <a:off x="1681130" y="5040390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49" name="TextBox 148"/>
          <p:cNvSpPr txBox="1"/>
          <p:nvPr/>
        </p:nvSpPr>
        <p:spPr>
          <a:xfrm>
            <a:off x="2205037" y="4823436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50" name="TextBox 149"/>
          <p:cNvSpPr txBox="1"/>
          <p:nvPr/>
        </p:nvSpPr>
        <p:spPr>
          <a:xfrm>
            <a:off x="1676400" y="3470535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151" name="TextBox 150"/>
          <p:cNvSpPr txBox="1"/>
          <p:nvPr/>
        </p:nvSpPr>
        <p:spPr>
          <a:xfrm>
            <a:off x="4731808" y="4868190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52" name="TextBox 151"/>
          <p:cNvSpPr txBox="1"/>
          <p:nvPr/>
        </p:nvSpPr>
        <p:spPr>
          <a:xfrm>
            <a:off x="4214348" y="5040390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53" name="TextBox 152"/>
          <p:cNvSpPr txBox="1"/>
          <p:nvPr/>
        </p:nvSpPr>
        <p:spPr>
          <a:xfrm>
            <a:off x="3411538" y="4823436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54" name="Rectangle 153"/>
          <p:cNvSpPr/>
          <p:nvPr/>
        </p:nvSpPr>
        <p:spPr bwMode="auto">
          <a:xfrm>
            <a:off x="5662083" y="3675987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5738283" y="3842972"/>
            <a:ext cx="30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	</a:t>
            </a:r>
            <a:endParaRPr lang="en-US" dirty="0"/>
          </a:p>
        </p:txBody>
      </p:sp>
      <p:sp>
        <p:nvSpPr>
          <p:cNvPr id="156" name="Oval 155"/>
          <p:cNvSpPr/>
          <p:nvPr/>
        </p:nvSpPr>
        <p:spPr bwMode="auto">
          <a:xfrm>
            <a:off x="6269566" y="2240138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157" name="Straight Connector 156"/>
          <p:cNvCxnSpPr>
            <a:stCxn id="156" idx="3"/>
            <a:endCxn id="154" idx="0"/>
          </p:cNvCxnSpPr>
          <p:nvPr/>
        </p:nvCxnSpPr>
        <p:spPr bwMode="auto">
          <a:xfrm flipH="1">
            <a:off x="5890683" y="2761831"/>
            <a:ext cx="468777" cy="914156"/>
          </a:xfrm>
          <a:prstGeom prst="lin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8" name="Rectangle 157"/>
          <p:cNvSpPr/>
          <p:nvPr/>
        </p:nvSpPr>
        <p:spPr bwMode="auto">
          <a:xfrm>
            <a:off x="6347883" y="3675987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6424083" y="384297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62" name="Straight Connector 161"/>
          <p:cNvCxnSpPr>
            <a:stCxn id="156" idx="4"/>
            <a:endCxn id="158" idx="0"/>
          </p:cNvCxnSpPr>
          <p:nvPr/>
        </p:nvCxnSpPr>
        <p:spPr bwMode="auto">
          <a:xfrm>
            <a:off x="6576483" y="2851339"/>
            <a:ext cx="0" cy="824648"/>
          </a:xfrm>
          <a:prstGeom prst="lin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7" name="TextBox 166"/>
          <p:cNvSpPr txBox="1"/>
          <p:nvPr/>
        </p:nvSpPr>
        <p:spPr>
          <a:xfrm>
            <a:off x="6576483" y="3070055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5794904" y="2849577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69" name="Rectangle 168"/>
          <p:cNvSpPr/>
          <p:nvPr/>
        </p:nvSpPr>
        <p:spPr bwMode="auto">
          <a:xfrm>
            <a:off x="7467600" y="3679511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7543800" y="3846496"/>
            <a:ext cx="30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	</a:t>
            </a:r>
            <a:endParaRPr lang="en-US" dirty="0"/>
          </a:p>
        </p:txBody>
      </p:sp>
      <p:sp>
        <p:nvSpPr>
          <p:cNvPr id="171" name="Oval 170"/>
          <p:cNvSpPr/>
          <p:nvPr/>
        </p:nvSpPr>
        <p:spPr bwMode="auto">
          <a:xfrm>
            <a:off x="7394575" y="2241019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172" name="Straight Connector 171"/>
          <p:cNvCxnSpPr>
            <a:stCxn id="171" idx="4"/>
            <a:endCxn id="169" idx="0"/>
          </p:cNvCxnSpPr>
          <p:nvPr/>
        </p:nvCxnSpPr>
        <p:spPr bwMode="auto">
          <a:xfrm flipH="1">
            <a:off x="7696200" y="2852220"/>
            <a:ext cx="5292" cy="827291"/>
          </a:xfrm>
          <a:prstGeom prst="lin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3" name="Rectangle 172"/>
          <p:cNvSpPr/>
          <p:nvPr/>
        </p:nvSpPr>
        <p:spPr bwMode="auto">
          <a:xfrm>
            <a:off x="8153400" y="3679511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8229600" y="3846496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75" name="Straight Connector 174"/>
          <p:cNvCxnSpPr>
            <a:stCxn id="171" idx="5"/>
            <a:endCxn id="173" idx="0"/>
          </p:cNvCxnSpPr>
          <p:nvPr/>
        </p:nvCxnSpPr>
        <p:spPr bwMode="auto">
          <a:xfrm>
            <a:off x="7918515" y="2762712"/>
            <a:ext cx="463485" cy="916799"/>
          </a:xfrm>
          <a:prstGeom prst="lin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6" name="TextBox 175"/>
          <p:cNvSpPr txBox="1"/>
          <p:nvPr/>
        </p:nvSpPr>
        <p:spPr>
          <a:xfrm>
            <a:off x="8114242" y="2851339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7394575" y="3070055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6" name="TextBox 185"/>
          <p:cNvSpPr txBox="1"/>
          <p:nvPr/>
        </p:nvSpPr>
        <p:spPr>
          <a:xfrm>
            <a:off x="6353671" y="2393380"/>
            <a:ext cx="445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87" name="TextBox 186"/>
          <p:cNvSpPr txBox="1"/>
          <p:nvPr/>
        </p:nvSpPr>
        <p:spPr>
          <a:xfrm>
            <a:off x="7472892" y="2393380"/>
            <a:ext cx="445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cxnSp>
        <p:nvCxnSpPr>
          <p:cNvPr id="189" name="Straight Connector 188"/>
          <p:cNvCxnSpPr>
            <a:stCxn id="156" idx="6"/>
            <a:endCxn id="171" idx="2"/>
          </p:cNvCxnSpPr>
          <p:nvPr/>
        </p:nvCxnSpPr>
        <p:spPr bwMode="auto">
          <a:xfrm>
            <a:off x="6883400" y="2545739"/>
            <a:ext cx="511175" cy="881"/>
          </a:xfrm>
          <a:prstGeom prst="lin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0" name="TextBox 189"/>
          <p:cNvSpPr txBox="1"/>
          <p:nvPr/>
        </p:nvSpPr>
        <p:spPr>
          <a:xfrm>
            <a:off x="6883400" y="2057400"/>
            <a:ext cx="511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91" name="Oval 190"/>
          <p:cNvSpPr/>
          <p:nvPr/>
        </p:nvSpPr>
        <p:spPr bwMode="auto">
          <a:xfrm>
            <a:off x="762000" y="1371600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92" name="TextBox 191"/>
          <p:cNvSpPr txBox="1"/>
          <p:nvPr/>
        </p:nvSpPr>
        <p:spPr>
          <a:xfrm>
            <a:off x="1676400" y="14478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Switch with N capacity</a:t>
            </a:r>
            <a:endParaRPr lang="en-US" dirty="0"/>
          </a:p>
        </p:txBody>
      </p:sp>
      <p:sp>
        <p:nvSpPr>
          <p:cNvPr id="193" name="Rectangle 192"/>
          <p:cNvSpPr/>
          <p:nvPr/>
        </p:nvSpPr>
        <p:spPr bwMode="auto">
          <a:xfrm>
            <a:off x="840317" y="2075081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1681130" y="2240138"/>
            <a:ext cx="2436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Server with N VM’s</a:t>
            </a:r>
            <a:endParaRPr lang="en-US" dirty="0"/>
          </a:p>
        </p:txBody>
      </p:sp>
      <p:sp>
        <p:nvSpPr>
          <p:cNvPr id="195" name="TextBox 194"/>
          <p:cNvSpPr txBox="1"/>
          <p:nvPr/>
        </p:nvSpPr>
        <p:spPr>
          <a:xfrm>
            <a:off x="894821" y="2242066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</a:p>
        </p:txBody>
      </p:sp>
      <p:sp>
        <p:nvSpPr>
          <p:cNvPr id="196" name="TextBox 195"/>
          <p:cNvSpPr txBox="1"/>
          <p:nvPr/>
        </p:nvSpPr>
        <p:spPr>
          <a:xfrm>
            <a:off x="908050" y="149253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</a:p>
        </p:txBody>
      </p:sp>
      <p:sp>
        <p:nvSpPr>
          <p:cNvPr id="197" name="Rectangle 196"/>
          <p:cNvSpPr/>
          <p:nvPr/>
        </p:nvSpPr>
        <p:spPr bwMode="auto">
          <a:xfrm>
            <a:off x="685801" y="1219200"/>
            <a:ext cx="3124200" cy="1676400"/>
          </a:xfrm>
          <a:prstGeom prst="rect">
            <a:avLst/>
          </a:prstGeom>
          <a:noFill/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100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425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 Virtual obeying constraints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762000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200" y="5816831"/>
            <a:ext cx="30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			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1369483" y="4213997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23" name="Straight Connector 22"/>
          <p:cNvCxnSpPr>
            <a:stCxn id="14" idx="3"/>
            <a:endCxn id="10" idx="0"/>
          </p:cNvCxnSpPr>
          <p:nvPr/>
        </p:nvCxnSpPr>
        <p:spPr bwMode="auto">
          <a:xfrm flipH="1">
            <a:off x="990600" y="4735690"/>
            <a:ext cx="468777" cy="9141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1447800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2438400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39" name="Straight Connector 38"/>
          <p:cNvCxnSpPr>
            <a:stCxn id="14" idx="4"/>
            <a:endCxn id="26" idx="0"/>
          </p:cNvCxnSpPr>
          <p:nvPr/>
        </p:nvCxnSpPr>
        <p:spPr bwMode="auto">
          <a:xfrm>
            <a:off x="1676400" y="4825198"/>
            <a:ext cx="0" cy="824648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14" idx="5"/>
            <a:endCxn id="28" idx="0"/>
          </p:cNvCxnSpPr>
          <p:nvPr/>
        </p:nvCxnSpPr>
        <p:spPr bwMode="auto">
          <a:xfrm>
            <a:off x="1893423" y="4735690"/>
            <a:ext cx="773577" cy="9141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Rectangle 44"/>
          <p:cNvSpPr/>
          <p:nvPr/>
        </p:nvSpPr>
        <p:spPr bwMode="auto">
          <a:xfrm>
            <a:off x="3278717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354917" y="581683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7" name="Oval 46"/>
          <p:cNvSpPr/>
          <p:nvPr/>
        </p:nvSpPr>
        <p:spPr bwMode="auto">
          <a:xfrm>
            <a:off x="3886200" y="4213997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48" name="Straight Connector 47"/>
          <p:cNvCxnSpPr>
            <a:stCxn id="47" idx="3"/>
            <a:endCxn id="45" idx="0"/>
          </p:cNvCxnSpPr>
          <p:nvPr/>
        </p:nvCxnSpPr>
        <p:spPr bwMode="auto">
          <a:xfrm flipH="1">
            <a:off x="3507317" y="4735690"/>
            <a:ext cx="468777" cy="9141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" name="Rectangle 48"/>
          <p:cNvSpPr/>
          <p:nvPr/>
        </p:nvSpPr>
        <p:spPr bwMode="auto">
          <a:xfrm>
            <a:off x="3964517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4955117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53" name="Straight Connector 52"/>
          <p:cNvCxnSpPr>
            <a:stCxn id="47" idx="4"/>
            <a:endCxn id="49" idx="0"/>
          </p:cNvCxnSpPr>
          <p:nvPr/>
        </p:nvCxnSpPr>
        <p:spPr bwMode="auto">
          <a:xfrm>
            <a:off x="4193117" y="4825198"/>
            <a:ext cx="0" cy="824648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>
            <a:stCxn id="47" idx="5"/>
            <a:endCxn id="51" idx="0"/>
          </p:cNvCxnSpPr>
          <p:nvPr/>
        </p:nvCxnSpPr>
        <p:spPr bwMode="auto">
          <a:xfrm>
            <a:off x="4410140" y="4735690"/>
            <a:ext cx="773577" cy="9141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7" name="Oval 136"/>
          <p:cNvSpPr/>
          <p:nvPr/>
        </p:nvSpPr>
        <p:spPr bwMode="auto">
          <a:xfrm>
            <a:off x="2588683" y="2971800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1983317" y="5816831"/>
            <a:ext cx="378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40" name="TextBox 139"/>
          <p:cNvSpPr txBox="1"/>
          <p:nvPr/>
        </p:nvSpPr>
        <p:spPr>
          <a:xfrm>
            <a:off x="4500034" y="5816831"/>
            <a:ext cx="378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142" name="Straight Connector 141"/>
          <p:cNvCxnSpPr>
            <a:stCxn id="14" idx="0"/>
            <a:endCxn id="137" idx="3"/>
          </p:cNvCxnSpPr>
          <p:nvPr/>
        </p:nvCxnSpPr>
        <p:spPr bwMode="auto">
          <a:xfrm flipV="1">
            <a:off x="1676400" y="3493493"/>
            <a:ext cx="1002177" cy="720504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4" name="Straight Connector 143"/>
          <p:cNvCxnSpPr>
            <a:stCxn id="137" idx="5"/>
            <a:endCxn id="47" idx="0"/>
          </p:cNvCxnSpPr>
          <p:nvPr/>
        </p:nvCxnSpPr>
        <p:spPr bwMode="auto">
          <a:xfrm>
            <a:off x="3112623" y="3493493"/>
            <a:ext cx="1080494" cy="720504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4" name="Rectangle 153"/>
          <p:cNvSpPr/>
          <p:nvPr/>
        </p:nvSpPr>
        <p:spPr bwMode="auto">
          <a:xfrm>
            <a:off x="5662083" y="3675987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5738283" y="3842972"/>
            <a:ext cx="30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	</a:t>
            </a:r>
            <a:endParaRPr lang="en-US" dirty="0"/>
          </a:p>
        </p:txBody>
      </p:sp>
      <p:sp>
        <p:nvSpPr>
          <p:cNvPr id="156" name="Oval 155"/>
          <p:cNvSpPr/>
          <p:nvPr/>
        </p:nvSpPr>
        <p:spPr bwMode="auto">
          <a:xfrm>
            <a:off x="6269566" y="2240138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157" name="Straight Connector 156"/>
          <p:cNvCxnSpPr>
            <a:stCxn id="156" idx="3"/>
            <a:endCxn id="154" idx="0"/>
          </p:cNvCxnSpPr>
          <p:nvPr/>
        </p:nvCxnSpPr>
        <p:spPr bwMode="auto">
          <a:xfrm flipH="1">
            <a:off x="5890683" y="2761831"/>
            <a:ext cx="468777" cy="914156"/>
          </a:xfrm>
          <a:prstGeom prst="lin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8" name="Rectangle 157"/>
          <p:cNvSpPr/>
          <p:nvPr/>
        </p:nvSpPr>
        <p:spPr bwMode="auto">
          <a:xfrm>
            <a:off x="6347883" y="3675987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6424083" y="384297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62" name="Straight Connector 161"/>
          <p:cNvCxnSpPr>
            <a:stCxn id="156" idx="4"/>
            <a:endCxn id="158" idx="0"/>
          </p:cNvCxnSpPr>
          <p:nvPr/>
        </p:nvCxnSpPr>
        <p:spPr bwMode="auto">
          <a:xfrm>
            <a:off x="6576483" y="2851339"/>
            <a:ext cx="0" cy="824648"/>
          </a:xfrm>
          <a:prstGeom prst="lin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7" name="TextBox 166"/>
          <p:cNvSpPr txBox="1"/>
          <p:nvPr/>
        </p:nvSpPr>
        <p:spPr>
          <a:xfrm>
            <a:off x="6576483" y="3070055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5794904" y="2849577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69" name="Rectangle 168"/>
          <p:cNvSpPr/>
          <p:nvPr/>
        </p:nvSpPr>
        <p:spPr bwMode="auto">
          <a:xfrm>
            <a:off x="7467600" y="3679511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7543800" y="3846496"/>
            <a:ext cx="30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	</a:t>
            </a:r>
            <a:endParaRPr lang="en-US" dirty="0"/>
          </a:p>
        </p:txBody>
      </p:sp>
      <p:sp>
        <p:nvSpPr>
          <p:cNvPr id="171" name="Oval 170"/>
          <p:cNvSpPr/>
          <p:nvPr/>
        </p:nvSpPr>
        <p:spPr bwMode="auto">
          <a:xfrm>
            <a:off x="7394575" y="2241019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172" name="Straight Connector 171"/>
          <p:cNvCxnSpPr>
            <a:stCxn id="171" idx="4"/>
            <a:endCxn id="169" idx="0"/>
          </p:cNvCxnSpPr>
          <p:nvPr/>
        </p:nvCxnSpPr>
        <p:spPr bwMode="auto">
          <a:xfrm flipH="1">
            <a:off x="7696200" y="2852220"/>
            <a:ext cx="5292" cy="827291"/>
          </a:xfrm>
          <a:prstGeom prst="lin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3" name="Rectangle 172"/>
          <p:cNvSpPr/>
          <p:nvPr/>
        </p:nvSpPr>
        <p:spPr bwMode="auto">
          <a:xfrm>
            <a:off x="8153400" y="3679511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8229600" y="3846496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75" name="Straight Connector 174"/>
          <p:cNvCxnSpPr>
            <a:stCxn id="171" idx="5"/>
            <a:endCxn id="173" idx="0"/>
          </p:cNvCxnSpPr>
          <p:nvPr/>
        </p:nvCxnSpPr>
        <p:spPr bwMode="auto">
          <a:xfrm>
            <a:off x="7918515" y="2762712"/>
            <a:ext cx="463485" cy="916799"/>
          </a:xfrm>
          <a:prstGeom prst="lin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6" name="TextBox 175"/>
          <p:cNvSpPr txBox="1"/>
          <p:nvPr/>
        </p:nvSpPr>
        <p:spPr>
          <a:xfrm>
            <a:off x="8114242" y="2851339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7394575" y="3070055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6" name="TextBox 185"/>
          <p:cNvSpPr txBox="1"/>
          <p:nvPr/>
        </p:nvSpPr>
        <p:spPr>
          <a:xfrm>
            <a:off x="6353671" y="2393380"/>
            <a:ext cx="445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87" name="TextBox 186"/>
          <p:cNvSpPr txBox="1"/>
          <p:nvPr/>
        </p:nvSpPr>
        <p:spPr>
          <a:xfrm>
            <a:off x="7472892" y="2393380"/>
            <a:ext cx="445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cxnSp>
        <p:nvCxnSpPr>
          <p:cNvPr id="189" name="Straight Connector 188"/>
          <p:cNvCxnSpPr>
            <a:stCxn id="156" idx="6"/>
            <a:endCxn id="171" idx="2"/>
          </p:cNvCxnSpPr>
          <p:nvPr/>
        </p:nvCxnSpPr>
        <p:spPr bwMode="auto">
          <a:xfrm>
            <a:off x="6883400" y="2545739"/>
            <a:ext cx="511175" cy="881"/>
          </a:xfrm>
          <a:prstGeom prst="lin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0" name="TextBox 189"/>
          <p:cNvSpPr txBox="1"/>
          <p:nvPr/>
        </p:nvSpPr>
        <p:spPr>
          <a:xfrm>
            <a:off x="6883400" y="2057400"/>
            <a:ext cx="511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85800" y="5562600"/>
            <a:ext cx="609600" cy="838200"/>
          </a:xfrm>
          <a:prstGeom prst="rect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1369483" y="5562600"/>
            <a:ext cx="609600" cy="838200"/>
          </a:xfrm>
          <a:prstGeom prst="rect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3202517" y="5582397"/>
            <a:ext cx="609600" cy="838200"/>
          </a:xfrm>
          <a:prstGeom prst="rect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886200" y="5562600"/>
            <a:ext cx="609600" cy="838200"/>
          </a:xfrm>
          <a:prstGeom prst="rect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1295400" y="4138597"/>
            <a:ext cx="762000" cy="762000"/>
          </a:xfrm>
          <a:prstGeom prst="ellips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8" name="Oval 67"/>
          <p:cNvSpPr/>
          <p:nvPr/>
        </p:nvSpPr>
        <p:spPr bwMode="auto">
          <a:xfrm>
            <a:off x="3812117" y="4138597"/>
            <a:ext cx="762000" cy="762000"/>
          </a:xfrm>
          <a:prstGeom prst="ellips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8" name="Straight Connector 7"/>
          <p:cNvCxnSpPr>
            <a:stCxn id="4" idx="0"/>
            <a:endCxn id="6" idx="3"/>
          </p:cNvCxnSpPr>
          <p:nvPr/>
        </p:nvCxnSpPr>
        <p:spPr bwMode="auto">
          <a:xfrm flipV="1">
            <a:off x="990600" y="4789005"/>
            <a:ext cx="416392" cy="773595"/>
          </a:xfrm>
          <a:prstGeom prst="lin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/>
          <p:cNvCxnSpPr>
            <a:stCxn id="63" idx="0"/>
            <a:endCxn id="6" idx="4"/>
          </p:cNvCxnSpPr>
          <p:nvPr/>
        </p:nvCxnSpPr>
        <p:spPr bwMode="auto">
          <a:xfrm flipV="1">
            <a:off x="1674283" y="4900597"/>
            <a:ext cx="2117" cy="662003"/>
          </a:xfrm>
          <a:prstGeom prst="lin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73"/>
          <p:cNvCxnSpPr>
            <a:endCxn id="137" idx="3"/>
          </p:cNvCxnSpPr>
          <p:nvPr/>
        </p:nvCxnSpPr>
        <p:spPr bwMode="auto">
          <a:xfrm flipV="1">
            <a:off x="1716616" y="3493493"/>
            <a:ext cx="961961" cy="633397"/>
          </a:xfrm>
          <a:prstGeom prst="lin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Straight Connector 75"/>
          <p:cNvCxnSpPr>
            <a:stCxn id="68" idx="0"/>
            <a:endCxn id="137" idx="5"/>
          </p:cNvCxnSpPr>
          <p:nvPr/>
        </p:nvCxnSpPr>
        <p:spPr bwMode="auto">
          <a:xfrm flipH="1" flipV="1">
            <a:off x="3112623" y="3493493"/>
            <a:ext cx="1080494" cy="645104"/>
          </a:xfrm>
          <a:prstGeom prst="lin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Straight Connector 79"/>
          <p:cNvCxnSpPr>
            <a:stCxn id="64" idx="0"/>
            <a:endCxn id="68" idx="3"/>
          </p:cNvCxnSpPr>
          <p:nvPr/>
        </p:nvCxnSpPr>
        <p:spPr bwMode="auto">
          <a:xfrm flipV="1">
            <a:off x="3507317" y="4789005"/>
            <a:ext cx="416392" cy="793392"/>
          </a:xfrm>
          <a:prstGeom prst="lin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/>
          <p:nvPr/>
        </p:nvCxnSpPr>
        <p:spPr bwMode="auto">
          <a:xfrm flipV="1">
            <a:off x="990600" y="4825198"/>
            <a:ext cx="378883" cy="737402"/>
          </a:xfrm>
          <a:prstGeom prst="lin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/>
          <p:cNvCxnSpPr>
            <a:stCxn id="65" idx="0"/>
            <a:endCxn id="68" idx="4"/>
          </p:cNvCxnSpPr>
          <p:nvPr/>
        </p:nvCxnSpPr>
        <p:spPr bwMode="auto">
          <a:xfrm flipV="1">
            <a:off x="4191000" y="4900597"/>
            <a:ext cx="2117" cy="662003"/>
          </a:xfrm>
          <a:prstGeom prst="lin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9" name="TextBox 88"/>
          <p:cNvSpPr txBox="1"/>
          <p:nvPr/>
        </p:nvSpPr>
        <p:spPr>
          <a:xfrm>
            <a:off x="1524000" y="5800635"/>
            <a:ext cx="30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			</a:t>
            </a:r>
            <a:endParaRPr lang="en-US" dirty="0"/>
          </a:p>
        </p:txBody>
      </p:sp>
      <p:sp>
        <p:nvSpPr>
          <p:cNvPr id="92" name="TextBox 91"/>
          <p:cNvSpPr txBox="1"/>
          <p:nvPr/>
        </p:nvSpPr>
        <p:spPr>
          <a:xfrm>
            <a:off x="3354917" y="5816829"/>
            <a:ext cx="30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			</a:t>
            </a:r>
            <a:endParaRPr lang="en-US" dirty="0"/>
          </a:p>
        </p:txBody>
      </p:sp>
      <p:sp>
        <p:nvSpPr>
          <p:cNvPr id="93" name="TextBox 92"/>
          <p:cNvSpPr txBox="1"/>
          <p:nvPr/>
        </p:nvSpPr>
        <p:spPr>
          <a:xfrm>
            <a:off x="4040717" y="5816830"/>
            <a:ext cx="30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			</a:t>
            </a:r>
            <a:endParaRPr lang="en-US" dirty="0"/>
          </a:p>
        </p:txBody>
      </p:sp>
      <p:sp>
        <p:nvSpPr>
          <p:cNvPr id="95" name="TextBox 94"/>
          <p:cNvSpPr txBox="1"/>
          <p:nvPr/>
        </p:nvSpPr>
        <p:spPr>
          <a:xfrm>
            <a:off x="3953804" y="5002767"/>
            <a:ext cx="3026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  <a:r>
              <a:rPr lang="en-US" dirty="0" smtClean="0"/>
              <a:t>			</a:t>
            </a:r>
            <a:endParaRPr lang="en-US" dirty="0"/>
          </a:p>
        </p:txBody>
      </p:sp>
      <p:sp>
        <p:nvSpPr>
          <p:cNvPr id="96" name="TextBox 95"/>
          <p:cNvSpPr txBox="1"/>
          <p:nvPr/>
        </p:nvSpPr>
        <p:spPr>
          <a:xfrm>
            <a:off x="3439022" y="4847469"/>
            <a:ext cx="3026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  <a:r>
              <a:rPr lang="en-US" dirty="0" smtClean="0"/>
              <a:t>			</a:t>
            </a:r>
            <a:endParaRPr lang="en-US" dirty="0"/>
          </a:p>
        </p:txBody>
      </p:sp>
      <p:sp>
        <p:nvSpPr>
          <p:cNvPr id="97" name="TextBox 96"/>
          <p:cNvSpPr txBox="1"/>
          <p:nvPr/>
        </p:nvSpPr>
        <p:spPr>
          <a:xfrm>
            <a:off x="1676400" y="5002766"/>
            <a:ext cx="3026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  <a:r>
              <a:rPr lang="en-US" dirty="0" smtClean="0"/>
              <a:t>			</a:t>
            </a:r>
            <a:endParaRPr lang="en-US" dirty="0"/>
          </a:p>
        </p:txBody>
      </p:sp>
      <p:sp>
        <p:nvSpPr>
          <p:cNvPr id="98" name="TextBox 97"/>
          <p:cNvSpPr txBox="1"/>
          <p:nvPr/>
        </p:nvSpPr>
        <p:spPr>
          <a:xfrm>
            <a:off x="896113" y="4875998"/>
            <a:ext cx="3026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  <a:r>
              <a:rPr lang="en-US" dirty="0" smtClean="0"/>
              <a:t>			</a:t>
            </a:r>
            <a:endParaRPr lang="en-US" dirty="0"/>
          </a:p>
        </p:txBody>
      </p:sp>
      <p:sp>
        <p:nvSpPr>
          <p:cNvPr id="99" name="TextBox 98"/>
          <p:cNvSpPr txBox="1"/>
          <p:nvPr/>
        </p:nvSpPr>
        <p:spPr>
          <a:xfrm>
            <a:off x="1451471" y="4343537"/>
            <a:ext cx="445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00" name="TextBox 99"/>
          <p:cNvSpPr txBox="1"/>
          <p:nvPr/>
        </p:nvSpPr>
        <p:spPr>
          <a:xfrm>
            <a:off x="3976094" y="4334931"/>
            <a:ext cx="445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01" name="TextBox 100"/>
          <p:cNvSpPr txBox="1"/>
          <p:nvPr/>
        </p:nvSpPr>
        <p:spPr>
          <a:xfrm>
            <a:off x="3522565" y="3398335"/>
            <a:ext cx="445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02" name="TextBox 101"/>
          <p:cNvSpPr txBox="1"/>
          <p:nvPr/>
        </p:nvSpPr>
        <p:spPr>
          <a:xfrm>
            <a:off x="1708710" y="3468423"/>
            <a:ext cx="445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03" name="Oval 102"/>
          <p:cNvSpPr/>
          <p:nvPr/>
        </p:nvSpPr>
        <p:spPr bwMode="auto">
          <a:xfrm>
            <a:off x="762000" y="1371600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1676400" y="14478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Switch with N capacity</a:t>
            </a:r>
            <a:endParaRPr lang="en-US" dirty="0"/>
          </a:p>
        </p:txBody>
      </p:sp>
      <p:sp>
        <p:nvSpPr>
          <p:cNvPr id="105" name="Rectangle 104"/>
          <p:cNvSpPr/>
          <p:nvPr/>
        </p:nvSpPr>
        <p:spPr bwMode="auto">
          <a:xfrm>
            <a:off x="840317" y="2075081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1681130" y="2240138"/>
            <a:ext cx="2436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Server with N VM’s</a:t>
            </a:r>
            <a:endParaRPr lang="en-US" dirty="0"/>
          </a:p>
        </p:txBody>
      </p:sp>
      <p:sp>
        <p:nvSpPr>
          <p:cNvPr id="107" name="TextBox 106"/>
          <p:cNvSpPr txBox="1"/>
          <p:nvPr/>
        </p:nvSpPr>
        <p:spPr>
          <a:xfrm>
            <a:off x="894821" y="2242066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908050" y="149253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685801" y="1219200"/>
            <a:ext cx="3124200" cy="1676400"/>
          </a:xfrm>
          <a:prstGeom prst="rect">
            <a:avLst/>
          </a:prstGeom>
          <a:noFill/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101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380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Constraints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762000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200" y="5816831"/>
            <a:ext cx="304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				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1369483" y="4213997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23" name="Straight Connector 22"/>
          <p:cNvCxnSpPr>
            <a:stCxn id="14" idx="3"/>
            <a:endCxn id="10" idx="0"/>
          </p:cNvCxnSpPr>
          <p:nvPr/>
        </p:nvCxnSpPr>
        <p:spPr bwMode="auto">
          <a:xfrm flipH="1">
            <a:off x="990600" y="4735690"/>
            <a:ext cx="468777" cy="9141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1447800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00" y="581683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 bwMode="auto">
          <a:xfrm>
            <a:off x="2438400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514600" y="581683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39" name="Straight Connector 38"/>
          <p:cNvCxnSpPr>
            <a:stCxn id="14" idx="4"/>
            <a:endCxn id="26" idx="0"/>
          </p:cNvCxnSpPr>
          <p:nvPr/>
        </p:nvCxnSpPr>
        <p:spPr bwMode="auto">
          <a:xfrm>
            <a:off x="1676400" y="4825198"/>
            <a:ext cx="0" cy="824648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14" idx="5"/>
            <a:endCxn id="28" idx="0"/>
          </p:cNvCxnSpPr>
          <p:nvPr/>
        </p:nvCxnSpPr>
        <p:spPr bwMode="auto">
          <a:xfrm>
            <a:off x="1893423" y="4735690"/>
            <a:ext cx="773577" cy="9141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Rectangle 44"/>
          <p:cNvSpPr/>
          <p:nvPr/>
        </p:nvSpPr>
        <p:spPr bwMode="auto">
          <a:xfrm>
            <a:off x="3278717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354917" y="5816831"/>
            <a:ext cx="30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	</a:t>
            </a:r>
            <a:endParaRPr lang="en-US" dirty="0"/>
          </a:p>
        </p:txBody>
      </p:sp>
      <p:sp>
        <p:nvSpPr>
          <p:cNvPr id="47" name="Oval 46"/>
          <p:cNvSpPr/>
          <p:nvPr/>
        </p:nvSpPr>
        <p:spPr bwMode="auto">
          <a:xfrm>
            <a:off x="3886200" y="4213997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48" name="Straight Connector 47"/>
          <p:cNvCxnSpPr>
            <a:stCxn id="47" idx="3"/>
            <a:endCxn id="45" idx="0"/>
          </p:cNvCxnSpPr>
          <p:nvPr/>
        </p:nvCxnSpPr>
        <p:spPr bwMode="auto">
          <a:xfrm flipH="1">
            <a:off x="3507317" y="4735690"/>
            <a:ext cx="468777" cy="9141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" name="Rectangle 48"/>
          <p:cNvSpPr/>
          <p:nvPr/>
        </p:nvSpPr>
        <p:spPr bwMode="auto">
          <a:xfrm>
            <a:off x="3964517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040717" y="581683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 bwMode="auto">
          <a:xfrm>
            <a:off x="4955117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031317" y="581683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53" name="Straight Connector 52"/>
          <p:cNvCxnSpPr>
            <a:stCxn id="47" idx="4"/>
            <a:endCxn id="49" idx="0"/>
          </p:cNvCxnSpPr>
          <p:nvPr/>
        </p:nvCxnSpPr>
        <p:spPr bwMode="auto">
          <a:xfrm>
            <a:off x="4193117" y="4825198"/>
            <a:ext cx="0" cy="824648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>
            <a:stCxn id="47" idx="5"/>
            <a:endCxn id="51" idx="0"/>
          </p:cNvCxnSpPr>
          <p:nvPr/>
        </p:nvCxnSpPr>
        <p:spPr bwMode="auto">
          <a:xfrm>
            <a:off x="4410140" y="4735690"/>
            <a:ext cx="773577" cy="9141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4" name="TextBox 93"/>
          <p:cNvSpPr txBox="1"/>
          <p:nvPr/>
        </p:nvSpPr>
        <p:spPr>
          <a:xfrm>
            <a:off x="1447800" y="4343400"/>
            <a:ext cx="535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135" name="TextBox 134"/>
          <p:cNvSpPr txBox="1"/>
          <p:nvPr/>
        </p:nvSpPr>
        <p:spPr>
          <a:xfrm>
            <a:off x="3980457" y="4334931"/>
            <a:ext cx="535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137" name="Oval 136"/>
          <p:cNvSpPr/>
          <p:nvPr/>
        </p:nvSpPr>
        <p:spPr bwMode="auto">
          <a:xfrm>
            <a:off x="2588683" y="2971800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2667000" y="3101203"/>
            <a:ext cx="535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</a:t>
            </a:r>
            <a:endParaRPr lang="en-US" dirty="0"/>
          </a:p>
        </p:txBody>
      </p:sp>
      <p:sp>
        <p:nvSpPr>
          <p:cNvPr id="139" name="TextBox 138"/>
          <p:cNvSpPr txBox="1"/>
          <p:nvPr/>
        </p:nvSpPr>
        <p:spPr>
          <a:xfrm>
            <a:off x="1983317" y="5816831"/>
            <a:ext cx="378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40" name="TextBox 139"/>
          <p:cNvSpPr txBox="1"/>
          <p:nvPr/>
        </p:nvSpPr>
        <p:spPr>
          <a:xfrm>
            <a:off x="4500034" y="5816831"/>
            <a:ext cx="378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142" name="Straight Connector 141"/>
          <p:cNvCxnSpPr>
            <a:stCxn id="14" idx="0"/>
            <a:endCxn id="137" idx="3"/>
          </p:cNvCxnSpPr>
          <p:nvPr/>
        </p:nvCxnSpPr>
        <p:spPr bwMode="auto">
          <a:xfrm flipV="1">
            <a:off x="1676400" y="3493493"/>
            <a:ext cx="1002177" cy="720504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4" name="Straight Connector 143"/>
          <p:cNvCxnSpPr>
            <a:stCxn id="137" idx="5"/>
            <a:endCxn id="47" idx="0"/>
          </p:cNvCxnSpPr>
          <p:nvPr/>
        </p:nvCxnSpPr>
        <p:spPr bwMode="auto">
          <a:xfrm>
            <a:off x="3112623" y="3493493"/>
            <a:ext cx="1080494" cy="720504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6" name="TextBox 145"/>
          <p:cNvSpPr txBox="1"/>
          <p:nvPr/>
        </p:nvSpPr>
        <p:spPr>
          <a:xfrm>
            <a:off x="3621120" y="3449602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7" name="TextBox 146"/>
          <p:cNvSpPr txBox="1"/>
          <p:nvPr/>
        </p:nvSpPr>
        <p:spPr>
          <a:xfrm>
            <a:off x="894821" y="4868190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1681130" y="5040390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49" name="TextBox 148"/>
          <p:cNvSpPr txBox="1"/>
          <p:nvPr/>
        </p:nvSpPr>
        <p:spPr>
          <a:xfrm>
            <a:off x="2205037" y="4823436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50" name="TextBox 149"/>
          <p:cNvSpPr txBox="1"/>
          <p:nvPr/>
        </p:nvSpPr>
        <p:spPr>
          <a:xfrm>
            <a:off x="1676400" y="3470535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51" name="TextBox 150"/>
          <p:cNvSpPr txBox="1"/>
          <p:nvPr/>
        </p:nvSpPr>
        <p:spPr>
          <a:xfrm>
            <a:off x="4731808" y="4868190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52" name="TextBox 151"/>
          <p:cNvSpPr txBox="1"/>
          <p:nvPr/>
        </p:nvSpPr>
        <p:spPr>
          <a:xfrm>
            <a:off x="4214348" y="5040390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53" name="TextBox 152"/>
          <p:cNvSpPr txBox="1"/>
          <p:nvPr/>
        </p:nvSpPr>
        <p:spPr>
          <a:xfrm>
            <a:off x="3411538" y="4823436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54" name="Rectangle 153"/>
          <p:cNvSpPr/>
          <p:nvPr/>
        </p:nvSpPr>
        <p:spPr bwMode="auto">
          <a:xfrm>
            <a:off x="5662083" y="3675987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5738283" y="3842972"/>
            <a:ext cx="30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	</a:t>
            </a:r>
            <a:endParaRPr lang="en-US" dirty="0"/>
          </a:p>
        </p:txBody>
      </p:sp>
      <p:sp>
        <p:nvSpPr>
          <p:cNvPr id="156" name="Oval 155"/>
          <p:cNvSpPr/>
          <p:nvPr/>
        </p:nvSpPr>
        <p:spPr bwMode="auto">
          <a:xfrm>
            <a:off x="6269566" y="2240138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157" name="Straight Connector 156"/>
          <p:cNvCxnSpPr>
            <a:stCxn id="156" idx="3"/>
            <a:endCxn id="154" idx="0"/>
          </p:cNvCxnSpPr>
          <p:nvPr/>
        </p:nvCxnSpPr>
        <p:spPr bwMode="auto">
          <a:xfrm flipH="1">
            <a:off x="5890683" y="2761831"/>
            <a:ext cx="468777" cy="914156"/>
          </a:xfrm>
          <a:prstGeom prst="lin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8" name="Rectangle 157"/>
          <p:cNvSpPr/>
          <p:nvPr/>
        </p:nvSpPr>
        <p:spPr bwMode="auto">
          <a:xfrm>
            <a:off x="6347883" y="3675987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6424083" y="384297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62" name="Straight Connector 161"/>
          <p:cNvCxnSpPr>
            <a:stCxn id="156" idx="4"/>
            <a:endCxn id="158" idx="0"/>
          </p:cNvCxnSpPr>
          <p:nvPr/>
        </p:nvCxnSpPr>
        <p:spPr bwMode="auto">
          <a:xfrm>
            <a:off x="6576483" y="2851339"/>
            <a:ext cx="0" cy="824648"/>
          </a:xfrm>
          <a:prstGeom prst="lin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7" name="TextBox 166"/>
          <p:cNvSpPr txBox="1"/>
          <p:nvPr/>
        </p:nvSpPr>
        <p:spPr>
          <a:xfrm>
            <a:off x="6576483" y="3070055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5794904" y="2849577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69" name="Rectangle 168"/>
          <p:cNvSpPr/>
          <p:nvPr/>
        </p:nvSpPr>
        <p:spPr bwMode="auto">
          <a:xfrm>
            <a:off x="7467600" y="3679511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7543800" y="3846496"/>
            <a:ext cx="30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	</a:t>
            </a:r>
            <a:endParaRPr lang="en-US" dirty="0"/>
          </a:p>
        </p:txBody>
      </p:sp>
      <p:sp>
        <p:nvSpPr>
          <p:cNvPr id="171" name="Oval 170"/>
          <p:cNvSpPr/>
          <p:nvPr/>
        </p:nvSpPr>
        <p:spPr bwMode="auto">
          <a:xfrm>
            <a:off x="7394575" y="2241019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172" name="Straight Connector 171"/>
          <p:cNvCxnSpPr>
            <a:stCxn id="171" idx="4"/>
            <a:endCxn id="169" idx="0"/>
          </p:cNvCxnSpPr>
          <p:nvPr/>
        </p:nvCxnSpPr>
        <p:spPr bwMode="auto">
          <a:xfrm flipH="1">
            <a:off x="7696200" y="2852220"/>
            <a:ext cx="5292" cy="827291"/>
          </a:xfrm>
          <a:prstGeom prst="lin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3" name="Rectangle 172"/>
          <p:cNvSpPr/>
          <p:nvPr/>
        </p:nvSpPr>
        <p:spPr bwMode="auto">
          <a:xfrm>
            <a:off x="8153400" y="3679511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8229600" y="3846496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75" name="Straight Connector 174"/>
          <p:cNvCxnSpPr>
            <a:stCxn id="171" idx="5"/>
            <a:endCxn id="173" idx="0"/>
          </p:cNvCxnSpPr>
          <p:nvPr/>
        </p:nvCxnSpPr>
        <p:spPr bwMode="auto">
          <a:xfrm>
            <a:off x="7918515" y="2762712"/>
            <a:ext cx="463485" cy="916799"/>
          </a:xfrm>
          <a:prstGeom prst="lin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6" name="TextBox 175"/>
          <p:cNvSpPr txBox="1"/>
          <p:nvPr/>
        </p:nvSpPr>
        <p:spPr>
          <a:xfrm>
            <a:off x="8114242" y="2851339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7394575" y="3070055"/>
            <a:ext cx="496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6" name="TextBox 185"/>
          <p:cNvSpPr txBox="1"/>
          <p:nvPr/>
        </p:nvSpPr>
        <p:spPr>
          <a:xfrm>
            <a:off x="6353671" y="2393380"/>
            <a:ext cx="445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87" name="TextBox 186"/>
          <p:cNvSpPr txBox="1"/>
          <p:nvPr/>
        </p:nvSpPr>
        <p:spPr>
          <a:xfrm>
            <a:off x="7472892" y="2393380"/>
            <a:ext cx="445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cxnSp>
        <p:nvCxnSpPr>
          <p:cNvPr id="189" name="Straight Connector 188"/>
          <p:cNvCxnSpPr>
            <a:stCxn id="156" idx="6"/>
            <a:endCxn id="171" idx="2"/>
          </p:cNvCxnSpPr>
          <p:nvPr/>
        </p:nvCxnSpPr>
        <p:spPr bwMode="auto">
          <a:xfrm>
            <a:off x="6883400" y="2545739"/>
            <a:ext cx="511175" cy="881"/>
          </a:xfrm>
          <a:prstGeom prst="lin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0" name="TextBox 189"/>
          <p:cNvSpPr txBox="1"/>
          <p:nvPr/>
        </p:nvSpPr>
        <p:spPr>
          <a:xfrm>
            <a:off x="6883400" y="2057400"/>
            <a:ext cx="511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03" name="Oval 102"/>
          <p:cNvSpPr/>
          <p:nvPr/>
        </p:nvSpPr>
        <p:spPr bwMode="auto">
          <a:xfrm>
            <a:off x="762000" y="1371600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1676400" y="14478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Switch with N capacity</a:t>
            </a:r>
            <a:endParaRPr lang="en-US" dirty="0"/>
          </a:p>
        </p:txBody>
      </p:sp>
      <p:sp>
        <p:nvSpPr>
          <p:cNvPr id="105" name="Rectangle 104"/>
          <p:cNvSpPr/>
          <p:nvPr/>
        </p:nvSpPr>
        <p:spPr bwMode="auto">
          <a:xfrm>
            <a:off x="840317" y="2075081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1681130" y="2240138"/>
            <a:ext cx="2436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Server with N VM’s</a:t>
            </a:r>
            <a:endParaRPr lang="en-US" dirty="0"/>
          </a:p>
        </p:txBody>
      </p:sp>
      <p:sp>
        <p:nvSpPr>
          <p:cNvPr id="107" name="TextBox 106"/>
          <p:cNvSpPr txBox="1"/>
          <p:nvPr/>
        </p:nvSpPr>
        <p:spPr>
          <a:xfrm>
            <a:off x="894821" y="2242066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908050" y="149253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685801" y="1219200"/>
            <a:ext cx="3124200" cy="1676400"/>
          </a:xfrm>
          <a:prstGeom prst="rect">
            <a:avLst/>
          </a:prstGeom>
          <a:noFill/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102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745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virtualize the Network?</a:t>
            </a:r>
            <a:br>
              <a:rPr lang="en-US" dirty="0" smtClean="0"/>
            </a:br>
            <a:r>
              <a:rPr lang="en-US" dirty="0" smtClean="0"/>
              <a:t>(don’t use this slide)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Virtualization in a Datacenter environment common practice.</a:t>
            </a:r>
          </a:p>
          <a:p>
            <a:pPr lvl="1"/>
            <a:r>
              <a:rPr lang="en-US" dirty="0" smtClean="0"/>
              <a:t>Virtual networks as a service.</a:t>
            </a:r>
          </a:p>
          <a:p>
            <a:pPr lvl="1"/>
            <a:r>
              <a:rPr lang="en-US" dirty="0" smtClean="0"/>
              <a:t>Datacenter incurs smaller costs per resource due to size (dedicated facility, personnel, design, etc.).</a:t>
            </a:r>
          </a:p>
          <a:p>
            <a:pPr lvl="1"/>
            <a:r>
              <a:rPr lang="en-US" dirty="0" smtClean="0"/>
              <a:t>Customers avoid start-up costs, pay per resources used.</a:t>
            </a:r>
          </a:p>
          <a:p>
            <a:r>
              <a:rPr lang="en-US" dirty="0" smtClean="0"/>
              <a:t>Can be useful in other places.</a:t>
            </a:r>
          </a:p>
          <a:p>
            <a:pPr lvl="1"/>
            <a:r>
              <a:rPr lang="en-US" dirty="0" smtClean="0"/>
              <a:t>Managing a virtual network can be easier than a (especially new) physical.</a:t>
            </a:r>
          </a:p>
          <a:p>
            <a:pPr lvl="1"/>
            <a:r>
              <a:rPr lang="en-US" dirty="0" smtClean="0"/>
              <a:t>Allows running multiple virtual networks over one physical for things like research </a:t>
            </a:r>
            <a:r>
              <a:rPr lang="en-US" dirty="0" err="1" smtClean="0"/>
              <a:t>testbeds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103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323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Arbitrary Virtual Networks</a:t>
            </a:r>
            <a:br>
              <a:rPr lang="en-US" dirty="0" smtClean="0"/>
            </a:br>
            <a:r>
              <a:rPr lang="en-US" dirty="0" smtClean="0"/>
              <a:t>(don’t use this slide)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approaches do not give an arbitrary virtual network.</a:t>
            </a:r>
          </a:p>
          <a:p>
            <a:pPr lvl="1"/>
            <a:r>
              <a:rPr lang="en-US" dirty="0" smtClean="0"/>
              <a:t>One approach abstracts away inner network operation, presenting users with either:</a:t>
            </a:r>
          </a:p>
          <a:p>
            <a:pPr lvl="2"/>
            <a:r>
              <a:rPr lang="en-US" dirty="0" smtClean="0"/>
              <a:t>A point-to-point mesh of edge switches (</a:t>
            </a:r>
            <a:r>
              <a:rPr lang="en-US" dirty="0" err="1" smtClean="0"/>
              <a:t>Nicira</a:t>
            </a:r>
            <a:r>
              <a:rPr lang="en-US" dirty="0" smtClean="0"/>
              <a:t>).</a:t>
            </a:r>
          </a:p>
          <a:p>
            <a:pPr lvl="2"/>
            <a:r>
              <a:rPr lang="en-US" dirty="0" smtClean="0"/>
              <a:t>A set of VM’s with given addresses (Microsoft Azure).</a:t>
            </a:r>
          </a:p>
          <a:p>
            <a:pPr lvl="1"/>
            <a:r>
              <a:rPr lang="en-US" dirty="0" smtClean="0"/>
              <a:t>Another “slices” the network. </a:t>
            </a:r>
            <a:endParaRPr lang="en-US" dirty="0"/>
          </a:p>
          <a:p>
            <a:pPr lvl="2"/>
            <a:r>
              <a:rPr lang="en-US" dirty="0" smtClean="0"/>
              <a:t>Each tenant subscribes to certain addresses of a global address scheme (</a:t>
            </a:r>
            <a:r>
              <a:rPr lang="en-US" dirty="0" err="1" smtClean="0"/>
              <a:t>FlowVisor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 smtClean="0"/>
              <a:t>Full Virtualization has its benefits.</a:t>
            </a:r>
          </a:p>
          <a:p>
            <a:pPr lvl="1"/>
            <a:r>
              <a:rPr lang="en-US" dirty="0"/>
              <a:t>Allows fine-grained network </a:t>
            </a:r>
            <a:r>
              <a:rPr lang="en-US" dirty="0" smtClean="0"/>
              <a:t>management.</a:t>
            </a:r>
          </a:p>
          <a:p>
            <a:pPr lvl="1"/>
            <a:r>
              <a:rPr lang="en-US" dirty="0" smtClean="0"/>
              <a:t>Masking of real network operation to virtual networks.</a:t>
            </a:r>
          </a:p>
          <a:p>
            <a:pPr lvl="1"/>
            <a:r>
              <a:rPr lang="en-US" dirty="0" smtClean="0"/>
              <a:t>Allows you to use your favorite network anywhere!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104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139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SDN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Abstract away inner network operation </a:t>
            </a:r>
            <a:r>
              <a:rPr lang="en-US" sz="2400" dirty="0" smtClean="0"/>
              <a:t>[</a:t>
            </a:r>
            <a:r>
              <a:rPr lang="en-US" sz="2400" dirty="0" err="1" smtClean="0"/>
              <a:t>Nicira</a:t>
            </a:r>
            <a:r>
              <a:rPr lang="en-US" sz="2400" dirty="0" smtClean="0"/>
              <a:t>][VL2]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“Slice” the network [</a:t>
            </a:r>
            <a:r>
              <a:rPr lang="en-US" dirty="0" err="1" smtClean="0"/>
              <a:t>FlowVisor</a:t>
            </a:r>
            <a:r>
              <a:rPr lang="en-US" dirty="0" smtClean="0"/>
              <a:t>][</a:t>
            </a:r>
            <a:r>
              <a:rPr lang="en-US" dirty="0" err="1" smtClean="0"/>
              <a:t>Pflow</a:t>
            </a:r>
            <a:r>
              <a:rPr lang="en-US" dirty="0" smtClean="0"/>
              <a:t>]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2057400" y="3200400"/>
            <a:ext cx="5334000" cy="30480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Picture here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105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925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SDN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Abstract away inner network operation </a:t>
            </a:r>
            <a:r>
              <a:rPr lang="en-US" sz="2400" dirty="0" smtClean="0"/>
              <a:t>[</a:t>
            </a:r>
            <a:r>
              <a:rPr lang="en-US" sz="2400" dirty="0" err="1" smtClean="0"/>
              <a:t>Nicira</a:t>
            </a:r>
            <a:r>
              <a:rPr lang="en-US" sz="2400" dirty="0" smtClean="0"/>
              <a:t>][VL2]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057400" y="2133600"/>
            <a:ext cx="5334000" cy="41148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rgbClr val="000000"/>
                </a:solidFill>
                <a:latin typeface="Helvetica" pitchFamily="-65" charset="0"/>
              </a:rPr>
              <a:t>Picture here</a:t>
            </a:r>
            <a:endParaRPr lang="en-US" sz="2000" b="1" dirty="0">
              <a:solidFill>
                <a:srgbClr val="000000"/>
              </a:solidFill>
              <a:latin typeface="Helvetica" pitchFamily="-65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106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76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107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096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SDN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1752600"/>
          </a:xfrm>
        </p:spPr>
        <p:txBody>
          <a:bodyPr/>
          <a:lstStyle/>
          <a:p>
            <a:r>
              <a:rPr lang="en-US" dirty="0" smtClean="0"/>
              <a:t>Address space</a:t>
            </a:r>
          </a:p>
          <a:p>
            <a:pPr lvl="1"/>
            <a:r>
              <a:rPr lang="en-US" dirty="0" smtClean="0"/>
              <a:t>“Slice” the address space [</a:t>
            </a:r>
            <a:r>
              <a:rPr lang="en-US" dirty="0" err="1" smtClean="0"/>
              <a:t>FlowVisor</a:t>
            </a:r>
            <a:r>
              <a:rPr lang="en-US" dirty="0" smtClean="0"/>
              <a:t>][</a:t>
            </a:r>
            <a:r>
              <a:rPr lang="en-US" dirty="0" err="1" smtClean="0"/>
              <a:t>Pflow</a:t>
            </a:r>
            <a:r>
              <a:rPr lang="en-US" dirty="0" smtClean="0"/>
              <a:t>]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Virtualize</a:t>
            </a:r>
            <a:r>
              <a:rPr lang="en-US" dirty="0" smtClean="0"/>
              <a:t>” by providing each virtual network with own address space [VL2][</a:t>
            </a:r>
            <a:r>
              <a:rPr lang="en-US" dirty="0" err="1" smtClean="0"/>
              <a:t>Nicira</a:t>
            </a:r>
            <a:r>
              <a:rPr lang="en-US" dirty="0" smtClean="0"/>
              <a:t>].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3638725"/>
            <a:ext cx="2438400" cy="1477328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Lucida Console" pitchFamily="49" charset="0"/>
              </a:rPr>
              <a:t>VN 1:</a:t>
            </a:r>
          </a:p>
          <a:p>
            <a:r>
              <a:rPr lang="en-US" dirty="0" smtClean="0">
                <a:latin typeface="Lucida Console" pitchFamily="49" charset="0"/>
              </a:rPr>
              <a:t>VM1: </a:t>
            </a:r>
            <a:r>
              <a:rPr lang="en-US" dirty="0" err="1" smtClean="0">
                <a:latin typeface="Lucida Console" pitchFamily="49" charset="0"/>
              </a:rPr>
              <a:t>ip</a:t>
            </a:r>
            <a:r>
              <a:rPr lang="en-US" dirty="0" smtClean="0">
                <a:latin typeface="Lucida Console" pitchFamily="49" charset="0"/>
              </a:rPr>
              <a:t>=10.0.0.1</a:t>
            </a:r>
          </a:p>
          <a:p>
            <a:r>
              <a:rPr lang="en-US" dirty="0" smtClean="0">
                <a:latin typeface="Lucida Console" pitchFamily="49" charset="0"/>
              </a:rPr>
              <a:t>VM2: </a:t>
            </a:r>
            <a:r>
              <a:rPr lang="en-US" dirty="0" err="1" smtClean="0">
                <a:latin typeface="Lucida Console" pitchFamily="49" charset="0"/>
              </a:rPr>
              <a:t>ip</a:t>
            </a:r>
            <a:r>
              <a:rPr lang="en-US" dirty="0" smtClean="0">
                <a:latin typeface="Lucida Console" pitchFamily="49" charset="0"/>
              </a:rPr>
              <a:t>=10.0.0.2</a:t>
            </a:r>
          </a:p>
          <a:p>
            <a:r>
              <a:rPr lang="en-US" dirty="0" smtClean="0">
                <a:latin typeface="Lucida Console" pitchFamily="49" charset="0"/>
              </a:rPr>
              <a:t>VM3: </a:t>
            </a:r>
            <a:r>
              <a:rPr lang="en-US" dirty="0" err="1" smtClean="0">
                <a:latin typeface="Lucida Console" pitchFamily="49" charset="0"/>
              </a:rPr>
              <a:t>ip</a:t>
            </a:r>
            <a:r>
              <a:rPr lang="en-US" dirty="0" smtClean="0">
                <a:latin typeface="Lucida Console" pitchFamily="49" charset="0"/>
              </a:rPr>
              <a:t>=10.0.0.3</a:t>
            </a:r>
          </a:p>
          <a:p>
            <a:r>
              <a:rPr lang="en-US" dirty="0" smtClean="0">
                <a:latin typeface="Lucida Console" pitchFamily="49" charset="0"/>
              </a:rPr>
              <a:t>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29000" y="3638726"/>
            <a:ext cx="2438400" cy="1754326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Lucida Console" pitchFamily="49" charset="0"/>
              </a:rPr>
              <a:t>VN 1:</a:t>
            </a:r>
          </a:p>
          <a:p>
            <a:r>
              <a:rPr lang="en-US" dirty="0" smtClean="0">
                <a:latin typeface="Lucida Console" pitchFamily="49" charset="0"/>
              </a:rPr>
              <a:t>VM1: </a:t>
            </a:r>
            <a:r>
              <a:rPr lang="en-US" dirty="0" err="1" smtClean="0">
                <a:latin typeface="Lucida Console" pitchFamily="49" charset="0"/>
              </a:rPr>
              <a:t>ip</a:t>
            </a:r>
            <a:r>
              <a:rPr lang="en-US" dirty="0" smtClean="0">
                <a:latin typeface="Lucida Console" pitchFamily="49" charset="0"/>
              </a:rPr>
              <a:t>=10.0.0.1</a:t>
            </a:r>
            <a:endParaRPr lang="en-US" dirty="0">
              <a:latin typeface="Lucida Console" pitchFamily="49" charset="0"/>
            </a:endParaRPr>
          </a:p>
          <a:p>
            <a:r>
              <a:rPr lang="en-US" dirty="0" smtClean="0">
                <a:latin typeface="Lucida Console" pitchFamily="49" charset="0"/>
              </a:rPr>
              <a:t>mac=…:00:01</a:t>
            </a:r>
          </a:p>
          <a:p>
            <a:r>
              <a:rPr lang="en-US" dirty="0" smtClean="0">
                <a:latin typeface="Lucida Console" pitchFamily="49" charset="0"/>
              </a:rPr>
              <a:t>VM2: </a:t>
            </a:r>
            <a:r>
              <a:rPr lang="en-US" dirty="0" err="1" smtClean="0">
                <a:latin typeface="Lucida Console" pitchFamily="49" charset="0"/>
              </a:rPr>
              <a:t>ip</a:t>
            </a:r>
            <a:r>
              <a:rPr lang="en-US" dirty="0" smtClean="0">
                <a:latin typeface="Lucida Console" pitchFamily="49" charset="0"/>
              </a:rPr>
              <a:t>=10.0.1.1</a:t>
            </a:r>
          </a:p>
          <a:p>
            <a:r>
              <a:rPr lang="en-US" dirty="0" smtClean="0">
                <a:latin typeface="Lucida Console" pitchFamily="49" charset="0"/>
              </a:rPr>
              <a:t>mac=…:00:02</a:t>
            </a:r>
          </a:p>
          <a:p>
            <a:r>
              <a:rPr lang="en-US" dirty="0" smtClean="0">
                <a:latin typeface="Lucida Console" pitchFamily="49" charset="0"/>
              </a:rPr>
              <a:t>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26480" y="3657599"/>
            <a:ext cx="2438400" cy="1477328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Lucida Console" pitchFamily="49" charset="0"/>
              </a:rPr>
              <a:t>VN 1:</a:t>
            </a:r>
          </a:p>
          <a:p>
            <a:r>
              <a:rPr lang="en-US" dirty="0" smtClean="0">
                <a:latin typeface="Lucida Console" pitchFamily="49" charset="0"/>
              </a:rPr>
              <a:t>VM1: mac=…00:01</a:t>
            </a:r>
          </a:p>
          <a:p>
            <a:r>
              <a:rPr lang="en-US" dirty="0" smtClean="0">
                <a:latin typeface="Lucida Console" pitchFamily="49" charset="0"/>
              </a:rPr>
              <a:t>VM2: mac=…00:02</a:t>
            </a:r>
          </a:p>
          <a:p>
            <a:r>
              <a:rPr lang="en-US" dirty="0" smtClean="0">
                <a:latin typeface="Lucida Console" pitchFamily="49" charset="0"/>
              </a:rPr>
              <a:t>VM3: mac=…00:03</a:t>
            </a:r>
          </a:p>
          <a:p>
            <a:r>
              <a:rPr lang="en-US" dirty="0" smtClean="0">
                <a:latin typeface="Lucida Console" pitchFamily="49" charset="0"/>
              </a:rPr>
              <a:t>…</a:t>
            </a:r>
            <a:endParaRPr lang="en-US" dirty="0">
              <a:latin typeface="Lucida Console" pitchFamily="49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108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567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0049" y="4724400"/>
            <a:ext cx="5961449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3668" y="1302527"/>
            <a:ext cx="2514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dirty="0" err="1" smtClean="0"/>
              <a:t>Virtualize</a:t>
            </a:r>
            <a:r>
              <a:rPr lang="en-US" dirty="0" smtClean="0"/>
              <a:t> the Network</a:t>
            </a:r>
            <a:endParaRPr lang="en-US" dirty="0"/>
          </a:p>
        </p:txBody>
      </p:sp>
      <p:pic>
        <p:nvPicPr>
          <p:cNvPr id="5" name="Picture 4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64774" y="2386262"/>
            <a:ext cx="421502" cy="358277"/>
          </a:xfrm>
          <a:prstGeom prst="rect">
            <a:avLst/>
          </a:prstGeom>
        </p:spPr>
      </p:pic>
      <p:cxnSp>
        <p:nvCxnSpPr>
          <p:cNvPr id="6" name="Straight Connector 5"/>
          <p:cNvCxnSpPr>
            <a:stCxn id="15" idx="2"/>
            <a:endCxn id="5" idx="1"/>
          </p:cNvCxnSpPr>
          <p:nvPr/>
        </p:nvCxnSpPr>
        <p:spPr bwMode="auto">
          <a:xfrm>
            <a:off x="1790701" y="2420129"/>
            <a:ext cx="374073" cy="14527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1984664" y="2123794"/>
            <a:ext cx="360222" cy="15472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5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55174" y="2233862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17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45574" y="2157662"/>
            <a:ext cx="421502" cy="358277"/>
          </a:xfrm>
          <a:prstGeom prst="rect">
            <a:avLst/>
          </a:prstGeom>
        </p:spPr>
      </p:pic>
      <p:cxnSp>
        <p:nvCxnSpPr>
          <p:cNvPr id="19" name="Straight Connector 18"/>
          <p:cNvCxnSpPr>
            <a:stCxn id="18" idx="3"/>
            <a:endCxn id="15" idx="1"/>
          </p:cNvCxnSpPr>
          <p:nvPr/>
        </p:nvCxnSpPr>
        <p:spPr bwMode="auto">
          <a:xfrm flipV="1">
            <a:off x="1367076" y="2326996"/>
            <a:ext cx="188098" cy="9805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3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4200" y="1277128"/>
            <a:ext cx="2514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" name="Picture 23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55574" y="2411661"/>
            <a:ext cx="421502" cy="358277"/>
          </a:xfrm>
          <a:prstGeom prst="rect">
            <a:avLst/>
          </a:prstGeom>
        </p:spPr>
      </p:pic>
      <p:cxnSp>
        <p:nvCxnSpPr>
          <p:cNvPr id="26" name="Straight Connector 25"/>
          <p:cNvCxnSpPr>
            <a:stCxn id="35" idx="2"/>
            <a:endCxn id="24" idx="0"/>
          </p:cNvCxnSpPr>
          <p:nvPr/>
        </p:nvCxnSpPr>
        <p:spPr bwMode="auto">
          <a:xfrm rot="5400000">
            <a:off x="4874420" y="2308833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endCxn id="35" idx="0"/>
          </p:cNvCxnSpPr>
          <p:nvPr/>
        </p:nvCxnSpPr>
        <p:spPr bwMode="auto">
          <a:xfrm flipH="1">
            <a:off x="4977247" y="1821672"/>
            <a:ext cx="1" cy="20898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4069774" y="2007939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33" idx="0"/>
            <a:endCxn id="66" idx="1"/>
          </p:cNvCxnSpPr>
          <p:nvPr/>
        </p:nvCxnSpPr>
        <p:spPr bwMode="auto">
          <a:xfrm flipV="1">
            <a:off x="4076701" y="1602874"/>
            <a:ext cx="243517" cy="218797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endCxn id="35" idx="1"/>
          </p:cNvCxnSpPr>
          <p:nvPr/>
        </p:nvCxnSpPr>
        <p:spPr bwMode="auto">
          <a:xfrm>
            <a:off x="4222174" y="1931739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3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41174" y="1821671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41720" y="2030661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Picture 36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36374" y="2183061"/>
            <a:ext cx="421502" cy="358277"/>
          </a:xfrm>
          <a:prstGeom prst="rect">
            <a:avLst/>
          </a:prstGeom>
        </p:spPr>
      </p:pic>
      <p:cxnSp>
        <p:nvCxnSpPr>
          <p:cNvPr id="38" name="Straight Connector 37"/>
          <p:cNvCxnSpPr>
            <a:stCxn id="37" idx="0"/>
            <a:endCxn id="33" idx="2"/>
          </p:cNvCxnSpPr>
          <p:nvPr/>
        </p:nvCxnSpPr>
        <p:spPr bwMode="auto">
          <a:xfrm flipV="1">
            <a:off x="3747125" y="2007938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39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1219200"/>
            <a:ext cx="2514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" name="Picture 39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32174" y="2353733"/>
            <a:ext cx="421502" cy="358277"/>
          </a:xfrm>
          <a:prstGeom prst="rect">
            <a:avLst/>
          </a:prstGeom>
        </p:spPr>
      </p:pic>
      <p:cxnSp>
        <p:nvCxnSpPr>
          <p:cNvPr id="41" name="Straight Connector 40"/>
          <p:cNvCxnSpPr>
            <a:stCxn id="50" idx="2"/>
            <a:endCxn id="40" idx="1"/>
          </p:cNvCxnSpPr>
          <p:nvPr/>
        </p:nvCxnSpPr>
        <p:spPr bwMode="auto">
          <a:xfrm rot="16200000" flipH="1">
            <a:off x="7772501" y="2273199"/>
            <a:ext cx="145272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51" idx="2"/>
            <a:endCxn id="40" idx="0"/>
          </p:cNvCxnSpPr>
          <p:nvPr/>
        </p:nvCxnSpPr>
        <p:spPr bwMode="auto">
          <a:xfrm rot="5400000">
            <a:off x="8151020" y="2250905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50" idx="0"/>
            <a:endCxn id="51" idx="1"/>
          </p:cNvCxnSpPr>
          <p:nvPr/>
        </p:nvCxnSpPr>
        <p:spPr bwMode="auto">
          <a:xfrm rot="5400000" flipH="1" flipV="1">
            <a:off x="7770477" y="1953491"/>
            <a:ext cx="135466" cy="36021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52" idx="2"/>
            <a:endCxn id="51" idx="0"/>
          </p:cNvCxnSpPr>
          <p:nvPr/>
        </p:nvCxnSpPr>
        <p:spPr bwMode="auto">
          <a:xfrm rot="16200000" flipH="1">
            <a:off x="7955974" y="1674860"/>
            <a:ext cx="304800" cy="29094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>
            <a:endCxn id="50" idx="0"/>
          </p:cNvCxnSpPr>
          <p:nvPr/>
        </p:nvCxnSpPr>
        <p:spPr bwMode="auto">
          <a:xfrm>
            <a:off x="7346374" y="1950011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>
            <a:stCxn id="49" idx="0"/>
            <a:endCxn id="52" idx="1"/>
          </p:cNvCxnSpPr>
          <p:nvPr/>
        </p:nvCxnSpPr>
        <p:spPr bwMode="auto">
          <a:xfrm rot="5400000" flipH="1" flipV="1">
            <a:off x="7445866" y="1482236"/>
            <a:ext cx="188943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>
            <a:endCxn id="51" idx="1"/>
          </p:cNvCxnSpPr>
          <p:nvPr/>
        </p:nvCxnSpPr>
        <p:spPr bwMode="auto">
          <a:xfrm>
            <a:off x="7498774" y="1873811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>
            <a:stCxn id="50" idx="0"/>
            <a:endCxn id="52" idx="2"/>
          </p:cNvCxnSpPr>
          <p:nvPr/>
        </p:nvCxnSpPr>
        <p:spPr bwMode="auto">
          <a:xfrm rot="5400000" flipH="1" flipV="1">
            <a:off x="7543801" y="1782233"/>
            <a:ext cx="5334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49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17774" y="176374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0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22574" y="22013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" name="Picture 50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18320" y="19727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2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27374" y="1481666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3" name="Picture 52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12974" y="2125133"/>
            <a:ext cx="421502" cy="358277"/>
          </a:xfrm>
          <a:prstGeom prst="rect">
            <a:avLst/>
          </a:prstGeom>
        </p:spPr>
      </p:pic>
      <p:cxnSp>
        <p:nvCxnSpPr>
          <p:cNvPr id="54" name="Straight Connector 53"/>
          <p:cNvCxnSpPr>
            <a:stCxn id="53" idx="0"/>
            <a:endCxn id="49" idx="2"/>
          </p:cNvCxnSpPr>
          <p:nvPr/>
        </p:nvCxnSpPr>
        <p:spPr bwMode="auto">
          <a:xfrm flipV="1">
            <a:off x="7023725" y="1950010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TextBox 54"/>
          <p:cNvSpPr txBox="1"/>
          <p:nvPr/>
        </p:nvSpPr>
        <p:spPr>
          <a:xfrm>
            <a:off x="5669280" y="1763743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...</a:t>
            </a:r>
            <a:endParaRPr lang="en-US" sz="3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59" name="Straight Connector 58"/>
          <p:cNvCxnSpPr/>
          <p:nvPr/>
        </p:nvCxnSpPr>
        <p:spPr bwMode="auto">
          <a:xfrm flipV="1">
            <a:off x="1759687" y="1873811"/>
            <a:ext cx="31014" cy="32868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61" name="Picture 60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79402" y="1884052"/>
            <a:ext cx="421502" cy="358277"/>
          </a:xfrm>
          <a:prstGeom prst="rect">
            <a:avLst/>
          </a:prstGeom>
        </p:spPr>
      </p:pic>
      <p:pic>
        <p:nvPicPr>
          <p:cNvPr id="62" name="Picture 61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64443" y="1569856"/>
            <a:ext cx="421502" cy="358277"/>
          </a:xfrm>
          <a:prstGeom prst="rect">
            <a:avLst/>
          </a:prstGeom>
        </p:spPr>
      </p:pic>
      <p:pic>
        <p:nvPicPr>
          <p:cNvPr id="64" name="Picture 63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40023" y="2242329"/>
            <a:ext cx="421502" cy="358277"/>
          </a:xfrm>
          <a:prstGeom prst="rect">
            <a:avLst/>
          </a:prstGeom>
        </p:spPr>
      </p:pic>
      <p:pic>
        <p:nvPicPr>
          <p:cNvPr id="65" name="Picture 64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60339" y="1573379"/>
            <a:ext cx="421502" cy="358277"/>
          </a:xfrm>
          <a:prstGeom prst="rect">
            <a:avLst/>
          </a:prstGeom>
        </p:spPr>
      </p:pic>
      <p:pic>
        <p:nvPicPr>
          <p:cNvPr id="66" name="Picture 65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320218" y="1423735"/>
            <a:ext cx="421502" cy="358277"/>
          </a:xfrm>
          <a:prstGeom prst="rect">
            <a:avLst/>
          </a:prstGeom>
        </p:spPr>
      </p:pic>
      <p:pic>
        <p:nvPicPr>
          <p:cNvPr id="69" name="Picture 68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22374" y="5897880"/>
            <a:ext cx="421502" cy="358277"/>
          </a:xfrm>
          <a:prstGeom prst="rect">
            <a:avLst/>
          </a:prstGeom>
        </p:spPr>
      </p:pic>
      <p:pic>
        <p:nvPicPr>
          <p:cNvPr id="72" name="Picture 71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99336" y="5913118"/>
            <a:ext cx="421502" cy="358277"/>
          </a:xfrm>
          <a:prstGeom prst="rect">
            <a:avLst/>
          </a:prstGeom>
        </p:spPr>
      </p:pic>
      <p:pic>
        <p:nvPicPr>
          <p:cNvPr id="73" name="Picture 72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051972" y="5913118"/>
            <a:ext cx="421502" cy="358277"/>
          </a:xfrm>
          <a:prstGeom prst="rect">
            <a:avLst/>
          </a:prstGeom>
        </p:spPr>
      </p:pic>
      <p:pic>
        <p:nvPicPr>
          <p:cNvPr id="74" name="Picture 73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80925" y="5913121"/>
            <a:ext cx="421502" cy="358277"/>
          </a:xfrm>
          <a:prstGeom prst="rect">
            <a:avLst/>
          </a:prstGeom>
        </p:spPr>
      </p:pic>
      <p:pic>
        <p:nvPicPr>
          <p:cNvPr id="75" name="Picture 74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93340" y="5913121"/>
            <a:ext cx="421502" cy="358277"/>
          </a:xfrm>
          <a:prstGeom prst="rect">
            <a:avLst/>
          </a:prstGeom>
        </p:spPr>
      </p:pic>
      <p:pic>
        <p:nvPicPr>
          <p:cNvPr id="76" name="Picture 75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637703" y="5913121"/>
            <a:ext cx="421502" cy="358277"/>
          </a:xfrm>
          <a:prstGeom prst="rect">
            <a:avLst/>
          </a:prstGeom>
        </p:spPr>
      </p:pic>
      <p:pic>
        <p:nvPicPr>
          <p:cNvPr id="77" name="Picture 76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98974" y="5913121"/>
            <a:ext cx="421502" cy="358277"/>
          </a:xfrm>
          <a:prstGeom prst="rect">
            <a:avLst/>
          </a:prstGeom>
        </p:spPr>
      </p:pic>
      <p:pic>
        <p:nvPicPr>
          <p:cNvPr id="78" name="Picture 77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334741" y="5882634"/>
            <a:ext cx="421502" cy="358277"/>
          </a:xfrm>
          <a:prstGeom prst="rect">
            <a:avLst/>
          </a:prstGeom>
        </p:spPr>
      </p:pic>
      <p:pic>
        <p:nvPicPr>
          <p:cNvPr id="79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38520" y="5515187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0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43951" y="5515187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29574" y="5532121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2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56075" y="5532120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04091" y="5074921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4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72449" y="5074920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5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71567" y="4861560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6" name="Straight Connector 85"/>
          <p:cNvCxnSpPr>
            <a:endCxn id="79" idx="1"/>
          </p:cNvCxnSpPr>
          <p:nvPr/>
        </p:nvCxnSpPr>
        <p:spPr bwMode="auto">
          <a:xfrm flipV="1">
            <a:off x="2522792" y="5608321"/>
            <a:ext cx="115728" cy="28955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8" name="Straight Connector 87"/>
          <p:cNvCxnSpPr>
            <a:endCxn id="79" idx="3"/>
          </p:cNvCxnSpPr>
          <p:nvPr/>
        </p:nvCxnSpPr>
        <p:spPr bwMode="auto">
          <a:xfrm flipV="1">
            <a:off x="3056721" y="5608321"/>
            <a:ext cx="52853" cy="28956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0" name="Straight Connector 89"/>
          <p:cNvCxnSpPr>
            <a:endCxn id="80" idx="1"/>
          </p:cNvCxnSpPr>
          <p:nvPr/>
        </p:nvCxnSpPr>
        <p:spPr bwMode="auto">
          <a:xfrm flipV="1">
            <a:off x="3682010" y="5608321"/>
            <a:ext cx="61941" cy="28956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3" name="Straight Connector 92"/>
          <p:cNvCxnSpPr>
            <a:endCxn id="80" idx="3"/>
          </p:cNvCxnSpPr>
          <p:nvPr/>
        </p:nvCxnSpPr>
        <p:spPr bwMode="auto">
          <a:xfrm flipH="1" flipV="1">
            <a:off x="4215005" y="5608321"/>
            <a:ext cx="56562" cy="274314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5" name="Straight Connector 94"/>
          <p:cNvCxnSpPr>
            <a:endCxn id="81" idx="1"/>
          </p:cNvCxnSpPr>
          <p:nvPr/>
        </p:nvCxnSpPr>
        <p:spPr bwMode="auto">
          <a:xfrm flipV="1">
            <a:off x="4747345" y="5625255"/>
            <a:ext cx="82229" cy="272627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7" name="Straight Connector 96"/>
          <p:cNvCxnSpPr>
            <a:endCxn id="81" idx="3"/>
          </p:cNvCxnSpPr>
          <p:nvPr/>
        </p:nvCxnSpPr>
        <p:spPr bwMode="auto">
          <a:xfrm flipV="1">
            <a:off x="5266725" y="5625255"/>
            <a:ext cx="33903" cy="272627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Straight Connector 98"/>
          <p:cNvCxnSpPr>
            <a:endCxn id="82" idx="1"/>
          </p:cNvCxnSpPr>
          <p:nvPr/>
        </p:nvCxnSpPr>
        <p:spPr bwMode="auto">
          <a:xfrm flipV="1">
            <a:off x="5800125" y="5625254"/>
            <a:ext cx="55950" cy="272628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1" name="Straight Connector 100"/>
          <p:cNvCxnSpPr>
            <a:endCxn id="82" idx="3"/>
          </p:cNvCxnSpPr>
          <p:nvPr/>
        </p:nvCxnSpPr>
        <p:spPr bwMode="auto">
          <a:xfrm flipH="1" flipV="1">
            <a:off x="6327129" y="5625254"/>
            <a:ext cx="112870" cy="272628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3" name="Straight Connector 102"/>
          <p:cNvCxnSpPr>
            <a:stCxn id="79" idx="0"/>
            <a:endCxn id="84" idx="1"/>
          </p:cNvCxnSpPr>
          <p:nvPr/>
        </p:nvCxnSpPr>
        <p:spPr bwMode="auto">
          <a:xfrm flipV="1">
            <a:off x="2874047" y="5168054"/>
            <a:ext cx="298402" cy="34713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6" name="Straight Connector 105"/>
          <p:cNvCxnSpPr>
            <a:stCxn id="81" idx="0"/>
            <a:endCxn id="83" idx="1"/>
          </p:cNvCxnSpPr>
          <p:nvPr/>
        </p:nvCxnSpPr>
        <p:spPr bwMode="auto">
          <a:xfrm flipV="1">
            <a:off x="5065101" y="5168055"/>
            <a:ext cx="238990" cy="36406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9" name="Straight Connector 108"/>
          <p:cNvCxnSpPr>
            <a:endCxn id="83" idx="3"/>
          </p:cNvCxnSpPr>
          <p:nvPr/>
        </p:nvCxnSpPr>
        <p:spPr bwMode="auto">
          <a:xfrm flipH="1" flipV="1">
            <a:off x="5775145" y="5168055"/>
            <a:ext cx="316457" cy="34713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2" name="Straight Connector 111"/>
          <p:cNvCxnSpPr>
            <a:endCxn id="84" idx="3"/>
          </p:cNvCxnSpPr>
          <p:nvPr/>
        </p:nvCxnSpPr>
        <p:spPr bwMode="auto">
          <a:xfrm flipH="1" flipV="1">
            <a:off x="3643503" y="5168054"/>
            <a:ext cx="324384" cy="347134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5" name="Straight Connector 114"/>
          <p:cNvCxnSpPr>
            <a:stCxn id="84" idx="0"/>
            <a:endCxn id="85" idx="1"/>
          </p:cNvCxnSpPr>
          <p:nvPr/>
        </p:nvCxnSpPr>
        <p:spPr bwMode="auto">
          <a:xfrm flipV="1">
            <a:off x="3407976" y="4954694"/>
            <a:ext cx="863591" cy="12022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8" name="Straight Connector 117"/>
          <p:cNvCxnSpPr>
            <a:stCxn id="85" idx="3"/>
            <a:endCxn id="83" idx="0"/>
          </p:cNvCxnSpPr>
          <p:nvPr/>
        </p:nvCxnSpPr>
        <p:spPr bwMode="auto">
          <a:xfrm>
            <a:off x="4742621" y="4954694"/>
            <a:ext cx="796997" cy="120227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2" name="Straight Arrow Connector 121"/>
          <p:cNvCxnSpPr/>
          <p:nvPr/>
        </p:nvCxnSpPr>
        <p:spPr bwMode="auto">
          <a:xfrm>
            <a:off x="1814602" y="3581462"/>
            <a:ext cx="421502" cy="713958"/>
          </a:xfrm>
          <a:prstGeom prst="straightConnector1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5" name="Straight Arrow Connector 124"/>
          <p:cNvCxnSpPr/>
          <p:nvPr/>
        </p:nvCxnSpPr>
        <p:spPr bwMode="auto">
          <a:xfrm>
            <a:off x="4403280" y="3622614"/>
            <a:ext cx="0" cy="655097"/>
          </a:xfrm>
          <a:prstGeom prst="straightConnector1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9" name="Straight Arrow Connector 128"/>
          <p:cNvCxnSpPr/>
          <p:nvPr/>
        </p:nvCxnSpPr>
        <p:spPr bwMode="auto">
          <a:xfrm flipH="1">
            <a:off x="7008138" y="3640323"/>
            <a:ext cx="676472" cy="655097"/>
          </a:xfrm>
          <a:prstGeom prst="straightConnector1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Rectangle 8"/>
          <p:cNvSpPr/>
          <p:nvPr/>
        </p:nvSpPr>
        <p:spPr bwMode="auto">
          <a:xfrm>
            <a:off x="1007840" y="2788948"/>
            <a:ext cx="1613525" cy="838747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Controller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 Application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3599249" y="2783867"/>
            <a:ext cx="1613525" cy="838747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Controller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 Application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6851338" y="2769938"/>
            <a:ext cx="1613525" cy="838747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Controller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 Application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958219" y="4295420"/>
            <a:ext cx="5193536" cy="458329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Virtual to Physical Mapping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109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332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of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Traffic </a:t>
            </a:r>
            <a:r>
              <a:rPr lang="en-US" dirty="0"/>
              <a:t>isolation in enterprise and campus </a:t>
            </a:r>
            <a:r>
              <a:rPr lang="en-US" dirty="0" smtClean="0"/>
              <a:t>networks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VLANs</a:t>
            </a:r>
          </a:p>
          <a:p>
            <a:r>
              <a:rPr lang="en-US" dirty="0" smtClean="0"/>
              <a:t>Secure </a:t>
            </a:r>
            <a:r>
              <a:rPr lang="en-US" dirty="0"/>
              <a:t>private networks operating across wide </a:t>
            </a:r>
            <a:r>
              <a:rPr lang="en-US" dirty="0" smtClean="0"/>
              <a:t>areas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VPNs</a:t>
            </a:r>
          </a:p>
          <a:p>
            <a:r>
              <a:rPr lang="en-US" dirty="0" smtClean="0"/>
              <a:t>Multi-tenant datacenters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A </a:t>
            </a:r>
            <a:r>
              <a:rPr lang="en-US" dirty="0">
                <a:solidFill>
                  <a:srgbClr val="FF0000"/>
                </a:solidFill>
              </a:rPr>
              <a:t>collection of VM’s connected to a “virtual switch</a:t>
            </a:r>
            <a:r>
              <a:rPr lang="en-US" dirty="0" smtClean="0">
                <a:solidFill>
                  <a:srgbClr val="FF0000"/>
                </a:solidFill>
              </a:rPr>
              <a:t>”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677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FlowN</a:t>
            </a:r>
            <a:r>
              <a:rPr lang="en-US" dirty="0" smtClean="0"/>
              <a:t> System Design</a:t>
            </a:r>
            <a:endParaRPr lang="en-US" dirty="0"/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219200"/>
            <a:ext cx="6845278" cy="5481274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110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57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of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Traffic </a:t>
            </a:r>
            <a:r>
              <a:rPr lang="en-US" dirty="0"/>
              <a:t>isolation in enterprise and campus </a:t>
            </a:r>
            <a:r>
              <a:rPr lang="en-US" dirty="0" smtClean="0"/>
              <a:t>networks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VLANs</a:t>
            </a:r>
          </a:p>
          <a:p>
            <a:r>
              <a:rPr lang="en-US" dirty="0" smtClean="0"/>
              <a:t>Secure </a:t>
            </a:r>
            <a:r>
              <a:rPr lang="en-US" dirty="0"/>
              <a:t>private networks operating across wide </a:t>
            </a:r>
            <a:r>
              <a:rPr lang="en-US" dirty="0" smtClean="0"/>
              <a:t>areas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VPNs</a:t>
            </a:r>
          </a:p>
          <a:p>
            <a:r>
              <a:rPr lang="en-US" dirty="0" smtClean="0"/>
              <a:t>Multi-tenant datacenters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A </a:t>
            </a:r>
            <a:r>
              <a:rPr lang="en-US" dirty="0">
                <a:solidFill>
                  <a:srgbClr val="FF0000"/>
                </a:solidFill>
              </a:rPr>
              <a:t>collection of VM’s connected to a “virtual switch</a:t>
            </a:r>
            <a:r>
              <a:rPr lang="en-US" dirty="0" smtClean="0">
                <a:solidFill>
                  <a:srgbClr val="FF0000"/>
                </a:solidFill>
              </a:rPr>
              <a:t>”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Can we do better?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532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 in Datacenters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105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Hosted Cloud infrastructures aim to</a:t>
            </a:r>
          </a:p>
          <a:p>
            <a:r>
              <a:rPr lang="en-US" dirty="0" smtClean="0"/>
              <a:t>Provide service to many different clients at once</a:t>
            </a:r>
          </a:p>
          <a:p>
            <a:r>
              <a:rPr lang="en-US" dirty="0" smtClean="0"/>
              <a:t>Be efficient: resources are shared</a:t>
            </a:r>
          </a:p>
          <a:p>
            <a:r>
              <a:rPr lang="en-US" dirty="0" smtClean="0"/>
              <a:t>Provide required isolation between clients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98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 in Datacenters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105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Hosted Cloud infrastructures aim to</a:t>
            </a:r>
          </a:p>
          <a:p>
            <a:r>
              <a:rPr lang="en-US" dirty="0" smtClean="0"/>
              <a:t>Provide service to many different clients at once</a:t>
            </a:r>
          </a:p>
          <a:p>
            <a:r>
              <a:rPr lang="en-US" dirty="0" smtClean="0"/>
              <a:t>Be efficient: resources are shared</a:t>
            </a:r>
          </a:p>
          <a:p>
            <a:r>
              <a:rPr lang="en-US" dirty="0" smtClean="0"/>
              <a:t>Provide required isolation between clients</a:t>
            </a:r>
          </a:p>
          <a:p>
            <a:r>
              <a:rPr lang="en-US" dirty="0" smtClean="0"/>
              <a:t>We propose to virtualize the network using Software-Defined Networking to achieve this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927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Software-Defined 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New approach to networking that has:</a:t>
            </a:r>
          </a:p>
          <a:p>
            <a:r>
              <a:rPr lang="en-US" dirty="0" smtClean="0"/>
              <a:t>Centralized </a:t>
            </a:r>
            <a:r>
              <a:rPr lang="en-US" dirty="0"/>
              <a:t>control plane (smart controller)</a:t>
            </a:r>
          </a:p>
          <a:p>
            <a:r>
              <a:rPr lang="en-US" dirty="0"/>
              <a:t>Separate from data plane (dumb switches</a:t>
            </a:r>
            <a:r>
              <a:rPr lang="en-US" dirty="0" smtClean="0"/>
              <a:t>)</a:t>
            </a:r>
          </a:p>
          <a:p>
            <a:r>
              <a:rPr lang="en-US" dirty="0" smtClean="0"/>
              <a:t>Control </a:t>
            </a:r>
            <a:r>
              <a:rPr lang="en-US" dirty="0"/>
              <a:t>plane software </a:t>
            </a:r>
            <a:r>
              <a:rPr lang="en-US" dirty="0" smtClean="0"/>
              <a:t>programmable</a:t>
            </a:r>
          </a:p>
          <a:p>
            <a:r>
              <a:rPr lang="en-US" dirty="0" smtClean="0"/>
              <a:t>Standardized interface for network management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347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SDN Simplified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virtual network can have it’s own virtual controller</a:t>
            </a:r>
          </a:p>
          <a:p>
            <a:r>
              <a:rPr lang="en-US" dirty="0" smtClean="0"/>
              <a:t>A central controller can perform virtualization to separate the virtual networks without need to support it on every switch</a:t>
            </a:r>
          </a:p>
          <a:p>
            <a:r>
              <a:rPr lang="en-US" dirty="0" smtClean="0"/>
              <a:t>Since controllers are in software, do not need vendor support or proprietary protocols to do this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381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right abstraction?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39725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615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right abstraction?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Clients can have different requirements</a:t>
            </a:r>
          </a:p>
          <a:p>
            <a:r>
              <a:rPr lang="en-US" dirty="0" smtClean="0"/>
              <a:t>Just a set of VM’s with given IP’s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19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right abstraction?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Clients can have different requirements</a:t>
            </a:r>
          </a:p>
          <a:p>
            <a:r>
              <a:rPr lang="en-US" dirty="0" smtClean="0"/>
              <a:t>Just a set of VM’s with given IP’s</a:t>
            </a:r>
          </a:p>
          <a:p>
            <a:r>
              <a:rPr lang="en-US" dirty="0" smtClean="0"/>
              <a:t>“Big switch” abstraction with VMs connected to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794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Picture 1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843" y="3657948"/>
            <a:ext cx="2229317" cy="147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Network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1295400"/>
          </a:xfrm>
        </p:spPr>
        <p:txBody>
          <a:bodyPr/>
          <a:lstStyle/>
          <a:p>
            <a:r>
              <a:rPr lang="en-US" dirty="0" smtClean="0"/>
              <a:t>Ability to run multiple virtual networks that:</a:t>
            </a:r>
          </a:p>
          <a:p>
            <a:pPr lvl="1"/>
            <a:r>
              <a:rPr lang="en-US" dirty="0" smtClean="0"/>
              <a:t>Each has a separate control and data plane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6" name="Picture 5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64774" y="4594723"/>
            <a:ext cx="421502" cy="358277"/>
          </a:xfrm>
          <a:prstGeom prst="rect">
            <a:avLst/>
          </a:prstGeom>
        </p:spPr>
      </p:pic>
      <p:cxnSp>
        <p:nvCxnSpPr>
          <p:cNvPr id="7" name="Straight Connector 6"/>
          <p:cNvCxnSpPr>
            <a:stCxn id="9" idx="2"/>
            <a:endCxn id="6" idx="1"/>
          </p:cNvCxnSpPr>
          <p:nvPr/>
        </p:nvCxnSpPr>
        <p:spPr bwMode="auto">
          <a:xfrm>
            <a:off x="1790701" y="4628590"/>
            <a:ext cx="374073" cy="14527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1984664" y="4332255"/>
            <a:ext cx="360222" cy="15472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9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55174" y="44423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9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45574" y="4366123"/>
            <a:ext cx="421502" cy="358277"/>
          </a:xfrm>
          <a:prstGeom prst="rect">
            <a:avLst/>
          </a:prstGeom>
        </p:spPr>
      </p:pic>
      <p:cxnSp>
        <p:nvCxnSpPr>
          <p:cNvPr id="11" name="Straight Connector 10"/>
          <p:cNvCxnSpPr>
            <a:stCxn id="10" idx="3"/>
            <a:endCxn id="9" idx="1"/>
          </p:cNvCxnSpPr>
          <p:nvPr/>
        </p:nvCxnSpPr>
        <p:spPr bwMode="auto">
          <a:xfrm flipV="1">
            <a:off x="1367076" y="4535457"/>
            <a:ext cx="188098" cy="9805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" name="Picture 1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3482477"/>
            <a:ext cx="2229317" cy="147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2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28984" y="4512734"/>
            <a:ext cx="421502" cy="358277"/>
          </a:xfrm>
          <a:prstGeom prst="rect">
            <a:avLst/>
          </a:prstGeom>
        </p:spPr>
      </p:pic>
      <p:cxnSp>
        <p:nvCxnSpPr>
          <p:cNvPr id="14" name="Straight Connector 13"/>
          <p:cNvCxnSpPr>
            <a:stCxn id="20" idx="2"/>
            <a:endCxn id="13" idx="0"/>
          </p:cNvCxnSpPr>
          <p:nvPr/>
        </p:nvCxnSpPr>
        <p:spPr bwMode="auto">
          <a:xfrm rot="5400000">
            <a:off x="4847830" y="4409906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endCxn id="20" idx="0"/>
          </p:cNvCxnSpPr>
          <p:nvPr/>
        </p:nvCxnSpPr>
        <p:spPr bwMode="auto">
          <a:xfrm flipH="1">
            <a:off x="4950657" y="3922745"/>
            <a:ext cx="1" cy="20898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4043184" y="4109012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19" idx="0"/>
            <a:endCxn id="45" idx="1"/>
          </p:cNvCxnSpPr>
          <p:nvPr/>
        </p:nvCxnSpPr>
        <p:spPr bwMode="auto">
          <a:xfrm flipV="1">
            <a:off x="4050111" y="3703947"/>
            <a:ext cx="243517" cy="218797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endCxn id="20" idx="1"/>
          </p:cNvCxnSpPr>
          <p:nvPr/>
        </p:nvCxnSpPr>
        <p:spPr bwMode="auto">
          <a:xfrm>
            <a:off x="4195584" y="4032812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9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4584" y="3922744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19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5130" y="4131734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20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09784" y="4284134"/>
            <a:ext cx="421502" cy="358277"/>
          </a:xfrm>
          <a:prstGeom prst="rect">
            <a:avLst/>
          </a:prstGeom>
        </p:spPr>
      </p:pic>
      <p:cxnSp>
        <p:nvCxnSpPr>
          <p:cNvPr id="22" name="Straight Connector 21"/>
          <p:cNvCxnSpPr>
            <a:stCxn id="21" idx="0"/>
            <a:endCxn id="19" idx="2"/>
          </p:cNvCxnSpPr>
          <p:nvPr/>
        </p:nvCxnSpPr>
        <p:spPr bwMode="auto">
          <a:xfrm flipV="1">
            <a:off x="3720535" y="4109011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3" name="Picture 1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3728228"/>
            <a:ext cx="1981200" cy="1453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" name="Picture 23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27374" y="4710361"/>
            <a:ext cx="421502" cy="358277"/>
          </a:xfrm>
          <a:prstGeom prst="rect">
            <a:avLst/>
          </a:prstGeom>
        </p:spPr>
      </p:pic>
      <p:cxnSp>
        <p:nvCxnSpPr>
          <p:cNvPr id="25" name="Straight Connector 24"/>
          <p:cNvCxnSpPr>
            <a:stCxn id="34" idx="2"/>
            <a:endCxn id="24" idx="1"/>
          </p:cNvCxnSpPr>
          <p:nvPr/>
        </p:nvCxnSpPr>
        <p:spPr bwMode="auto">
          <a:xfrm rot="16200000" flipH="1">
            <a:off x="7467701" y="4629827"/>
            <a:ext cx="145272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>
            <a:stCxn id="35" idx="2"/>
            <a:endCxn id="24" idx="0"/>
          </p:cNvCxnSpPr>
          <p:nvPr/>
        </p:nvCxnSpPr>
        <p:spPr bwMode="auto">
          <a:xfrm rot="5400000">
            <a:off x="7846220" y="4607533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>
            <a:stCxn id="34" idx="0"/>
            <a:endCxn id="35" idx="1"/>
          </p:cNvCxnSpPr>
          <p:nvPr/>
        </p:nvCxnSpPr>
        <p:spPr bwMode="auto">
          <a:xfrm rot="5400000" flipH="1" flipV="1">
            <a:off x="7465677" y="4310119"/>
            <a:ext cx="135466" cy="36021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36" idx="2"/>
            <a:endCxn id="35" idx="0"/>
          </p:cNvCxnSpPr>
          <p:nvPr/>
        </p:nvCxnSpPr>
        <p:spPr bwMode="auto">
          <a:xfrm rot="16200000" flipH="1">
            <a:off x="7651174" y="4031488"/>
            <a:ext cx="304800" cy="29094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endCxn id="34" idx="0"/>
          </p:cNvCxnSpPr>
          <p:nvPr/>
        </p:nvCxnSpPr>
        <p:spPr bwMode="auto">
          <a:xfrm>
            <a:off x="7041574" y="4306639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33" idx="0"/>
            <a:endCxn id="36" idx="1"/>
          </p:cNvCxnSpPr>
          <p:nvPr/>
        </p:nvCxnSpPr>
        <p:spPr bwMode="auto">
          <a:xfrm rot="5400000" flipH="1" flipV="1">
            <a:off x="7141066" y="3838864"/>
            <a:ext cx="188943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endCxn id="35" idx="1"/>
          </p:cNvCxnSpPr>
          <p:nvPr/>
        </p:nvCxnSpPr>
        <p:spPr bwMode="auto">
          <a:xfrm>
            <a:off x="7193974" y="4230439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34" idx="0"/>
            <a:endCxn id="36" idx="2"/>
          </p:cNvCxnSpPr>
          <p:nvPr/>
        </p:nvCxnSpPr>
        <p:spPr bwMode="auto">
          <a:xfrm rot="5400000" flipH="1" flipV="1">
            <a:off x="7239001" y="4138861"/>
            <a:ext cx="5334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33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12974" y="4120371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17774" y="4557961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13520" y="4329361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22574" y="3838294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Picture 36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08174" y="4481761"/>
            <a:ext cx="421502" cy="358277"/>
          </a:xfrm>
          <a:prstGeom prst="rect">
            <a:avLst/>
          </a:prstGeom>
        </p:spPr>
      </p:pic>
      <p:cxnSp>
        <p:nvCxnSpPr>
          <p:cNvPr id="38" name="Straight Connector 37"/>
          <p:cNvCxnSpPr>
            <a:stCxn id="37" idx="0"/>
            <a:endCxn id="33" idx="2"/>
          </p:cNvCxnSpPr>
          <p:nvPr/>
        </p:nvCxnSpPr>
        <p:spPr bwMode="auto">
          <a:xfrm flipV="1">
            <a:off x="6718925" y="4306638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flipV="1">
            <a:off x="1759687" y="4082272"/>
            <a:ext cx="31014" cy="32868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41" name="Picture 40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79402" y="4092513"/>
            <a:ext cx="421502" cy="358277"/>
          </a:xfrm>
          <a:prstGeom prst="rect">
            <a:avLst/>
          </a:prstGeom>
        </p:spPr>
      </p:pic>
      <p:pic>
        <p:nvPicPr>
          <p:cNvPr id="42" name="Picture 41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64443" y="3778317"/>
            <a:ext cx="421502" cy="358277"/>
          </a:xfrm>
          <a:prstGeom prst="rect">
            <a:avLst/>
          </a:prstGeom>
        </p:spPr>
      </p:pic>
      <p:pic>
        <p:nvPicPr>
          <p:cNvPr id="43" name="Picture 42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3433" y="4343402"/>
            <a:ext cx="421502" cy="358277"/>
          </a:xfrm>
          <a:prstGeom prst="rect">
            <a:avLst/>
          </a:prstGeom>
        </p:spPr>
      </p:pic>
      <p:pic>
        <p:nvPicPr>
          <p:cNvPr id="44" name="Picture 43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3749" y="3674452"/>
            <a:ext cx="421502" cy="358277"/>
          </a:xfrm>
          <a:prstGeom prst="rect">
            <a:avLst/>
          </a:prstGeom>
        </p:spPr>
      </p:pic>
      <p:pic>
        <p:nvPicPr>
          <p:cNvPr id="45" name="Picture 44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93628" y="3524808"/>
            <a:ext cx="421502" cy="358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549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right abstraction?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Clients can have different requirements</a:t>
            </a:r>
          </a:p>
          <a:p>
            <a:r>
              <a:rPr lang="en-US" dirty="0" smtClean="0"/>
              <a:t>Just a set of VM’s with given IP’s</a:t>
            </a:r>
          </a:p>
          <a:p>
            <a:r>
              <a:rPr lang="en-US" dirty="0" smtClean="0"/>
              <a:t>“Big switch” abstraction with VMs connected to it</a:t>
            </a:r>
          </a:p>
          <a:p>
            <a:r>
              <a:rPr lang="en-US" dirty="0" smtClean="0"/>
              <a:t>Proximity of certain VM’s to others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571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right abstraction?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Clients can have different requirements</a:t>
            </a:r>
          </a:p>
          <a:p>
            <a:r>
              <a:rPr lang="en-US" dirty="0" smtClean="0"/>
              <a:t>Just a set of VM’s with given IP’s</a:t>
            </a:r>
          </a:p>
          <a:p>
            <a:r>
              <a:rPr lang="en-US" dirty="0" smtClean="0"/>
              <a:t>“Big switch” abstraction with VMs connected to it</a:t>
            </a:r>
          </a:p>
          <a:p>
            <a:r>
              <a:rPr lang="en-US" dirty="0" smtClean="0"/>
              <a:t>Proximity of certain VM’s to others</a:t>
            </a:r>
          </a:p>
          <a:p>
            <a:r>
              <a:rPr lang="en-US" dirty="0" smtClean="0"/>
              <a:t>Using their own addresses in the network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78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a General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the clients with a virtual network consisting of:</a:t>
            </a:r>
          </a:p>
          <a:p>
            <a:pPr lvl="1"/>
            <a:r>
              <a:rPr lang="en-US" dirty="0" smtClean="0"/>
              <a:t>VM’s</a:t>
            </a:r>
          </a:p>
          <a:p>
            <a:pPr lvl="1"/>
            <a:r>
              <a:rPr lang="en-US" dirty="0" smtClean="0"/>
              <a:t>A network of switches</a:t>
            </a:r>
          </a:p>
          <a:p>
            <a:pPr lvl="1"/>
            <a:r>
              <a:rPr lang="en-US" dirty="0" smtClean="0"/>
              <a:t>A controller</a:t>
            </a:r>
          </a:p>
          <a:p>
            <a:r>
              <a:rPr lang="en-US" dirty="0" smtClean="0"/>
              <a:t>We can match any requirements by making virtual network look like a real one</a:t>
            </a:r>
          </a:p>
          <a:p>
            <a:pPr lvl="1"/>
            <a:r>
              <a:rPr lang="en-US" dirty="0" smtClean="0"/>
              <a:t>For simple networks can run a simple controller</a:t>
            </a:r>
          </a:p>
          <a:p>
            <a:pPr lvl="1"/>
            <a:r>
              <a:rPr lang="en-US" dirty="0" smtClean="0"/>
              <a:t>Can be as elaborate as needed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9349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a General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the clients with a virtual network consisting of:</a:t>
            </a:r>
          </a:p>
          <a:p>
            <a:pPr lvl="1"/>
            <a:r>
              <a:rPr lang="en-US" dirty="0"/>
              <a:t>VM’s</a:t>
            </a:r>
          </a:p>
          <a:p>
            <a:pPr lvl="1"/>
            <a:r>
              <a:rPr lang="en-US" dirty="0"/>
              <a:t>A network of switches</a:t>
            </a:r>
          </a:p>
          <a:p>
            <a:pPr lvl="1"/>
            <a:r>
              <a:rPr lang="en-US" dirty="0"/>
              <a:t>A controller</a:t>
            </a:r>
          </a:p>
          <a:p>
            <a:r>
              <a:rPr lang="en-US" dirty="0"/>
              <a:t>We can match any requirements by making virtual network look like a real one</a:t>
            </a:r>
          </a:p>
          <a:p>
            <a:pPr lvl="1"/>
            <a:r>
              <a:rPr lang="en-US" dirty="0"/>
              <a:t>For simple networks can run a simple controller</a:t>
            </a:r>
          </a:p>
          <a:p>
            <a:pPr lvl="1"/>
            <a:r>
              <a:rPr lang="en-US" dirty="0"/>
              <a:t>Can be as elaborate as needed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FlowN</a:t>
            </a:r>
            <a:r>
              <a:rPr lang="en-US" dirty="0" smtClean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742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FlowN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properties do we want to guarantee?</a:t>
            </a:r>
          </a:p>
          <a:p>
            <a:r>
              <a:rPr lang="en-US" dirty="0" smtClean="0"/>
              <a:t>How does our system accommodate them?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141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1: Complete Independence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Address space isolation – each virtual network can use their full address space</a:t>
            </a:r>
          </a:p>
          <a:p>
            <a:r>
              <a:rPr lang="en-US" dirty="0" smtClean="0"/>
              <a:t>Virtual networks are decoupled from the physical topology – changes in the physical network are not necessarily seen by the virtual network</a:t>
            </a:r>
          </a:p>
          <a:p>
            <a:r>
              <a:rPr lang="en-US" dirty="0" smtClean="0"/>
              <a:t>Each virtual network sees its own topology, and nothing else</a:t>
            </a:r>
          </a:p>
          <a:p>
            <a:r>
              <a:rPr lang="en-US" dirty="0" smtClean="0"/>
              <a:t>Each virtual network controller is </a:t>
            </a:r>
            <a:r>
              <a:rPr lang="en-US" dirty="0" err="1" smtClean="0"/>
              <a:t>independant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740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2: Control over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Arbitrary topologies allow any (reasonable) configuration</a:t>
            </a:r>
          </a:p>
          <a:p>
            <a:r>
              <a:rPr lang="en-US" dirty="0" smtClean="0"/>
              <a:t>Use of own virtual network controller allows fine-grained control of the network</a:t>
            </a:r>
          </a:p>
          <a:p>
            <a:r>
              <a:rPr lang="en-US" dirty="0" smtClean="0"/>
              <a:t>“Big switch” or “collection of VM’s” abstraction can be realized as a simple topology</a:t>
            </a:r>
            <a:endParaRPr lang="en-US" dirty="0"/>
          </a:p>
          <a:p>
            <a:r>
              <a:rPr lang="en-US" dirty="0"/>
              <a:t>Embedding algorithm left up to datacenter owner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24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dirty="0" smtClean="0"/>
              <a:t>: Scalability and 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approach should be scalable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upport large amounts of virtual networks</a:t>
            </a:r>
          </a:p>
          <a:p>
            <a:pPr lvl="1"/>
            <a:r>
              <a:rPr lang="en-US" dirty="0" smtClean="0"/>
              <a:t>Ability to scale out in the physical network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And efficient</a:t>
            </a:r>
          </a:p>
          <a:p>
            <a:pPr lvl="1"/>
            <a:r>
              <a:rPr lang="en-US" dirty="0" smtClean="0"/>
              <a:t>Small latency increases for network traversal</a:t>
            </a:r>
          </a:p>
          <a:p>
            <a:pPr lvl="1"/>
            <a:r>
              <a:rPr lang="en-US" dirty="0" smtClean="0"/>
              <a:t>Small resource consumption of virtualization layer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86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FlowN</a:t>
            </a:r>
            <a:r>
              <a:rPr lang="en-US" dirty="0" smtClean="0"/>
              <a:t> System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designed, prototyped and tested a system with some constraints</a:t>
            </a:r>
          </a:p>
          <a:p>
            <a:r>
              <a:rPr lang="en-US" dirty="0" smtClean="0"/>
              <a:t>Based on </a:t>
            </a:r>
            <a:r>
              <a:rPr lang="en-US" dirty="0" err="1" smtClean="0"/>
              <a:t>OpenFlow</a:t>
            </a:r>
            <a:endParaRPr lang="en-US" dirty="0" smtClean="0"/>
          </a:p>
          <a:p>
            <a:r>
              <a:rPr lang="en-US" dirty="0" smtClean="0"/>
              <a:t>While parts of this have been looked at before, full virtualization using SDN is novel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8270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FlowN</a:t>
            </a:r>
            <a:r>
              <a:rPr lang="en-US" dirty="0" smtClean="0"/>
              <a:t> System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Scalable</a:t>
            </a:r>
          </a:p>
          <a:p>
            <a:pPr lvl="1"/>
            <a:r>
              <a:rPr lang="en-US" dirty="0" smtClean="0"/>
              <a:t>Mappings done using a database, leveraging existing scalability research</a:t>
            </a:r>
          </a:p>
          <a:p>
            <a:pPr lvl="1"/>
            <a:r>
              <a:rPr lang="en-US" dirty="0" smtClean="0"/>
              <a:t>Database can be replicated in the future</a:t>
            </a:r>
          </a:p>
          <a:p>
            <a:pPr lvl="1"/>
            <a:r>
              <a:rPr lang="en-US" dirty="0" smtClean="0"/>
              <a:t>Caching already improves performance</a:t>
            </a:r>
          </a:p>
          <a:p>
            <a:pPr lvl="1"/>
            <a:r>
              <a:rPr lang="en-US" dirty="0" smtClean="0"/>
              <a:t>Design supports multiple physical controllers in the future</a:t>
            </a:r>
          </a:p>
          <a:p>
            <a:r>
              <a:rPr lang="en-US" dirty="0" smtClean="0"/>
              <a:t>And efficient</a:t>
            </a:r>
          </a:p>
          <a:p>
            <a:pPr lvl="1"/>
            <a:r>
              <a:rPr lang="en-US" dirty="0" smtClean="0"/>
              <a:t>We run virtual controllers in a container to lower resource consumption</a:t>
            </a:r>
          </a:p>
          <a:p>
            <a:pPr lvl="1"/>
            <a:r>
              <a:rPr lang="en-US" dirty="0" smtClean="0"/>
              <a:t>Remap function calls, don’t send packets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670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Picture 1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843" y="3657948"/>
            <a:ext cx="2229317" cy="147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Network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1295400"/>
          </a:xfrm>
        </p:spPr>
        <p:txBody>
          <a:bodyPr/>
          <a:lstStyle/>
          <a:p>
            <a:r>
              <a:rPr lang="en-US" dirty="0" smtClean="0"/>
              <a:t>Ability to run multiple virtual networks that:</a:t>
            </a:r>
          </a:p>
          <a:p>
            <a:pPr lvl="1"/>
            <a:r>
              <a:rPr lang="en-US" dirty="0" smtClean="0"/>
              <a:t>Each has a separate control and data plane</a:t>
            </a:r>
          </a:p>
          <a:p>
            <a:pPr lvl="1"/>
            <a:r>
              <a:rPr lang="en-US" dirty="0" smtClean="0"/>
              <a:t>Coexist together on top of one physical network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5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64774" y="4594723"/>
            <a:ext cx="421502" cy="358277"/>
          </a:xfrm>
          <a:prstGeom prst="rect">
            <a:avLst/>
          </a:prstGeom>
        </p:spPr>
      </p:pic>
      <p:cxnSp>
        <p:nvCxnSpPr>
          <p:cNvPr id="7" name="Straight Connector 6"/>
          <p:cNvCxnSpPr>
            <a:stCxn id="9" idx="2"/>
            <a:endCxn id="6" idx="1"/>
          </p:cNvCxnSpPr>
          <p:nvPr/>
        </p:nvCxnSpPr>
        <p:spPr bwMode="auto">
          <a:xfrm>
            <a:off x="1790701" y="4628590"/>
            <a:ext cx="374073" cy="14527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1984664" y="4332255"/>
            <a:ext cx="360222" cy="15472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9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55174" y="44423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9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45574" y="4366123"/>
            <a:ext cx="421502" cy="358277"/>
          </a:xfrm>
          <a:prstGeom prst="rect">
            <a:avLst/>
          </a:prstGeom>
        </p:spPr>
      </p:pic>
      <p:cxnSp>
        <p:nvCxnSpPr>
          <p:cNvPr id="11" name="Straight Connector 10"/>
          <p:cNvCxnSpPr>
            <a:stCxn id="10" idx="3"/>
            <a:endCxn id="9" idx="1"/>
          </p:cNvCxnSpPr>
          <p:nvPr/>
        </p:nvCxnSpPr>
        <p:spPr bwMode="auto">
          <a:xfrm flipV="1">
            <a:off x="1367076" y="4535457"/>
            <a:ext cx="188098" cy="9805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" name="Picture 1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3482477"/>
            <a:ext cx="2229317" cy="147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2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28984" y="4512734"/>
            <a:ext cx="421502" cy="358277"/>
          </a:xfrm>
          <a:prstGeom prst="rect">
            <a:avLst/>
          </a:prstGeom>
        </p:spPr>
      </p:pic>
      <p:cxnSp>
        <p:nvCxnSpPr>
          <p:cNvPr id="14" name="Straight Connector 13"/>
          <p:cNvCxnSpPr>
            <a:stCxn id="20" idx="2"/>
            <a:endCxn id="13" idx="0"/>
          </p:cNvCxnSpPr>
          <p:nvPr/>
        </p:nvCxnSpPr>
        <p:spPr bwMode="auto">
          <a:xfrm rot="5400000">
            <a:off x="4847830" y="4409906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endCxn id="20" idx="0"/>
          </p:cNvCxnSpPr>
          <p:nvPr/>
        </p:nvCxnSpPr>
        <p:spPr bwMode="auto">
          <a:xfrm flipH="1">
            <a:off x="4950657" y="3922745"/>
            <a:ext cx="1" cy="20898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4043184" y="4109012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19" idx="0"/>
            <a:endCxn id="45" idx="1"/>
          </p:cNvCxnSpPr>
          <p:nvPr/>
        </p:nvCxnSpPr>
        <p:spPr bwMode="auto">
          <a:xfrm flipV="1">
            <a:off x="4050111" y="3703947"/>
            <a:ext cx="243517" cy="218797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endCxn id="20" idx="1"/>
          </p:cNvCxnSpPr>
          <p:nvPr/>
        </p:nvCxnSpPr>
        <p:spPr bwMode="auto">
          <a:xfrm>
            <a:off x="4195584" y="4032812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9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4584" y="3922744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19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5130" y="4131734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20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09784" y="4284134"/>
            <a:ext cx="421502" cy="358277"/>
          </a:xfrm>
          <a:prstGeom prst="rect">
            <a:avLst/>
          </a:prstGeom>
        </p:spPr>
      </p:pic>
      <p:cxnSp>
        <p:nvCxnSpPr>
          <p:cNvPr id="22" name="Straight Connector 21"/>
          <p:cNvCxnSpPr>
            <a:stCxn id="21" idx="0"/>
            <a:endCxn id="19" idx="2"/>
          </p:cNvCxnSpPr>
          <p:nvPr/>
        </p:nvCxnSpPr>
        <p:spPr bwMode="auto">
          <a:xfrm flipV="1">
            <a:off x="3720535" y="4109011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3" name="Picture 1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3728228"/>
            <a:ext cx="1981200" cy="1453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" name="Picture 23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27374" y="4710361"/>
            <a:ext cx="421502" cy="358277"/>
          </a:xfrm>
          <a:prstGeom prst="rect">
            <a:avLst/>
          </a:prstGeom>
        </p:spPr>
      </p:pic>
      <p:cxnSp>
        <p:nvCxnSpPr>
          <p:cNvPr id="25" name="Straight Connector 24"/>
          <p:cNvCxnSpPr>
            <a:stCxn id="34" idx="2"/>
            <a:endCxn id="24" idx="1"/>
          </p:cNvCxnSpPr>
          <p:nvPr/>
        </p:nvCxnSpPr>
        <p:spPr bwMode="auto">
          <a:xfrm rot="16200000" flipH="1">
            <a:off x="7467701" y="4629827"/>
            <a:ext cx="145272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>
            <a:stCxn id="35" idx="2"/>
            <a:endCxn id="24" idx="0"/>
          </p:cNvCxnSpPr>
          <p:nvPr/>
        </p:nvCxnSpPr>
        <p:spPr bwMode="auto">
          <a:xfrm rot="5400000">
            <a:off x="7846220" y="4607533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>
            <a:stCxn id="34" idx="0"/>
            <a:endCxn id="35" idx="1"/>
          </p:cNvCxnSpPr>
          <p:nvPr/>
        </p:nvCxnSpPr>
        <p:spPr bwMode="auto">
          <a:xfrm rot="5400000" flipH="1" flipV="1">
            <a:off x="7465677" y="4310119"/>
            <a:ext cx="135466" cy="36021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36" idx="2"/>
            <a:endCxn id="35" idx="0"/>
          </p:cNvCxnSpPr>
          <p:nvPr/>
        </p:nvCxnSpPr>
        <p:spPr bwMode="auto">
          <a:xfrm rot="16200000" flipH="1">
            <a:off x="7651174" y="4031488"/>
            <a:ext cx="304800" cy="29094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endCxn id="34" idx="0"/>
          </p:cNvCxnSpPr>
          <p:nvPr/>
        </p:nvCxnSpPr>
        <p:spPr bwMode="auto">
          <a:xfrm>
            <a:off x="7041574" y="4306639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33" idx="0"/>
            <a:endCxn id="36" idx="1"/>
          </p:cNvCxnSpPr>
          <p:nvPr/>
        </p:nvCxnSpPr>
        <p:spPr bwMode="auto">
          <a:xfrm rot="5400000" flipH="1" flipV="1">
            <a:off x="7141066" y="3838864"/>
            <a:ext cx="188943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endCxn id="35" idx="1"/>
          </p:cNvCxnSpPr>
          <p:nvPr/>
        </p:nvCxnSpPr>
        <p:spPr bwMode="auto">
          <a:xfrm>
            <a:off x="7193974" y="4230439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34" idx="0"/>
            <a:endCxn id="36" idx="2"/>
          </p:cNvCxnSpPr>
          <p:nvPr/>
        </p:nvCxnSpPr>
        <p:spPr bwMode="auto">
          <a:xfrm rot="5400000" flipH="1" flipV="1">
            <a:off x="7239001" y="4138861"/>
            <a:ext cx="5334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33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12974" y="4120371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17774" y="4557961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13520" y="4329361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22574" y="3838294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Picture 36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08174" y="4481761"/>
            <a:ext cx="421502" cy="358277"/>
          </a:xfrm>
          <a:prstGeom prst="rect">
            <a:avLst/>
          </a:prstGeom>
        </p:spPr>
      </p:pic>
      <p:cxnSp>
        <p:nvCxnSpPr>
          <p:cNvPr id="38" name="Straight Connector 37"/>
          <p:cNvCxnSpPr>
            <a:stCxn id="37" idx="0"/>
            <a:endCxn id="33" idx="2"/>
          </p:cNvCxnSpPr>
          <p:nvPr/>
        </p:nvCxnSpPr>
        <p:spPr bwMode="auto">
          <a:xfrm flipV="1">
            <a:off x="6718925" y="4306638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flipV="1">
            <a:off x="1759687" y="4082272"/>
            <a:ext cx="31014" cy="32868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41" name="Picture 40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79402" y="4092513"/>
            <a:ext cx="421502" cy="358277"/>
          </a:xfrm>
          <a:prstGeom prst="rect">
            <a:avLst/>
          </a:prstGeom>
        </p:spPr>
      </p:pic>
      <p:pic>
        <p:nvPicPr>
          <p:cNvPr id="42" name="Picture 41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64443" y="3778317"/>
            <a:ext cx="421502" cy="358277"/>
          </a:xfrm>
          <a:prstGeom prst="rect">
            <a:avLst/>
          </a:prstGeom>
        </p:spPr>
      </p:pic>
      <p:pic>
        <p:nvPicPr>
          <p:cNvPr id="43" name="Picture 42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3433" y="4343402"/>
            <a:ext cx="421502" cy="358277"/>
          </a:xfrm>
          <a:prstGeom prst="rect">
            <a:avLst/>
          </a:prstGeom>
        </p:spPr>
      </p:pic>
      <p:pic>
        <p:nvPicPr>
          <p:cNvPr id="44" name="Picture 43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3749" y="3674452"/>
            <a:ext cx="421502" cy="358277"/>
          </a:xfrm>
          <a:prstGeom prst="rect">
            <a:avLst/>
          </a:prstGeom>
        </p:spPr>
      </p:pic>
      <p:pic>
        <p:nvPicPr>
          <p:cNvPr id="45" name="Picture 44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93628" y="3524808"/>
            <a:ext cx="421502" cy="358277"/>
          </a:xfrm>
          <a:prstGeom prst="rect">
            <a:avLst/>
          </a:prstGeom>
        </p:spPr>
      </p:pic>
      <p:pic>
        <p:nvPicPr>
          <p:cNvPr id="46" name="Picture 45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3449" y="6076745"/>
            <a:ext cx="421502" cy="358277"/>
          </a:xfrm>
          <a:prstGeom prst="rect">
            <a:avLst/>
          </a:prstGeom>
        </p:spPr>
      </p:pic>
      <p:pic>
        <p:nvPicPr>
          <p:cNvPr id="47" name="Picture 46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90411" y="6091983"/>
            <a:ext cx="421502" cy="358277"/>
          </a:xfrm>
          <a:prstGeom prst="rect">
            <a:avLst/>
          </a:prstGeom>
        </p:spPr>
      </p:pic>
      <p:pic>
        <p:nvPicPr>
          <p:cNvPr id="48" name="Picture 47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43047" y="6091983"/>
            <a:ext cx="421502" cy="358277"/>
          </a:xfrm>
          <a:prstGeom prst="rect">
            <a:avLst/>
          </a:prstGeom>
        </p:spPr>
      </p:pic>
      <p:pic>
        <p:nvPicPr>
          <p:cNvPr id="49" name="Picture 48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6091986"/>
            <a:ext cx="421502" cy="358277"/>
          </a:xfrm>
          <a:prstGeom prst="rect">
            <a:avLst/>
          </a:prstGeom>
        </p:spPr>
      </p:pic>
      <p:pic>
        <p:nvPicPr>
          <p:cNvPr id="50" name="Picture 49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84415" y="6091986"/>
            <a:ext cx="421502" cy="358277"/>
          </a:xfrm>
          <a:prstGeom prst="rect">
            <a:avLst/>
          </a:prstGeom>
        </p:spPr>
      </p:pic>
      <p:pic>
        <p:nvPicPr>
          <p:cNvPr id="51" name="Picture 50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28778" y="6091986"/>
            <a:ext cx="421502" cy="358277"/>
          </a:xfrm>
          <a:prstGeom prst="rect">
            <a:avLst/>
          </a:prstGeom>
        </p:spPr>
      </p:pic>
      <p:pic>
        <p:nvPicPr>
          <p:cNvPr id="52" name="Picture 51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90049" y="6091986"/>
            <a:ext cx="421502" cy="358277"/>
          </a:xfrm>
          <a:prstGeom prst="rect">
            <a:avLst/>
          </a:prstGeom>
        </p:spPr>
      </p:pic>
      <p:pic>
        <p:nvPicPr>
          <p:cNvPr id="53" name="Picture 52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25816" y="6061499"/>
            <a:ext cx="421502" cy="358277"/>
          </a:xfrm>
          <a:prstGeom prst="rect">
            <a:avLst/>
          </a:prstGeom>
        </p:spPr>
      </p:pic>
      <p:pic>
        <p:nvPicPr>
          <p:cNvPr id="54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9595" y="5694052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5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35026" y="5694052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6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20649" y="5710986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7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47150" y="5710985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0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46420" y="5346919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1" name="Straight Connector 60"/>
          <p:cNvCxnSpPr>
            <a:endCxn id="54" idx="1"/>
          </p:cNvCxnSpPr>
          <p:nvPr/>
        </p:nvCxnSpPr>
        <p:spPr bwMode="auto">
          <a:xfrm flipV="1">
            <a:off x="2513867" y="5787186"/>
            <a:ext cx="115728" cy="28955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>
            <a:endCxn id="54" idx="3"/>
          </p:cNvCxnSpPr>
          <p:nvPr/>
        </p:nvCxnSpPr>
        <p:spPr bwMode="auto">
          <a:xfrm flipV="1">
            <a:off x="3047796" y="5787186"/>
            <a:ext cx="52853" cy="28956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/>
          <p:cNvCxnSpPr>
            <a:endCxn id="55" idx="1"/>
          </p:cNvCxnSpPr>
          <p:nvPr/>
        </p:nvCxnSpPr>
        <p:spPr bwMode="auto">
          <a:xfrm flipV="1">
            <a:off x="3673085" y="5787186"/>
            <a:ext cx="61941" cy="28956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>
            <a:endCxn id="55" idx="3"/>
          </p:cNvCxnSpPr>
          <p:nvPr/>
        </p:nvCxnSpPr>
        <p:spPr bwMode="auto">
          <a:xfrm flipH="1" flipV="1">
            <a:off x="4206080" y="5787186"/>
            <a:ext cx="56562" cy="274314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>
            <a:endCxn id="56" idx="1"/>
          </p:cNvCxnSpPr>
          <p:nvPr/>
        </p:nvCxnSpPr>
        <p:spPr bwMode="auto">
          <a:xfrm flipV="1">
            <a:off x="4738420" y="5804120"/>
            <a:ext cx="82229" cy="272627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>
            <a:endCxn id="56" idx="3"/>
          </p:cNvCxnSpPr>
          <p:nvPr/>
        </p:nvCxnSpPr>
        <p:spPr bwMode="auto">
          <a:xfrm flipV="1">
            <a:off x="5257800" y="5804120"/>
            <a:ext cx="33903" cy="272627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>
            <a:endCxn id="57" idx="1"/>
          </p:cNvCxnSpPr>
          <p:nvPr/>
        </p:nvCxnSpPr>
        <p:spPr bwMode="auto">
          <a:xfrm flipV="1">
            <a:off x="5791200" y="5804119"/>
            <a:ext cx="55950" cy="272628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>
            <a:endCxn id="57" idx="3"/>
          </p:cNvCxnSpPr>
          <p:nvPr/>
        </p:nvCxnSpPr>
        <p:spPr bwMode="auto">
          <a:xfrm flipH="1" flipV="1">
            <a:off x="6318204" y="5804119"/>
            <a:ext cx="112870" cy="272628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>
            <a:stCxn id="54" idx="0"/>
          </p:cNvCxnSpPr>
          <p:nvPr/>
        </p:nvCxnSpPr>
        <p:spPr bwMode="auto">
          <a:xfrm flipV="1">
            <a:off x="2865122" y="5440052"/>
            <a:ext cx="1333337" cy="254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Connector 69"/>
          <p:cNvCxnSpPr>
            <a:stCxn id="56" idx="0"/>
          </p:cNvCxnSpPr>
          <p:nvPr/>
        </p:nvCxnSpPr>
        <p:spPr bwMode="auto">
          <a:xfrm flipH="1" flipV="1">
            <a:off x="4530969" y="5533186"/>
            <a:ext cx="525207" cy="177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/>
          <p:cNvCxnSpPr/>
          <p:nvPr/>
        </p:nvCxnSpPr>
        <p:spPr bwMode="auto">
          <a:xfrm flipH="1" flipV="1">
            <a:off x="4717474" y="5440052"/>
            <a:ext cx="1365204" cy="254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/>
          <p:cNvCxnSpPr>
            <a:endCxn id="60" idx="2"/>
          </p:cNvCxnSpPr>
          <p:nvPr/>
        </p:nvCxnSpPr>
        <p:spPr bwMode="auto">
          <a:xfrm flipV="1">
            <a:off x="3958962" y="5533186"/>
            <a:ext cx="522985" cy="160867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613199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2819400" y="3266206"/>
            <a:ext cx="5181599" cy="130579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6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4876800"/>
            <a:ext cx="4572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FlowN</a:t>
            </a:r>
            <a:r>
              <a:rPr lang="en-US" dirty="0" smtClean="0"/>
              <a:t> System Design</a:t>
            </a:r>
            <a:endParaRPr lang="en-US" dirty="0"/>
          </a:p>
        </p:txBody>
      </p:sp>
      <p:pic>
        <p:nvPicPr>
          <p:cNvPr id="4" name="Picture 3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6118723"/>
            <a:ext cx="421502" cy="358277"/>
          </a:xfrm>
          <a:prstGeom prst="rect">
            <a:avLst/>
          </a:prstGeom>
        </p:spPr>
      </p:pic>
      <p:cxnSp>
        <p:nvCxnSpPr>
          <p:cNvPr id="5" name="Straight Connector 4"/>
          <p:cNvCxnSpPr>
            <a:stCxn id="14" idx="2"/>
            <a:endCxn id="4" idx="1"/>
          </p:cNvCxnSpPr>
          <p:nvPr/>
        </p:nvCxnSpPr>
        <p:spPr bwMode="auto">
          <a:xfrm rot="16200000" flipH="1">
            <a:off x="4845727" y="6038189"/>
            <a:ext cx="145272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>
            <a:stCxn id="15" idx="2"/>
            <a:endCxn id="4" idx="0"/>
          </p:cNvCxnSpPr>
          <p:nvPr/>
        </p:nvCxnSpPr>
        <p:spPr bwMode="auto">
          <a:xfrm rot="5400000">
            <a:off x="5224246" y="6015895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>
            <a:stCxn id="14" idx="0"/>
            <a:endCxn id="15" idx="1"/>
          </p:cNvCxnSpPr>
          <p:nvPr/>
        </p:nvCxnSpPr>
        <p:spPr bwMode="auto">
          <a:xfrm rot="5400000" flipH="1" flipV="1">
            <a:off x="4843703" y="5718481"/>
            <a:ext cx="135466" cy="36021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>
            <a:stCxn id="16" idx="2"/>
            <a:endCxn id="15" idx="0"/>
          </p:cNvCxnSpPr>
          <p:nvPr/>
        </p:nvCxnSpPr>
        <p:spPr bwMode="auto">
          <a:xfrm rot="16200000" flipH="1">
            <a:off x="5029200" y="5439850"/>
            <a:ext cx="304800" cy="29094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endCxn id="14" idx="0"/>
          </p:cNvCxnSpPr>
          <p:nvPr/>
        </p:nvCxnSpPr>
        <p:spPr bwMode="auto">
          <a:xfrm>
            <a:off x="4419600" y="5715001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13" idx="0"/>
            <a:endCxn id="16" idx="1"/>
          </p:cNvCxnSpPr>
          <p:nvPr/>
        </p:nvCxnSpPr>
        <p:spPr bwMode="auto">
          <a:xfrm rot="5400000" flipH="1" flipV="1">
            <a:off x="4519092" y="5247226"/>
            <a:ext cx="188943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endCxn id="15" idx="1"/>
          </p:cNvCxnSpPr>
          <p:nvPr/>
        </p:nvCxnSpPr>
        <p:spPr bwMode="auto">
          <a:xfrm>
            <a:off x="4572000" y="5638801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14" idx="0"/>
            <a:endCxn id="16" idx="2"/>
          </p:cNvCxnSpPr>
          <p:nvPr/>
        </p:nvCxnSpPr>
        <p:spPr bwMode="auto">
          <a:xfrm rot="5400000" flipH="1" flipV="1">
            <a:off x="4617027" y="5547223"/>
            <a:ext cx="5334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55287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59663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91546" y="57377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5246656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6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5890123"/>
            <a:ext cx="421502" cy="358277"/>
          </a:xfrm>
          <a:prstGeom prst="rect">
            <a:avLst/>
          </a:prstGeom>
        </p:spPr>
      </p:pic>
      <p:cxnSp>
        <p:nvCxnSpPr>
          <p:cNvPr id="18" name="Straight Connector 17"/>
          <p:cNvCxnSpPr>
            <a:stCxn id="17" idx="0"/>
            <a:endCxn id="13" idx="2"/>
          </p:cNvCxnSpPr>
          <p:nvPr/>
        </p:nvCxnSpPr>
        <p:spPr bwMode="auto">
          <a:xfrm flipV="1">
            <a:off x="4096951" y="5715000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>
          <a:xfrm>
            <a:off x="685800" y="1371600"/>
            <a:ext cx="7467600" cy="3352800"/>
          </a:xfrm>
          <a:prstGeom prst="rect">
            <a:avLst/>
          </a:prstGeom>
          <a:noFill/>
          <a:ln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9" idx="2"/>
            <a:endCxn id="13" idx="0"/>
          </p:cNvCxnSpPr>
          <p:nvPr/>
        </p:nvCxnSpPr>
        <p:spPr>
          <a:xfrm>
            <a:off x="4419600" y="4724400"/>
            <a:ext cx="6927" cy="80433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9" idx="2"/>
            <a:endCxn id="16" idx="0"/>
          </p:cNvCxnSpPr>
          <p:nvPr/>
        </p:nvCxnSpPr>
        <p:spPr>
          <a:xfrm>
            <a:off x="4419600" y="4724400"/>
            <a:ext cx="616527" cy="52225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9" idx="2"/>
            <a:endCxn id="15" idx="0"/>
          </p:cNvCxnSpPr>
          <p:nvPr/>
        </p:nvCxnSpPr>
        <p:spPr>
          <a:xfrm>
            <a:off x="4419600" y="4724400"/>
            <a:ext cx="907473" cy="101332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9" idx="2"/>
          </p:cNvCxnSpPr>
          <p:nvPr/>
        </p:nvCxnSpPr>
        <p:spPr>
          <a:xfrm>
            <a:off x="4419600" y="4724400"/>
            <a:ext cx="228600" cy="14478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5800" y="5410200"/>
            <a:ext cx="251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SDN enabled</a:t>
            </a:r>
          </a:p>
          <a:p>
            <a:pPr algn="ctr"/>
            <a:r>
              <a:rPr lang="en-US" dirty="0" smtClean="0"/>
              <a:t>Network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971800" y="3398709"/>
            <a:ext cx="1981200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en-US" dirty="0" smtClean="0">
                <a:solidFill>
                  <a:schemeClr val="tx1"/>
                </a:solidFill>
              </a:rPr>
              <a:t>Address</a:t>
            </a:r>
          </a:p>
          <a:p>
            <a:pPr lvl="1" algn="ctr"/>
            <a:r>
              <a:rPr lang="en-US" dirty="0" smtClean="0">
                <a:solidFill>
                  <a:schemeClr val="tx1"/>
                </a:solidFill>
              </a:rPr>
              <a:t>Mapping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48000" y="3672337"/>
            <a:ext cx="533400" cy="4156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DB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3048000" y="4039482"/>
            <a:ext cx="533400" cy="138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048000" y="3582282"/>
            <a:ext cx="533400" cy="138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629399" y="1449493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115422" y="1447800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pic>
        <p:nvPicPr>
          <p:cNvPr id="32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24384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33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25146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" name="Rectangle 35"/>
          <p:cNvSpPr/>
          <p:nvPr/>
        </p:nvSpPr>
        <p:spPr>
          <a:xfrm>
            <a:off x="5174342" y="3398710"/>
            <a:ext cx="2611912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Container Based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 Virtualization</a:t>
            </a:r>
          </a:p>
        </p:txBody>
      </p:sp>
      <p:pic>
        <p:nvPicPr>
          <p:cNvPr id="37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22521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24045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38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24807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0" name="Straight Arrow Connector 39"/>
          <p:cNvCxnSpPr>
            <a:stCxn id="31" idx="2"/>
          </p:cNvCxnSpPr>
          <p:nvPr/>
        </p:nvCxnSpPr>
        <p:spPr>
          <a:xfrm>
            <a:off x="5801222" y="2895600"/>
            <a:ext cx="447178" cy="533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9" idx="2"/>
          </p:cNvCxnSpPr>
          <p:nvPr/>
        </p:nvCxnSpPr>
        <p:spPr>
          <a:xfrm flipH="1">
            <a:off x="6916881" y="2897293"/>
            <a:ext cx="398318" cy="53170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1219200" y="3399592"/>
            <a:ext cx="1447800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Arbitrary </a:t>
            </a:r>
            <a:r>
              <a:rPr lang="en-US" dirty="0" err="1" smtClean="0">
                <a:solidFill>
                  <a:schemeClr val="tx1"/>
                </a:solidFill>
              </a:rPr>
              <a:t>Embedder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102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2819400" y="3266206"/>
            <a:ext cx="5181599" cy="130579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6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4876800"/>
            <a:ext cx="4572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Design Overview</a:t>
            </a:r>
            <a:endParaRPr lang="en-US" dirty="0"/>
          </a:p>
        </p:txBody>
      </p:sp>
      <p:pic>
        <p:nvPicPr>
          <p:cNvPr id="4" name="Picture 3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6118723"/>
            <a:ext cx="421502" cy="358277"/>
          </a:xfrm>
          <a:prstGeom prst="rect">
            <a:avLst/>
          </a:prstGeom>
        </p:spPr>
      </p:pic>
      <p:cxnSp>
        <p:nvCxnSpPr>
          <p:cNvPr id="5" name="Straight Connector 4"/>
          <p:cNvCxnSpPr>
            <a:stCxn id="14" idx="2"/>
            <a:endCxn id="4" idx="1"/>
          </p:cNvCxnSpPr>
          <p:nvPr/>
        </p:nvCxnSpPr>
        <p:spPr bwMode="auto">
          <a:xfrm rot="16200000" flipH="1">
            <a:off x="4845727" y="6038189"/>
            <a:ext cx="145272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>
            <a:stCxn id="15" idx="2"/>
            <a:endCxn id="4" idx="0"/>
          </p:cNvCxnSpPr>
          <p:nvPr/>
        </p:nvCxnSpPr>
        <p:spPr bwMode="auto">
          <a:xfrm rot="5400000">
            <a:off x="5224246" y="6015895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>
            <a:stCxn id="14" idx="0"/>
            <a:endCxn id="15" idx="1"/>
          </p:cNvCxnSpPr>
          <p:nvPr/>
        </p:nvCxnSpPr>
        <p:spPr bwMode="auto">
          <a:xfrm rot="5400000" flipH="1" flipV="1">
            <a:off x="4843703" y="5718481"/>
            <a:ext cx="135466" cy="36021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>
            <a:stCxn id="16" idx="2"/>
            <a:endCxn id="15" idx="0"/>
          </p:cNvCxnSpPr>
          <p:nvPr/>
        </p:nvCxnSpPr>
        <p:spPr bwMode="auto">
          <a:xfrm rot="16200000" flipH="1">
            <a:off x="5029200" y="5439850"/>
            <a:ext cx="304800" cy="29094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endCxn id="14" idx="0"/>
          </p:cNvCxnSpPr>
          <p:nvPr/>
        </p:nvCxnSpPr>
        <p:spPr bwMode="auto">
          <a:xfrm>
            <a:off x="4419600" y="5715001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13" idx="0"/>
            <a:endCxn id="16" idx="1"/>
          </p:cNvCxnSpPr>
          <p:nvPr/>
        </p:nvCxnSpPr>
        <p:spPr bwMode="auto">
          <a:xfrm rot="5400000" flipH="1" flipV="1">
            <a:off x="4519092" y="5247226"/>
            <a:ext cx="188943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endCxn id="15" idx="1"/>
          </p:cNvCxnSpPr>
          <p:nvPr/>
        </p:nvCxnSpPr>
        <p:spPr bwMode="auto">
          <a:xfrm>
            <a:off x="4572000" y="5638801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14" idx="0"/>
            <a:endCxn id="16" idx="2"/>
          </p:cNvCxnSpPr>
          <p:nvPr/>
        </p:nvCxnSpPr>
        <p:spPr bwMode="auto">
          <a:xfrm rot="5400000" flipH="1" flipV="1">
            <a:off x="4617027" y="5547223"/>
            <a:ext cx="5334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55287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59663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91546" y="57377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5246656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6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5890123"/>
            <a:ext cx="421502" cy="358277"/>
          </a:xfrm>
          <a:prstGeom prst="rect">
            <a:avLst/>
          </a:prstGeom>
        </p:spPr>
      </p:pic>
      <p:cxnSp>
        <p:nvCxnSpPr>
          <p:cNvPr id="18" name="Straight Connector 17"/>
          <p:cNvCxnSpPr>
            <a:stCxn id="17" idx="0"/>
            <a:endCxn id="13" idx="2"/>
          </p:cNvCxnSpPr>
          <p:nvPr/>
        </p:nvCxnSpPr>
        <p:spPr bwMode="auto">
          <a:xfrm flipV="1">
            <a:off x="4096951" y="5715000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>
          <a:xfrm>
            <a:off x="685800" y="1371600"/>
            <a:ext cx="7467600" cy="3352800"/>
          </a:xfrm>
          <a:prstGeom prst="rect">
            <a:avLst/>
          </a:prstGeom>
          <a:noFill/>
          <a:ln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9" idx="2"/>
            <a:endCxn id="13" idx="0"/>
          </p:cNvCxnSpPr>
          <p:nvPr/>
        </p:nvCxnSpPr>
        <p:spPr>
          <a:xfrm>
            <a:off x="4419600" y="4724400"/>
            <a:ext cx="6927" cy="80433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9" idx="2"/>
            <a:endCxn id="16" idx="0"/>
          </p:cNvCxnSpPr>
          <p:nvPr/>
        </p:nvCxnSpPr>
        <p:spPr>
          <a:xfrm>
            <a:off x="4419600" y="4724400"/>
            <a:ext cx="616527" cy="52225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9" idx="2"/>
            <a:endCxn id="15" idx="0"/>
          </p:cNvCxnSpPr>
          <p:nvPr/>
        </p:nvCxnSpPr>
        <p:spPr>
          <a:xfrm>
            <a:off x="4419600" y="4724400"/>
            <a:ext cx="907473" cy="101332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9" idx="2"/>
          </p:cNvCxnSpPr>
          <p:nvPr/>
        </p:nvCxnSpPr>
        <p:spPr>
          <a:xfrm>
            <a:off x="4419600" y="4724400"/>
            <a:ext cx="228600" cy="14478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5800" y="5410200"/>
            <a:ext cx="251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SDN enabled</a:t>
            </a:r>
          </a:p>
          <a:p>
            <a:pPr algn="ctr"/>
            <a:r>
              <a:rPr lang="en-US" dirty="0" smtClean="0"/>
              <a:t>Network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971800" y="3398709"/>
            <a:ext cx="1981200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en-US" dirty="0" smtClean="0">
                <a:solidFill>
                  <a:schemeClr val="tx1"/>
                </a:solidFill>
              </a:rPr>
              <a:t>Address</a:t>
            </a:r>
          </a:p>
          <a:p>
            <a:pPr lvl="1" algn="ctr"/>
            <a:r>
              <a:rPr lang="en-US" dirty="0" smtClean="0">
                <a:solidFill>
                  <a:schemeClr val="tx1"/>
                </a:solidFill>
              </a:rPr>
              <a:t>Mapping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48000" y="3672337"/>
            <a:ext cx="533400" cy="4156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DB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3048000" y="4039482"/>
            <a:ext cx="533400" cy="138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048000" y="3582282"/>
            <a:ext cx="533400" cy="138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629399" y="1449493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115422" y="1447800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pic>
        <p:nvPicPr>
          <p:cNvPr id="32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24384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33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25146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" name="Rectangle 35"/>
          <p:cNvSpPr/>
          <p:nvPr/>
        </p:nvSpPr>
        <p:spPr>
          <a:xfrm>
            <a:off x="5174342" y="3398710"/>
            <a:ext cx="2611912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Container Based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 Virtualization</a:t>
            </a:r>
          </a:p>
        </p:txBody>
      </p:sp>
      <p:pic>
        <p:nvPicPr>
          <p:cNvPr id="37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22521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24045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38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24807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0" name="Straight Arrow Connector 39"/>
          <p:cNvCxnSpPr>
            <a:stCxn id="31" idx="2"/>
          </p:cNvCxnSpPr>
          <p:nvPr/>
        </p:nvCxnSpPr>
        <p:spPr>
          <a:xfrm>
            <a:off x="5801222" y="2895600"/>
            <a:ext cx="447178" cy="533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9" idx="2"/>
          </p:cNvCxnSpPr>
          <p:nvPr/>
        </p:nvCxnSpPr>
        <p:spPr>
          <a:xfrm flipH="1">
            <a:off x="6916881" y="2897293"/>
            <a:ext cx="398318" cy="53170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1219200" y="3399592"/>
            <a:ext cx="1447800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Arbitrary </a:t>
            </a:r>
            <a:r>
              <a:rPr lang="en-US" dirty="0" err="1" smtClean="0">
                <a:solidFill>
                  <a:schemeClr val="tx1"/>
                </a:solidFill>
              </a:rPr>
              <a:t>Embedder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6629400" y="1447800"/>
            <a:ext cx="1371599" cy="1449493"/>
          </a:xfrm>
          <a:prstGeom prst="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09600" y="1560493"/>
            <a:ext cx="3200400" cy="954107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Tenant Applications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523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2819400" y="3266206"/>
            <a:ext cx="5181599" cy="130579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6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4876800"/>
            <a:ext cx="4572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Design Overview</a:t>
            </a:r>
          </a:p>
        </p:txBody>
      </p:sp>
      <p:pic>
        <p:nvPicPr>
          <p:cNvPr id="4" name="Picture 3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6118723"/>
            <a:ext cx="421502" cy="358277"/>
          </a:xfrm>
          <a:prstGeom prst="rect">
            <a:avLst/>
          </a:prstGeom>
        </p:spPr>
      </p:pic>
      <p:cxnSp>
        <p:nvCxnSpPr>
          <p:cNvPr id="5" name="Straight Connector 4"/>
          <p:cNvCxnSpPr>
            <a:stCxn id="14" idx="2"/>
            <a:endCxn id="4" idx="1"/>
          </p:cNvCxnSpPr>
          <p:nvPr/>
        </p:nvCxnSpPr>
        <p:spPr bwMode="auto">
          <a:xfrm rot="16200000" flipH="1">
            <a:off x="4845727" y="6038189"/>
            <a:ext cx="145272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>
            <a:stCxn id="15" idx="2"/>
            <a:endCxn id="4" idx="0"/>
          </p:cNvCxnSpPr>
          <p:nvPr/>
        </p:nvCxnSpPr>
        <p:spPr bwMode="auto">
          <a:xfrm rot="5400000">
            <a:off x="5224246" y="6015895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>
            <a:stCxn id="14" idx="0"/>
            <a:endCxn id="15" idx="1"/>
          </p:cNvCxnSpPr>
          <p:nvPr/>
        </p:nvCxnSpPr>
        <p:spPr bwMode="auto">
          <a:xfrm rot="5400000" flipH="1" flipV="1">
            <a:off x="4843703" y="5718481"/>
            <a:ext cx="135466" cy="36021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>
            <a:stCxn id="16" idx="2"/>
            <a:endCxn id="15" idx="0"/>
          </p:cNvCxnSpPr>
          <p:nvPr/>
        </p:nvCxnSpPr>
        <p:spPr bwMode="auto">
          <a:xfrm rot="16200000" flipH="1">
            <a:off x="5029200" y="5439850"/>
            <a:ext cx="304800" cy="29094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endCxn id="14" idx="0"/>
          </p:cNvCxnSpPr>
          <p:nvPr/>
        </p:nvCxnSpPr>
        <p:spPr bwMode="auto">
          <a:xfrm>
            <a:off x="4419600" y="5715001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13" idx="0"/>
            <a:endCxn id="16" idx="1"/>
          </p:cNvCxnSpPr>
          <p:nvPr/>
        </p:nvCxnSpPr>
        <p:spPr bwMode="auto">
          <a:xfrm rot="5400000" flipH="1" flipV="1">
            <a:off x="4519092" y="5247226"/>
            <a:ext cx="188943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endCxn id="15" idx="1"/>
          </p:cNvCxnSpPr>
          <p:nvPr/>
        </p:nvCxnSpPr>
        <p:spPr bwMode="auto">
          <a:xfrm>
            <a:off x="4572000" y="5638801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14" idx="0"/>
            <a:endCxn id="16" idx="2"/>
          </p:cNvCxnSpPr>
          <p:nvPr/>
        </p:nvCxnSpPr>
        <p:spPr bwMode="auto">
          <a:xfrm rot="5400000" flipH="1" flipV="1">
            <a:off x="4617027" y="5547223"/>
            <a:ext cx="5334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55287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59663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91546" y="57377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5246656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6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5890123"/>
            <a:ext cx="421502" cy="358277"/>
          </a:xfrm>
          <a:prstGeom prst="rect">
            <a:avLst/>
          </a:prstGeom>
        </p:spPr>
      </p:pic>
      <p:cxnSp>
        <p:nvCxnSpPr>
          <p:cNvPr id="18" name="Straight Connector 17"/>
          <p:cNvCxnSpPr>
            <a:stCxn id="17" idx="0"/>
            <a:endCxn id="13" idx="2"/>
          </p:cNvCxnSpPr>
          <p:nvPr/>
        </p:nvCxnSpPr>
        <p:spPr bwMode="auto">
          <a:xfrm flipV="1">
            <a:off x="4096951" y="5715000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>
          <a:xfrm>
            <a:off x="685800" y="1371600"/>
            <a:ext cx="7467600" cy="3352800"/>
          </a:xfrm>
          <a:prstGeom prst="rect">
            <a:avLst/>
          </a:prstGeom>
          <a:noFill/>
          <a:ln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9" idx="2"/>
            <a:endCxn id="13" idx="0"/>
          </p:cNvCxnSpPr>
          <p:nvPr/>
        </p:nvCxnSpPr>
        <p:spPr>
          <a:xfrm>
            <a:off x="4419600" y="4724400"/>
            <a:ext cx="6927" cy="80433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9" idx="2"/>
            <a:endCxn id="16" idx="0"/>
          </p:cNvCxnSpPr>
          <p:nvPr/>
        </p:nvCxnSpPr>
        <p:spPr>
          <a:xfrm>
            <a:off x="4419600" y="4724400"/>
            <a:ext cx="616527" cy="52225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9" idx="2"/>
            <a:endCxn id="15" idx="0"/>
          </p:cNvCxnSpPr>
          <p:nvPr/>
        </p:nvCxnSpPr>
        <p:spPr>
          <a:xfrm>
            <a:off x="4419600" y="4724400"/>
            <a:ext cx="907473" cy="101332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9" idx="2"/>
          </p:cNvCxnSpPr>
          <p:nvPr/>
        </p:nvCxnSpPr>
        <p:spPr>
          <a:xfrm>
            <a:off x="4419600" y="4724400"/>
            <a:ext cx="228600" cy="14478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5800" y="5410200"/>
            <a:ext cx="251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SDN enabled</a:t>
            </a:r>
          </a:p>
          <a:p>
            <a:pPr algn="ctr"/>
            <a:r>
              <a:rPr lang="en-US" dirty="0" smtClean="0"/>
              <a:t>Network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971800" y="3398709"/>
            <a:ext cx="1981200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en-US" dirty="0" smtClean="0">
                <a:solidFill>
                  <a:schemeClr val="tx1"/>
                </a:solidFill>
              </a:rPr>
              <a:t>Address</a:t>
            </a:r>
          </a:p>
          <a:p>
            <a:pPr lvl="1" algn="ctr"/>
            <a:r>
              <a:rPr lang="en-US" dirty="0" smtClean="0">
                <a:solidFill>
                  <a:schemeClr val="tx1"/>
                </a:solidFill>
              </a:rPr>
              <a:t>Mapping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48000" y="3672337"/>
            <a:ext cx="533400" cy="4156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DB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3048000" y="4039482"/>
            <a:ext cx="533400" cy="138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048000" y="3582282"/>
            <a:ext cx="533400" cy="138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629399" y="1449493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115422" y="1447800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pic>
        <p:nvPicPr>
          <p:cNvPr id="32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24384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33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25146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" name="Rectangle 35"/>
          <p:cNvSpPr/>
          <p:nvPr/>
        </p:nvSpPr>
        <p:spPr>
          <a:xfrm>
            <a:off x="5174342" y="3398710"/>
            <a:ext cx="2611912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Container Based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 Virtualization</a:t>
            </a:r>
          </a:p>
        </p:txBody>
      </p:sp>
      <p:pic>
        <p:nvPicPr>
          <p:cNvPr id="37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22521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24045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38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24807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0" name="Straight Arrow Connector 39"/>
          <p:cNvCxnSpPr>
            <a:stCxn id="31" idx="2"/>
          </p:cNvCxnSpPr>
          <p:nvPr/>
        </p:nvCxnSpPr>
        <p:spPr>
          <a:xfrm>
            <a:off x="5801222" y="2895600"/>
            <a:ext cx="447178" cy="533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9" idx="2"/>
          </p:cNvCxnSpPr>
          <p:nvPr/>
        </p:nvCxnSpPr>
        <p:spPr>
          <a:xfrm flipH="1">
            <a:off x="6916881" y="2897293"/>
            <a:ext cx="398318" cy="53170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1219200" y="3399592"/>
            <a:ext cx="1447800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Arbitrary </a:t>
            </a:r>
            <a:r>
              <a:rPr lang="en-US" dirty="0" err="1" smtClean="0">
                <a:solidFill>
                  <a:schemeClr val="tx1"/>
                </a:solidFill>
              </a:rPr>
              <a:t>Embedder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1219200" y="3380509"/>
            <a:ext cx="1447800" cy="1039091"/>
          </a:xfrm>
          <a:prstGeom prst="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09600" y="1560493"/>
            <a:ext cx="3200400" cy="954107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Arbitrary </a:t>
            </a:r>
            <a:r>
              <a:rPr lang="en-US" sz="2800" dirty="0" err="1" smtClean="0"/>
              <a:t>Embedder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087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2819400" y="3266206"/>
            <a:ext cx="5181599" cy="130579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6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4876800"/>
            <a:ext cx="4572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Design Overview</a:t>
            </a:r>
          </a:p>
        </p:txBody>
      </p:sp>
      <p:pic>
        <p:nvPicPr>
          <p:cNvPr id="4" name="Picture 3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6118723"/>
            <a:ext cx="421502" cy="358277"/>
          </a:xfrm>
          <a:prstGeom prst="rect">
            <a:avLst/>
          </a:prstGeom>
        </p:spPr>
      </p:pic>
      <p:cxnSp>
        <p:nvCxnSpPr>
          <p:cNvPr id="5" name="Straight Connector 4"/>
          <p:cNvCxnSpPr>
            <a:stCxn id="14" idx="2"/>
            <a:endCxn id="4" idx="1"/>
          </p:cNvCxnSpPr>
          <p:nvPr/>
        </p:nvCxnSpPr>
        <p:spPr bwMode="auto">
          <a:xfrm rot="16200000" flipH="1">
            <a:off x="4845727" y="6038189"/>
            <a:ext cx="145272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>
            <a:stCxn id="15" idx="2"/>
            <a:endCxn id="4" idx="0"/>
          </p:cNvCxnSpPr>
          <p:nvPr/>
        </p:nvCxnSpPr>
        <p:spPr bwMode="auto">
          <a:xfrm rot="5400000">
            <a:off x="5224246" y="6015895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>
            <a:stCxn id="14" idx="0"/>
            <a:endCxn id="15" idx="1"/>
          </p:cNvCxnSpPr>
          <p:nvPr/>
        </p:nvCxnSpPr>
        <p:spPr bwMode="auto">
          <a:xfrm rot="5400000" flipH="1" flipV="1">
            <a:off x="4843703" y="5718481"/>
            <a:ext cx="135466" cy="36021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>
            <a:stCxn id="16" idx="2"/>
            <a:endCxn id="15" idx="0"/>
          </p:cNvCxnSpPr>
          <p:nvPr/>
        </p:nvCxnSpPr>
        <p:spPr bwMode="auto">
          <a:xfrm rot="16200000" flipH="1">
            <a:off x="5029200" y="5439850"/>
            <a:ext cx="304800" cy="29094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endCxn id="14" idx="0"/>
          </p:cNvCxnSpPr>
          <p:nvPr/>
        </p:nvCxnSpPr>
        <p:spPr bwMode="auto">
          <a:xfrm>
            <a:off x="4419600" y="5715001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13" idx="0"/>
            <a:endCxn id="16" idx="1"/>
          </p:cNvCxnSpPr>
          <p:nvPr/>
        </p:nvCxnSpPr>
        <p:spPr bwMode="auto">
          <a:xfrm rot="5400000" flipH="1" flipV="1">
            <a:off x="4519092" y="5247226"/>
            <a:ext cx="188943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endCxn id="15" idx="1"/>
          </p:cNvCxnSpPr>
          <p:nvPr/>
        </p:nvCxnSpPr>
        <p:spPr bwMode="auto">
          <a:xfrm>
            <a:off x="4572000" y="5638801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14" idx="0"/>
            <a:endCxn id="16" idx="2"/>
          </p:cNvCxnSpPr>
          <p:nvPr/>
        </p:nvCxnSpPr>
        <p:spPr bwMode="auto">
          <a:xfrm rot="5400000" flipH="1" flipV="1">
            <a:off x="4617027" y="5547223"/>
            <a:ext cx="5334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55287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59663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91546" y="57377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5246656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6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5890123"/>
            <a:ext cx="421502" cy="358277"/>
          </a:xfrm>
          <a:prstGeom prst="rect">
            <a:avLst/>
          </a:prstGeom>
        </p:spPr>
      </p:pic>
      <p:cxnSp>
        <p:nvCxnSpPr>
          <p:cNvPr id="18" name="Straight Connector 17"/>
          <p:cNvCxnSpPr>
            <a:stCxn id="17" idx="0"/>
            <a:endCxn id="13" idx="2"/>
          </p:cNvCxnSpPr>
          <p:nvPr/>
        </p:nvCxnSpPr>
        <p:spPr bwMode="auto">
          <a:xfrm flipV="1">
            <a:off x="4096951" y="5715000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>
          <a:xfrm>
            <a:off x="685800" y="1371600"/>
            <a:ext cx="7467600" cy="3352800"/>
          </a:xfrm>
          <a:prstGeom prst="rect">
            <a:avLst/>
          </a:prstGeom>
          <a:noFill/>
          <a:ln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9" idx="2"/>
            <a:endCxn id="13" idx="0"/>
          </p:cNvCxnSpPr>
          <p:nvPr/>
        </p:nvCxnSpPr>
        <p:spPr>
          <a:xfrm>
            <a:off x="4419600" y="4724400"/>
            <a:ext cx="6927" cy="80433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9" idx="2"/>
            <a:endCxn id="16" idx="0"/>
          </p:cNvCxnSpPr>
          <p:nvPr/>
        </p:nvCxnSpPr>
        <p:spPr>
          <a:xfrm>
            <a:off x="4419600" y="4724400"/>
            <a:ext cx="616527" cy="52225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9" idx="2"/>
            <a:endCxn id="15" idx="0"/>
          </p:cNvCxnSpPr>
          <p:nvPr/>
        </p:nvCxnSpPr>
        <p:spPr>
          <a:xfrm>
            <a:off x="4419600" y="4724400"/>
            <a:ext cx="907473" cy="101332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9" idx="2"/>
          </p:cNvCxnSpPr>
          <p:nvPr/>
        </p:nvCxnSpPr>
        <p:spPr>
          <a:xfrm>
            <a:off x="4419600" y="4724400"/>
            <a:ext cx="228600" cy="14478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5800" y="5410200"/>
            <a:ext cx="251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SDN enabled</a:t>
            </a:r>
          </a:p>
          <a:p>
            <a:pPr algn="ctr"/>
            <a:r>
              <a:rPr lang="en-US" dirty="0" smtClean="0"/>
              <a:t>Network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971800" y="3398709"/>
            <a:ext cx="1981200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en-US" dirty="0" smtClean="0">
                <a:solidFill>
                  <a:schemeClr val="tx1"/>
                </a:solidFill>
              </a:rPr>
              <a:t>Address</a:t>
            </a:r>
          </a:p>
          <a:p>
            <a:pPr lvl="1" algn="ctr"/>
            <a:r>
              <a:rPr lang="en-US" dirty="0" smtClean="0">
                <a:solidFill>
                  <a:schemeClr val="tx1"/>
                </a:solidFill>
              </a:rPr>
              <a:t>Mapping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48000" y="3672337"/>
            <a:ext cx="533400" cy="4156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DB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3048000" y="4039482"/>
            <a:ext cx="533400" cy="138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048000" y="3582282"/>
            <a:ext cx="533400" cy="138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629399" y="1449493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115422" y="1447800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pic>
        <p:nvPicPr>
          <p:cNvPr id="32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24384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33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25146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" name="Rectangle 35"/>
          <p:cNvSpPr/>
          <p:nvPr/>
        </p:nvSpPr>
        <p:spPr>
          <a:xfrm>
            <a:off x="5174342" y="3398710"/>
            <a:ext cx="2611912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Container Based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 Virtualization</a:t>
            </a:r>
          </a:p>
        </p:txBody>
      </p:sp>
      <p:pic>
        <p:nvPicPr>
          <p:cNvPr id="37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22521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24045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38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24807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0" name="Straight Arrow Connector 39"/>
          <p:cNvCxnSpPr>
            <a:stCxn id="31" idx="2"/>
          </p:cNvCxnSpPr>
          <p:nvPr/>
        </p:nvCxnSpPr>
        <p:spPr>
          <a:xfrm>
            <a:off x="5801222" y="2895600"/>
            <a:ext cx="447178" cy="533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9" idx="2"/>
          </p:cNvCxnSpPr>
          <p:nvPr/>
        </p:nvCxnSpPr>
        <p:spPr>
          <a:xfrm flipH="1">
            <a:off x="6916881" y="2897293"/>
            <a:ext cx="398318" cy="53170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1219200" y="3399592"/>
            <a:ext cx="1447800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Arbitrary </a:t>
            </a:r>
            <a:r>
              <a:rPr lang="en-US" dirty="0" err="1" smtClean="0">
                <a:solidFill>
                  <a:schemeClr val="tx1"/>
                </a:solidFill>
              </a:rPr>
              <a:t>Embedder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5181600" y="3380509"/>
            <a:ext cx="2604654" cy="1039091"/>
          </a:xfrm>
          <a:prstGeom prst="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09600" y="1560493"/>
            <a:ext cx="3200400" cy="52322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Virtualization layer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802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2819400" y="3266206"/>
            <a:ext cx="5181599" cy="130579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6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4876800"/>
            <a:ext cx="4572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Design Overview</a:t>
            </a:r>
          </a:p>
        </p:txBody>
      </p:sp>
      <p:pic>
        <p:nvPicPr>
          <p:cNvPr id="4" name="Picture 3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6118723"/>
            <a:ext cx="421502" cy="358277"/>
          </a:xfrm>
          <a:prstGeom prst="rect">
            <a:avLst/>
          </a:prstGeom>
        </p:spPr>
      </p:pic>
      <p:cxnSp>
        <p:nvCxnSpPr>
          <p:cNvPr id="5" name="Straight Connector 4"/>
          <p:cNvCxnSpPr>
            <a:stCxn id="14" idx="2"/>
            <a:endCxn id="4" idx="1"/>
          </p:cNvCxnSpPr>
          <p:nvPr/>
        </p:nvCxnSpPr>
        <p:spPr bwMode="auto">
          <a:xfrm rot="16200000" flipH="1">
            <a:off x="4845727" y="6038189"/>
            <a:ext cx="145272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>
            <a:stCxn id="15" idx="2"/>
            <a:endCxn id="4" idx="0"/>
          </p:cNvCxnSpPr>
          <p:nvPr/>
        </p:nvCxnSpPr>
        <p:spPr bwMode="auto">
          <a:xfrm rot="5400000">
            <a:off x="5224246" y="6015895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>
            <a:stCxn id="14" idx="0"/>
            <a:endCxn id="15" idx="1"/>
          </p:cNvCxnSpPr>
          <p:nvPr/>
        </p:nvCxnSpPr>
        <p:spPr bwMode="auto">
          <a:xfrm rot="5400000" flipH="1" flipV="1">
            <a:off x="4843703" y="5718481"/>
            <a:ext cx="135466" cy="36021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>
            <a:stCxn id="16" idx="2"/>
            <a:endCxn id="15" idx="0"/>
          </p:cNvCxnSpPr>
          <p:nvPr/>
        </p:nvCxnSpPr>
        <p:spPr bwMode="auto">
          <a:xfrm rot="16200000" flipH="1">
            <a:off x="5029200" y="5439850"/>
            <a:ext cx="304800" cy="29094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endCxn id="14" idx="0"/>
          </p:cNvCxnSpPr>
          <p:nvPr/>
        </p:nvCxnSpPr>
        <p:spPr bwMode="auto">
          <a:xfrm>
            <a:off x="4419600" y="5715001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13" idx="0"/>
            <a:endCxn id="16" idx="1"/>
          </p:cNvCxnSpPr>
          <p:nvPr/>
        </p:nvCxnSpPr>
        <p:spPr bwMode="auto">
          <a:xfrm rot="5400000" flipH="1" flipV="1">
            <a:off x="4519092" y="5247226"/>
            <a:ext cx="188943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endCxn id="15" idx="1"/>
          </p:cNvCxnSpPr>
          <p:nvPr/>
        </p:nvCxnSpPr>
        <p:spPr bwMode="auto">
          <a:xfrm>
            <a:off x="4572000" y="5638801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14" idx="0"/>
            <a:endCxn id="16" idx="2"/>
          </p:cNvCxnSpPr>
          <p:nvPr/>
        </p:nvCxnSpPr>
        <p:spPr bwMode="auto">
          <a:xfrm rot="5400000" flipH="1" flipV="1">
            <a:off x="4617027" y="5547223"/>
            <a:ext cx="5334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55287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59663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91546" y="57377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5246656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6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5890123"/>
            <a:ext cx="421502" cy="358277"/>
          </a:xfrm>
          <a:prstGeom prst="rect">
            <a:avLst/>
          </a:prstGeom>
        </p:spPr>
      </p:pic>
      <p:cxnSp>
        <p:nvCxnSpPr>
          <p:cNvPr id="18" name="Straight Connector 17"/>
          <p:cNvCxnSpPr>
            <a:stCxn id="17" idx="0"/>
            <a:endCxn id="13" idx="2"/>
          </p:cNvCxnSpPr>
          <p:nvPr/>
        </p:nvCxnSpPr>
        <p:spPr bwMode="auto">
          <a:xfrm flipV="1">
            <a:off x="4096951" y="5715000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>
          <a:xfrm>
            <a:off x="685800" y="1371600"/>
            <a:ext cx="7467600" cy="3352800"/>
          </a:xfrm>
          <a:prstGeom prst="rect">
            <a:avLst/>
          </a:prstGeom>
          <a:noFill/>
          <a:ln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9" idx="2"/>
            <a:endCxn id="13" idx="0"/>
          </p:cNvCxnSpPr>
          <p:nvPr/>
        </p:nvCxnSpPr>
        <p:spPr>
          <a:xfrm>
            <a:off x="4419600" y="4724400"/>
            <a:ext cx="6927" cy="80433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9" idx="2"/>
            <a:endCxn id="16" idx="0"/>
          </p:cNvCxnSpPr>
          <p:nvPr/>
        </p:nvCxnSpPr>
        <p:spPr>
          <a:xfrm>
            <a:off x="4419600" y="4724400"/>
            <a:ext cx="616527" cy="52225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9" idx="2"/>
            <a:endCxn id="15" idx="0"/>
          </p:cNvCxnSpPr>
          <p:nvPr/>
        </p:nvCxnSpPr>
        <p:spPr>
          <a:xfrm>
            <a:off x="4419600" y="4724400"/>
            <a:ext cx="907473" cy="101332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9" idx="2"/>
          </p:cNvCxnSpPr>
          <p:nvPr/>
        </p:nvCxnSpPr>
        <p:spPr>
          <a:xfrm>
            <a:off x="4419600" y="4724400"/>
            <a:ext cx="228600" cy="14478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5800" y="5410200"/>
            <a:ext cx="251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SDN enabled</a:t>
            </a:r>
          </a:p>
          <a:p>
            <a:pPr algn="ctr"/>
            <a:r>
              <a:rPr lang="en-US" dirty="0" smtClean="0"/>
              <a:t>Network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971800" y="3398709"/>
            <a:ext cx="1981200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en-US" dirty="0" smtClean="0">
                <a:solidFill>
                  <a:schemeClr val="tx1"/>
                </a:solidFill>
              </a:rPr>
              <a:t>Address</a:t>
            </a:r>
          </a:p>
          <a:p>
            <a:pPr lvl="1" algn="ctr"/>
            <a:r>
              <a:rPr lang="en-US" dirty="0" smtClean="0">
                <a:solidFill>
                  <a:schemeClr val="tx1"/>
                </a:solidFill>
              </a:rPr>
              <a:t>Mapping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48000" y="3672337"/>
            <a:ext cx="533400" cy="4156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DB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3048000" y="4039482"/>
            <a:ext cx="533400" cy="138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048000" y="3582282"/>
            <a:ext cx="533400" cy="138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629399" y="1449493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115422" y="1447800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pic>
        <p:nvPicPr>
          <p:cNvPr id="32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24384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33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25146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" name="Rectangle 35"/>
          <p:cNvSpPr/>
          <p:nvPr/>
        </p:nvSpPr>
        <p:spPr>
          <a:xfrm>
            <a:off x="5174342" y="3398710"/>
            <a:ext cx="2611912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Container Based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 Virtualization</a:t>
            </a:r>
          </a:p>
        </p:txBody>
      </p:sp>
      <p:pic>
        <p:nvPicPr>
          <p:cNvPr id="37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22521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24045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38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24807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0" name="Straight Arrow Connector 39"/>
          <p:cNvCxnSpPr>
            <a:stCxn id="31" idx="2"/>
          </p:cNvCxnSpPr>
          <p:nvPr/>
        </p:nvCxnSpPr>
        <p:spPr>
          <a:xfrm>
            <a:off x="5801222" y="2895600"/>
            <a:ext cx="447178" cy="533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9" idx="2"/>
          </p:cNvCxnSpPr>
          <p:nvPr/>
        </p:nvCxnSpPr>
        <p:spPr>
          <a:xfrm flipH="1">
            <a:off x="6916881" y="2897293"/>
            <a:ext cx="398318" cy="53170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1219200" y="3399592"/>
            <a:ext cx="1447800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Arbitrary </a:t>
            </a:r>
            <a:r>
              <a:rPr lang="en-US" dirty="0" err="1" smtClean="0">
                <a:solidFill>
                  <a:schemeClr val="tx1"/>
                </a:solidFill>
              </a:rPr>
              <a:t>Embedder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2957946" y="3380509"/>
            <a:ext cx="1995054" cy="1039091"/>
          </a:xfrm>
          <a:prstGeom prst="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09600" y="1560493"/>
            <a:ext cx="3200400" cy="954107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Database for address mappings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508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2819400" y="3266206"/>
            <a:ext cx="5181599" cy="130579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6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4876800"/>
            <a:ext cx="4572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Tenant Applications</a:t>
            </a:r>
            <a:endParaRPr lang="en-US" dirty="0"/>
          </a:p>
        </p:txBody>
      </p:sp>
      <p:pic>
        <p:nvPicPr>
          <p:cNvPr id="4" name="Picture 3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6118723"/>
            <a:ext cx="421502" cy="358277"/>
          </a:xfrm>
          <a:prstGeom prst="rect">
            <a:avLst/>
          </a:prstGeom>
        </p:spPr>
      </p:pic>
      <p:cxnSp>
        <p:nvCxnSpPr>
          <p:cNvPr id="5" name="Straight Connector 4"/>
          <p:cNvCxnSpPr>
            <a:stCxn id="14" idx="2"/>
            <a:endCxn id="4" idx="1"/>
          </p:cNvCxnSpPr>
          <p:nvPr/>
        </p:nvCxnSpPr>
        <p:spPr bwMode="auto">
          <a:xfrm rot="16200000" flipH="1">
            <a:off x="4845727" y="6038189"/>
            <a:ext cx="145272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>
            <a:stCxn id="15" idx="2"/>
            <a:endCxn id="4" idx="0"/>
          </p:cNvCxnSpPr>
          <p:nvPr/>
        </p:nvCxnSpPr>
        <p:spPr bwMode="auto">
          <a:xfrm rot="5400000">
            <a:off x="5224246" y="6015895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>
            <a:stCxn id="14" idx="0"/>
            <a:endCxn id="15" idx="1"/>
          </p:cNvCxnSpPr>
          <p:nvPr/>
        </p:nvCxnSpPr>
        <p:spPr bwMode="auto">
          <a:xfrm rot="5400000" flipH="1" flipV="1">
            <a:off x="4843703" y="5718481"/>
            <a:ext cx="135466" cy="36021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>
            <a:stCxn id="16" idx="2"/>
            <a:endCxn id="15" idx="0"/>
          </p:cNvCxnSpPr>
          <p:nvPr/>
        </p:nvCxnSpPr>
        <p:spPr bwMode="auto">
          <a:xfrm rot="16200000" flipH="1">
            <a:off x="5029200" y="5439850"/>
            <a:ext cx="304800" cy="29094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endCxn id="14" idx="0"/>
          </p:cNvCxnSpPr>
          <p:nvPr/>
        </p:nvCxnSpPr>
        <p:spPr bwMode="auto">
          <a:xfrm>
            <a:off x="4419600" y="5715001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13" idx="0"/>
            <a:endCxn id="16" idx="1"/>
          </p:cNvCxnSpPr>
          <p:nvPr/>
        </p:nvCxnSpPr>
        <p:spPr bwMode="auto">
          <a:xfrm rot="5400000" flipH="1" flipV="1">
            <a:off x="4519092" y="5247226"/>
            <a:ext cx="188943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endCxn id="15" idx="1"/>
          </p:cNvCxnSpPr>
          <p:nvPr/>
        </p:nvCxnSpPr>
        <p:spPr bwMode="auto">
          <a:xfrm>
            <a:off x="4572000" y="5638801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14" idx="0"/>
            <a:endCxn id="16" idx="2"/>
          </p:cNvCxnSpPr>
          <p:nvPr/>
        </p:nvCxnSpPr>
        <p:spPr bwMode="auto">
          <a:xfrm rot="5400000" flipH="1" flipV="1">
            <a:off x="4617027" y="5547223"/>
            <a:ext cx="5334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55287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59663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91546" y="57377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5246656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6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5890123"/>
            <a:ext cx="421502" cy="358277"/>
          </a:xfrm>
          <a:prstGeom prst="rect">
            <a:avLst/>
          </a:prstGeom>
        </p:spPr>
      </p:pic>
      <p:cxnSp>
        <p:nvCxnSpPr>
          <p:cNvPr id="18" name="Straight Connector 17"/>
          <p:cNvCxnSpPr>
            <a:stCxn id="17" idx="0"/>
            <a:endCxn id="13" idx="2"/>
          </p:cNvCxnSpPr>
          <p:nvPr/>
        </p:nvCxnSpPr>
        <p:spPr bwMode="auto">
          <a:xfrm flipV="1">
            <a:off x="4096951" y="5715000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>
          <a:xfrm>
            <a:off x="685800" y="1371600"/>
            <a:ext cx="7467600" cy="3352800"/>
          </a:xfrm>
          <a:prstGeom prst="rect">
            <a:avLst/>
          </a:prstGeom>
          <a:noFill/>
          <a:ln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9" idx="2"/>
            <a:endCxn id="13" idx="0"/>
          </p:cNvCxnSpPr>
          <p:nvPr/>
        </p:nvCxnSpPr>
        <p:spPr>
          <a:xfrm>
            <a:off x="4419600" y="4724400"/>
            <a:ext cx="6927" cy="80433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9" idx="2"/>
            <a:endCxn id="16" idx="0"/>
          </p:cNvCxnSpPr>
          <p:nvPr/>
        </p:nvCxnSpPr>
        <p:spPr>
          <a:xfrm>
            <a:off x="4419600" y="4724400"/>
            <a:ext cx="616527" cy="52225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9" idx="2"/>
            <a:endCxn id="15" idx="0"/>
          </p:cNvCxnSpPr>
          <p:nvPr/>
        </p:nvCxnSpPr>
        <p:spPr>
          <a:xfrm>
            <a:off x="4419600" y="4724400"/>
            <a:ext cx="907473" cy="101332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9" idx="2"/>
          </p:cNvCxnSpPr>
          <p:nvPr/>
        </p:nvCxnSpPr>
        <p:spPr>
          <a:xfrm>
            <a:off x="4419600" y="4724400"/>
            <a:ext cx="228600" cy="14478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5800" y="5410200"/>
            <a:ext cx="251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SDN enabled</a:t>
            </a:r>
          </a:p>
          <a:p>
            <a:pPr algn="ctr"/>
            <a:r>
              <a:rPr lang="en-US" dirty="0" smtClean="0"/>
              <a:t>Network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971800" y="3398709"/>
            <a:ext cx="1981200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en-US" dirty="0" smtClean="0">
                <a:solidFill>
                  <a:schemeClr val="tx1"/>
                </a:solidFill>
              </a:rPr>
              <a:t>Address</a:t>
            </a:r>
          </a:p>
          <a:p>
            <a:pPr lvl="1" algn="ctr"/>
            <a:r>
              <a:rPr lang="en-US" dirty="0" smtClean="0">
                <a:solidFill>
                  <a:schemeClr val="tx1"/>
                </a:solidFill>
              </a:rPr>
              <a:t>Mapping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48000" y="3672337"/>
            <a:ext cx="533400" cy="4156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DB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3048000" y="4039482"/>
            <a:ext cx="533400" cy="138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048000" y="3582282"/>
            <a:ext cx="533400" cy="138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629399" y="1449493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115422" y="1447800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pic>
        <p:nvPicPr>
          <p:cNvPr id="32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24384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33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25146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" name="Rectangle 35"/>
          <p:cNvSpPr/>
          <p:nvPr/>
        </p:nvSpPr>
        <p:spPr>
          <a:xfrm>
            <a:off x="5174342" y="3398710"/>
            <a:ext cx="2611912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Container Based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 Virtualization</a:t>
            </a:r>
          </a:p>
        </p:txBody>
      </p:sp>
      <p:pic>
        <p:nvPicPr>
          <p:cNvPr id="37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22521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24045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38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24807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0" name="Straight Arrow Connector 39"/>
          <p:cNvCxnSpPr>
            <a:stCxn id="31" idx="2"/>
          </p:cNvCxnSpPr>
          <p:nvPr/>
        </p:nvCxnSpPr>
        <p:spPr>
          <a:xfrm>
            <a:off x="5801222" y="2895600"/>
            <a:ext cx="447178" cy="533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9" idx="2"/>
          </p:cNvCxnSpPr>
          <p:nvPr/>
        </p:nvCxnSpPr>
        <p:spPr>
          <a:xfrm flipH="1">
            <a:off x="6916881" y="2897293"/>
            <a:ext cx="398318" cy="53170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1219200" y="3399592"/>
            <a:ext cx="1447800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Arbitrary </a:t>
            </a:r>
            <a:r>
              <a:rPr lang="en-US" dirty="0" err="1" smtClean="0">
                <a:solidFill>
                  <a:schemeClr val="tx1"/>
                </a:solidFill>
              </a:rPr>
              <a:t>Embedder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6629400" y="1447800"/>
            <a:ext cx="1371599" cy="1449493"/>
          </a:xfrm>
          <a:prstGeom prst="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09600" y="1560493"/>
            <a:ext cx="3200400" cy="954107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Tenant Applications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8064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Tenant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Modified controller software</a:t>
            </a:r>
          </a:p>
          <a:p>
            <a:pPr lvl="1"/>
            <a:r>
              <a:rPr lang="en-US" dirty="0"/>
              <a:t>Derived from existing </a:t>
            </a:r>
            <a:r>
              <a:rPr lang="en-US" dirty="0" smtClean="0"/>
              <a:t>controller with minimal changes</a:t>
            </a:r>
            <a:endParaRPr lang="en-US" dirty="0"/>
          </a:p>
          <a:p>
            <a:pPr lvl="1"/>
            <a:r>
              <a:rPr lang="en-US" dirty="0"/>
              <a:t>Function calls are remapped in our virtualization layer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567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Tenant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Modified controller software</a:t>
            </a:r>
          </a:p>
          <a:p>
            <a:pPr lvl="1"/>
            <a:r>
              <a:rPr lang="en-US" dirty="0"/>
              <a:t>Derived from existing </a:t>
            </a:r>
            <a:r>
              <a:rPr lang="en-US" dirty="0" smtClean="0"/>
              <a:t>controller with minimal changes</a:t>
            </a:r>
            <a:endParaRPr lang="en-US" dirty="0"/>
          </a:p>
          <a:p>
            <a:pPr lvl="1"/>
            <a:r>
              <a:rPr lang="en-US" dirty="0"/>
              <a:t>Function calls are remapped in our virtualization </a:t>
            </a:r>
            <a:r>
              <a:rPr lang="en-US" dirty="0" smtClean="0"/>
              <a:t>layer</a:t>
            </a:r>
          </a:p>
          <a:p>
            <a:r>
              <a:rPr lang="en-US" dirty="0" smtClean="0"/>
              <a:t>Virtual network specification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542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Network 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Nodes</a:t>
            </a:r>
          </a:p>
          <a:p>
            <a:pPr lvl="1"/>
            <a:r>
              <a:rPr lang="en-US" dirty="0" smtClean="0"/>
              <a:t>Servers – each occupy 1 VM slot</a:t>
            </a:r>
          </a:p>
          <a:p>
            <a:pPr lvl="1"/>
            <a:r>
              <a:rPr lang="en-US" dirty="0" smtClean="0"/>
              <a:t>Switches – have some capacity</a:t>
            </a:r>
          </a:p>
          <a:p>
            <a:r>
              <a:rPr lang="en-US" dirty="0" smtClean="0"/>
              <a:t>Interfaces</a:t>
            </a:r>
          </a:p>
          <a:p>
            <a:pPr lvl="1"/>
            <a:r>
              <a:rPr lang="en-US" dirty="0" smtClean="0"/>
              <a:t>Port number, name</a:t>
            </a:r>
          </a:p>
          <a:p>
            <a:pPr lvl="1"/>
            <a:r>
              <a:rPr lang="en-US" dirty="0" smtClean="0"/>
              <a:t>Each switch has some number of interfaces</a:t>
            </a:r>
          </a:p>
          <a:p>
            <a:r>
              <a:rPr lang="en-US" dirty="0" smtClean="0"/>
              <a:t>Links</a:t>
            </a:r>
          </a:p>
          <a:p>
            <a:pPr lvl="1"/>
            <a:r>
              <a:rPr lang="en-US" dirty="0" smtClean="0"/>
              <a:t>Bandwidth</a:t>
            </a:r>
          </a:p>
          <a:p>
            <a:pPr lvl="1"/>
            <a:r>
              <a:rPr lang="en-US" dirty="0" smtClean="0"/>
              <a:t>A link connects one interface on one node to another interface on another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584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2819400" y="3266206"/>
            <a:ext cx="5181599" cy="130579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6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4876800"/>
            <a:ext cx="4572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Embedding</a:t>
            </a:r>
            <a:endParaRPr lang="en-US" dirty="0"/>
          </a:p>
        </p:txBody>
      </p:sp>
      <p:pic>
        <p:nvPicPr>
          <p:cNvPr id="4" name="Picture 3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6118723"/>
            <a:ext cx="421502" cy="358277"/>
          </a:xfrm>
          <a:prstGeom prst="rect">
            <a:avLst/>
          </a:prstGeom>
        </p:spPr>
      </p:pic>
      <p:cxnSp>
        <p:nvCxnSpPr>
          <p:cNvPr id="5" name="Straight Connector 4"/>
          <p:cNvCxnSpPr>
            <a:stCxn id="14" idx="2"/>
            <a:endCxn id="4" idx="1"/>
          </p:cNvCxnSpPr>
          <p:nvPr/>
        </p:nvCxnSpPr>
        <p:spPr bwMode="auto">
          <a:xfrm rot="16200000" flipH="1">
            <a:off x="4845727" y="6038189"/>
            <a:ext cx="145272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>
            <a:stCxn id="15" idx="2"/>
            <a:endCxn id="4" idx="0"/>
          </p:cNvCxnSpPr>
          <p:nvPr/>
        </p:nvCxnSpPr>
        <p:spPr bwMode="auto">
          <a:xfrm rot="5400000">
            <a:off x="5224246" y="6015895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>
            <a:stCxn id="14" idx="0"/>
            <a:endCxn id="15" idx="1"/>
          </p:cNvCxnSpPr>
          <p:nvPr/>
        </p:nvCxnSpPr>
        <p:spPr bwMode="auto">
          <a:xfrm rot="5400000" flipH="1" flipV="1">
            <a:off x="4843703" y="5718481"/>
            <a:ext cx="135466" cy="36021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>
            <a:stCxn id="16" idx="2"/>
            <a:endCxn id="15" idx="0"/>
          </p:cNvCxnSpPr>
          <p:nvPr/>
        </p:nvCxnSpPr>
        <p:spPr bwMode="auto">
          <a:xfrm rot="16200000" flipH="1">
            <a:off x="5029200" y="5439850"/>
            <a:ext cx="304800" cy="29094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endCxn id="14" idx="0"/>
          </p:cNvCxnSpPr>
          <p:nvPr/>
        </p:nvCxnSpPr>
        <p:spPr bwMode="auto">
          <a:xfrm>
            <a:off x="4419600" y="5715001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13" idx="0"/>
            <a:endCxn id="16" idx="1"/>
          </p:cNvCxnSpPr>
          <p:nvPr/>
        </p:nvCxnSpPr>
        <p:spPr bwMode="auto">
          <a:xfrm rot="5400000" flipH="1" flipV="1">
            <a:off x="4519092" y="5247226"/>
            <a:ext cx="188943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endCxn id="15" idx="1"/>
          </p:cNvCxnSpPr>
          <p:nvPr/>
        </p:nvCxnSpPr>
        <p:spPr bwMode="auto">
          <a:xfrm>
            <a:off x="4572000" y="5638801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14" idx="0"/>
            <a:endCxn id="16" idx="2"/>
          </p:cNvCxnSpPr>
          <p:nvPr/>
        </p:nvCxnSpPr>
        <p:spPr bwMode="auto">
          <a:xfrm rot="5400000" flipH="1" flipV="1">
            <a:off x="4617027" y="5547223"/>
            <a:ext cx="5334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55287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59663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91546" y="57377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5246656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6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5890123"/>
            <a:ext cx="421502" cy="358277"/>
          </a:xfrm>
          <a:prstGeom prst="rect">
            <a:avLst/>
          </a:prstGeom>
        </p:spPr>
      </p:pic>
      <p:cxnSp>
        <p:nvCxnSpPr>
          <p:cNvPr id="18" name="Straight Connector 17"/>
          <p:cNvCxnSpPr>
            <a:stCxn id="17" idx="0"/>
            <a:endCxn id="13" idx="2"/>
          </p:cNvCxnSpPr>
          <p:nvPr/>
        </p:nvCxnSpPr>
        <p:spPr bwMode="auto">
          <a:xfrm flipV="1">
            <a:off x="4096951" y="5715000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>
          <a:xfrm>
            <a:off x="685800" y="1371600"/>
            <a:ext cx="7467600" cy="3352800"/>
          </a:xfrm>
          <a:prstGeom prst="rect">
            <a:avLst/>
          </a:prstGeom>
          <a:noFill/>
          <a:ln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9" idx="2"/>
            <a:endCxn id="13" idx="0"/>
          </p:cNvCxnSpPr>
          <p:nvPr/>
        </p:nvCxnSpPr>
        <p:spPr>
          <a:xfrm>
            <a:off x="4419600" y="4724400"/>
            <a:ext cx="6927" cy="80433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9" idx="2"/>
            <a:endCxn id="16" idx="0"/>
          </p:cNvCxnSpPr>
          <p:nvPr/>
        </p:nvCxnSpPr>
        <p:spPr>
          <a:xfrm>
            <a:off x="4419600" y="4724400"/>
            <a:ext cx="616527" cy="52225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9" idx="2"/>
            <a:endCxn id="15" idx="0"/>
          </p:cNvCxnSpPr>
          <p:nvPr/>
        </p:nvCxnSpPr>
        <p:spPr>
          <a:xfrm>
            <a:off x="4419600" y="4724400"/>
            <a:ext cx="907473" cy="101332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9" idx="2"/>
          </p:cNvCxnSpPr>
          <p:nvPr/>
        </p:nvCxnSpPr>
        <p:spPr>
          <a:xfrm>
            <a:off x="4419600" y="4724400"/>
            <a:ext cx="228600" cy="14478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5800" y="5410200"/>
            <a:ext cx="251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SDN enabled</a:t>
            </a:r>
          </a:p>
          <a:p>
            <a:pPr algn="ctr"/>
            <a:r>
              <a:rPr lang="en-US" dirty="0" smtClean="0"/>
              <a:t>Network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971800" y="3398709"/>
            <a:ext cx="1981200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en-US" dirty="0" smtClean="0">
                <a:solidFill>
                  <a:schemeClr val="tx1"/>
                </a:solidFill>
              </a:rPr>
              <a:t>Address</a:t>
            </a:r>
          </a:p>
          <a:p>
            <a:pPr lvl="1" algn="ctr"/>
            <a:r>
              <a:rPr lang="en-US" dirty="0" smtClean="0">
                <a:solidFill>
                  <a:schemeClr val="tx1"/>
                </a:solidFill>
              </a:rPr>
              <a:t>Mapping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48000" y="3672337"/>
            <a:ext cx="533400" cy="4156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DB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3048000" y="4039482"/>
            <a:ext cx="533400" cy="138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048000" y="3582282"/>
            <a:ext cx="533400" cy="138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629399" y="1449493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115422" y="1447800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pic>
        <p:nvPicPr>
          <p:cNvPr id="32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24384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33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25146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" name="Rectangle 35"/>
          <p:cNvSpPr/>
          <p:nvPr/>
        </p:nvSpPr>
        <p:spPr>
          <a:xfrm>
            <a:off x="5174342" y="3398710"/>
            <a:ext cx="2611912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Container Based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 Virtualization</a:t>
            </a:r>
          </a:p>
        </p:txBody>
      </p:sp>
      <p:pic>
        <p:nvPicPr>
          <p:cNvPr id="37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22521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24045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38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24807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0" name="Straight Arrow Connector 39"/>
          <p:cNvCxnSpPr>
            <a:stCxn id="31" idx="2"/>
          </p:cNvCxnSpPr>
          <p:nvPr/>
        </p:nvCxnSpPr>
        <p:spPr>
          <a:xfrm>
            <a:off x="5801222" y="2895600"/>
            <a:ext cx="447178" cy="533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9" idx="2"/>
          </p:cNvCxnSpPr>
          <p:nvPr/>
        </p:nvCxnSpPr>
        <p:spPr>
          <a:xfrm flipH="1">
            <a:off x="6916881" y="2897293"/>
            <a:ext cx="398318" cy="53170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1219200" y="3399592"/>
            <a:ext cx="1447800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Arbitrary </a:t>
            </a:r>
            <a:r>
              <a:rPr lang="en-US" dirty="0" err="1" smtClean="0">
                <a:solidFill>
                  <a:schemeClr val="tx1"/>
                </a:solidFill>
              </a:rPr>
              <a:t>Embedder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1219200" y="3380509"/>
            <a:ext cx="1447800" cy="1039091"/>
          </a:xfrm>
          <a:prstGeom prst="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09600" y="1560493"/>
            <a:ext cx="3200400" cy="52322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Embedding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014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Picture 1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843" y="3657948"/>
            <a:ext cx="2229317" cy="147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Network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1295400"/>
          </a:xfrm>
        </p:spPr>
        <p:txBody>
          <a:bodyPr/>
          <a:lstStyle/>
          <a:p>
            <a:r>
              <a:rPr lang="en-US" dirty="0" smtClean="0"/>
              <a:t>Ability to run multiple virtual networks that:</a:t>
            </a:r>
          </a:p>
          <a:p>
            <a:pPr lvl="1"/>
            <a:r>
              <a:rPr lang="en-US" dirty="0" smtClean="0"/>
              <a:t>Each has a separate control and data plane</a:t>
            </a:r>
          </a:p>
          <a:p>
            <a:pPr lvl="1"/>
            <a:r>
              <a:rPr lang="en-US" dirty="0" smtClean="0"/>
              <a:t>Coexist together on top of one physical network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5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64774" y="4594723"/>
            <a:ext cx="421502" cy="358277"/>
          </a:xfrm>
          <a:prstGeom prst="rect">
            <a:avLst/>
          </a:prstGeom>
        </p:spPr>
      </p:pic>
      <p:cxnSp>
        <p:nvCxnSpPr>
          <p:cNvPr id="7" name="Straight Connector 6"/>
          <p:cNvCxnSpPr>
            <a:stCxn id="9" idx="2"/>
            <a:endCxn id="6" idx="1"/>
          </p:cNvCxnSpPr>
          <p:nvPr/>
        </p:nvCxnSpPr>
        <p:spPr bwMode="auto">
          <a:xfrm>
            <a:off x="1790701" y="4628590"/>
            <a:ext cx="374073" cy="14527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1984664" y="4332255"/>
            <a:ext cx="360222" cy="15472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9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55174" y="44423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9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45574" y="4366123"/>
            <a:ext cx="421502" cy="358277"/>
          </a:xfrm>
          <a:prstGeom prst="rect">
            <a:avLst/>
          </a:prstGeom>
        </p:spPr>
      </p:pic>
      <p:cxnSp>
        <p:nvCxnSpPr>
          <p:cNvPr id="11" name="Straight Connector 10"/>
          <p:cNvCxnSpPr>
            <a:stCxn id="10" idx="3"/>
            <a:endCxn id="9" idx="1"/>
          </p:cNvCxnSpPr>
          <p:nvPr/>
        </p:nvCxnSpPr>
        <p:spPr bwMode="auto">
          <a:xfrm flipV="1">
            <a:off x="1367076" y="4535457"/>
            <a:ext cx="188098" cy="9805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" name="Picture 1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3482477"/>
            <a:ext cx="2229317" cy="147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2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28984" y="4512734"/>
            <a:ext cx="421502" cy="358277"/>
          </a:xfrm>
          <a:prstGeom prst="rect">
            <a:avLst/>
          </a:prstGeom>
        </p:spPr>
      </p:pic>
      <p:cxnSp>
        <p:nvCxnSpPr>
          <p:cNvPr id="14" name="Straight Connector 13"/>
          <p:cNvCxnSpPr>
            <a:stCxn id="20" idx="2"/>
            <a:endCxn id="13" idx="0"/>
          </p:cNvCxnSpPr>
          <p:nvPr/>
        </p:nvCxnSpPr>
        <p:spPr bwMode="auto">
          <a:xfrm rot="5400000">
            <a:off x="4847830" y="4409906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endCxn id="20" idx="0"/>
          </p:cNvCxnSpPr>
          <p:nvPr/>
        </p:nvCxnSpPr>
        <p:spPr bwMode="auto">
          <a:xfrm flipH="1">
            <a:off x="4950657" y="3922745"/>
            <a:ext cx="1" cy="20898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4043184" y="4109012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19" idx="0"/>
            <a:endCxn id="45" idx="1"/>
          </p:cNvCxnSpPr>
          <p:nvPr/>
        </p:nvCxnSpPr>
        <p:spPr bwMode="auto">
          <a:xfrm flipV="1">
            <a:off x="4050111" y="3703947"/>
            <a:ext cx="243517" cy="218797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endCxn id="20" idx="1"/>
          </p:cNvCxnSpPr>
          <p:nvPr/>
        </p:nvCxnSpPr>
        <p:spPr bwMode="auto">
          <a:xfrm>
            <a:off x="4195584" y="4032812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9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4584" y="3922744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19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5130" y="4131734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20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09784" y="4284134"/>
            <a:ext cx="421502" cy="358277"/>
          </a:xfrm>
          <a:prstGeom prst="rect">
            <a:avLst/>
          </a:prstGeom>
        </p:spPr>
      </p:pic>
      <p:cxnSp>
        <p:nvCxnSpPr>
          <p:cNvPr id="22" name="Straight Connector 21"/>
          <p:cNvCxnSpPr>
            <a:stCxn id="21" idx="0"/>
            <a:endCxn id="19" idx="2"/>
          </p:cNvCxnSpPr>
          <p:nvPr/>
        </p:nvCxnSpPr>
        <p:spPr bwMode="auto">
          <a:xfrm flipV="1">
            <a:off x="3720535" y="4109011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3" name="Picture 1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3728228"/>
            <a:ext cx="1981200" cy="1453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" name="Picture 23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27374" y="4710361"/>
            <a:ext cx="421502" cy="358277"/>
          </a:xfrm>
          <a:prstGeom prst="rect">
            <a:avLst/>
          </a:prstGeom>
        </p:spPr>
      </p:pic>
      <p:cxnSp>
        <p:nvCxnSpPr>
          <p:cNvPr id="25" name="Straight Connector 24"/>
          <p:cNvCxnSpPr>
            <a:stCxn id="34" idx="2"/>
            <a:endCxn id="24" idx="1"/>
          </p:cNvCxnSpPr>
          <p:nvPr/>
        </p:nvCxnSpPr>
        <p:spPr bwMode="auto">
          <a:xfrm rot="16200000" flipH="1">
            <a:off x="7467701" y="4629827"/>
            <a:ext cx="145272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>
            <a:stCxn id="35" idx="2"/>
            <a:endCxn id="24" idx="0"/>
          </p:cNvCxnSpPr>
          <p:nvPr/>
        </p:nvCxnSpPr>
        <p:spPr bwMode="auto">
          <a:xfrm rot="5400000">
            <a:off x="7846220" y="4607533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>
            <a:stCxn id="34" idx="0"/>
            <a:endCxn id="35" idx="1"/>
          </p:cNvCxnSpPr>
          <p:nvPr/>
        </p:nvCxnSpPr>
        <p:spPr bwMode="auto">
          <a:xfrm rot="5400000" flipH="1" flipV="1">
            <a:off x="7465677" y="4310119"/>
            <a:ext cx="135466" cy="36021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36" idx="2"/>
            <a:endCxn id="35" idx="0"/>
          </p:cNvCxnSpPr>
          <p:nvPr/>
        </p:nvCxnSpPr>
        <p:spPr bwMode="auto">
          <a:xfrm rot="16200000" flipH="1">
            <a:off x="7651174" y="4031488"/>
            <a:ext cx="304800" cy="29094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endCxn id="34" idx="0"/>
          </p:cNvCxnSpPr>
          <p:nvPr/>
        </p:nvCxnSpPr>
        <p:spPr bwMode="auto">
          <a:xfrm>
            <a:off x="7041574" y="4306639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33" idx="0"/>
            <a:endCxn id="36" idx="1"/>
          </p:cNvCxnSpPr>
          <p:nvPr/>
        </p:nvCxnSpPr>
        <p:spPr bwMode="auto">
          <a:xfrm rot="5400000" flipH="1" flipV="1">
            <a:off x="7141066" y="3838864"/>
            <a:ext cx="188943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endCxn id="35" idx="1"/>
          </p:cNvCxnSpPr>
          <p:nvPr/>
        </p:nvCxnSpPr>
        <p:spPr bwMode="auto">
          <a:xfrm>
            <a:off x="7193974" y="4230439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34" idx="0"/>
            <a:endCxn id="36" idx="2"/>
          </p:cNvCxnSpPr>
          <p:nvPr/>
        </p:nvCxnSpPr>
        <p:spPr bwMode="auto">
          <a:xfrm rot="5400000" flipH="1" flipV="1">
            <a:off x="7239001" y="4138861"/>
            <a:ext cx="5334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33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12974" y="4120371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17774" y="4557961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13520" y="4329361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22574" y="3838294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Picture 36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08174" y="4481761"/>
            <a:ext cx="421502" cy="358277"/>
          </a:xfrm>
          <a:prstGeom prst="rect">
            <a:avLst/>
          </a:prstGeom>
        </p:spPr>
      </p:pic>
      <p:cxnSp>
        <p:nvCxnSpPr>
          <p:cNvPr id="38" name="Straight Connector 37"/>
          <p:cNvCxnSpPr>
            <a:stCxn id="37" idx="0"/>
            <a:endCxn id="33" idx="2"/>
          </p:cNvCxnSpPr>
          <p:nvPr/>
        </p:nvCxnSpPr>
        <p:spPr bwMode="auto">
          <a:xfrm flipV="1">
            <a:off x="6718925" y="4306638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flipV="1">
            <a:off x="1759687" y="4082272"/>
            <a:ext cx="31014" cy="32868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41" name="Picture 40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79402" y="4092513"/>
            <a:ext cx="421502" cy="358277"/>
          </a:xfrm>
          <a:prstGeom prst="rect">
            <a:avLst/>
          </a:prstGeom>
        </p:spPr>
      </p:pic>
      <p:pic>
        <p:nvPicPr>
          <p:cNvPr id="42" name="Picture 41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64443" y="3778317"/>
            <a:ext cx="421502" cy="358277"/>
          </a:xfrm>
          <a:prstGeom prst="rect">
            <a:avLst/>
          </a:prstGeom>
        </p:spPr>
      </p:pic>
      <p:pic>
        <p:nvPicPr>
          <p:cNvPr id="43" name="Picture 42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3433" y="4343402"/>
            <a:ext cx="421502" cy="358277"/>
          </a:xfrm>
          <a:prstGeom prst="rect">
            <a:avLst/>
          </a:prstGeom>
        </p:spPr>
      </p:pic>
      <p:pic>
        <p:nvPicPr>
          <p:cNvPr id="44" name="Picture 43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3749" y="3674452"/>
            <a:ext cx="421502" cy="358277"/>
          </a:xfrm>
          <a:prstGeom prst="rect">
            <a:avLst/>
          </a:prstGeom>
        </p:spPr>
      </p:pic>
      <p:pic>
        <p:nvPicPr>
          <p:cNvPr id="45" name="Picture 44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93628" y="3524808"/>
            <a:ext cx="421502" cy="358277"/>
          </a:xfrm>
          <a:prstGeom prst="rect">
            <a:avLst/>
          </a:prstGeom>
        </p:spPr>
      </p:pic>
      <p:pic>
        <p:nvPicPr>
          <p:cNvPr id="46" name="Picture 45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3449" y="6076745"/>
            <a:ext cx="421502" cy="358277"/>
          </a:xfrm>
          <a:prstGeom prst="rect">
            <a:avLst/>
          </a:prstGeom>
        </p:spPr>
      </p:pic>
      <p:pic>
        <p:nvPicPr>
          <p:cNvPr id="47" name="Picture 46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90411" y="6091983"/>
            <a:ext cx="421502" cy="358277"/>
          </a:xfrm>
          <a:prstGeom prst="rect">
            <a:avLst/>
          </a:prstGeom>
        </p:spPr>
      </p:pic>
      <p:pic>
        <p:nvPicPr>
          <p:cNvPr id="48" name="Picture 47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43047" y="6091983"/>
            <a:ext cx="421502" cy="358277"/>
          </a:xfrm>
          <a:prstGeom prst="rect">
            <a:avLst/>
          </a:prstGeom>
        </p:spPr>
      </p:pic>
      <p:pic>
        <p:nvPicPr>
          <p:cNvPr id="49" name="Picture 48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6091986"/>
            <a:ext cx="421502" cy="358277"/>
          </a:xfrm>
          <a:prstGeom prst="rect">
            <a:avLst/>
          </a:prstGeom>
        </p:spPr>
      </p:pic>
      <p:pic>
        <p:nvPicPr>
          <p:cNvPr id="50" name="Picture 49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84415" y="6091986"/>
            <a:ext cx="421502" cy="358277"/>
          </a:xfrm>
          <a:prstGeom prst="rect">
            <a:avLst/>
          </a:prstGeom>
        </p:spPr>
      </p:pic>
      <p:pic>
        <p:nvPicPr>
          <p:cNvPr id="51" name="Picture 50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28778" y="6091986"/>
            <a:ext cx="421502" cy="358277"/>
          </a:xfrm>
          <a:prstGeom prst="rect">
            <a:avLst/>
          </a:prstGeom>
        </p:spPr>
      </p:pic>
      <p:pic>
        <p:nvPicPr>
          <p:cNvPr id="52" name="Picture 51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90049" y="6091986"/>
            <a:ext cx="421502" cy="358277"/>
          </a:xfrm>
          <a:prstGeom prst="rect">
            <a:avLst/>
          </a:prstGeom>
        </p:spPr>
      </p:pic>
      <p:pic>
        <p:nvPicPr>
          <p:cNvPr id="53" name="Picture 52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25816" y="6061499"/>
            <a:ext cx="421502" cy="358277"/>
          </a:xfrm>
          <a:prstGeom prst="rect">
            <a:avLst/>
          </a:prstGeom>
        </p:spPr>
      </p:pic>
      <p:pic>
        <p:nvPicPr>
          <p:cNvPr id="54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9595" y="5694052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5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35026" y="5694052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6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20649" y="5710986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7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47150" y="5710985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0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46420" y="5346919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1" name="Straight Connector 60"/>
          <p:cNvCxnSpPr>
            <a:endCxn id="54" idx="1"/>
          </p:cNvCxnSpPr>
          <p:nvPr/>
        </p:nvCxnSpPr>
        <p:spPr bwMode="auto">
          <a:xfrm flipV="1">
            <a:off x="2513867" y="5787186"/>
            <a:ext cx="115728" cy="28955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>
            <a:endCxn id="54" idx="3"/>
          </p:cNvCxnSpPr>
          <p:nvPr/>
        </p:nvCxnSpPr>
        <p:spPr bwMode="auto">
          <a:xfrm flipV="1">
            <a:off x="3047796" y="5787186"/>
            <a:ext cx="52853" cy="28956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/>
          <p:cNvCxnSpPr>
            <a:endCxn id="55" idx="1"/>
          </p:cNvCxnSpPr>
          <p:nvPr/>
        </p:nvCxnSpPr>
        <p:spPr bwMode="auto">
          <a:xfrm flipV="1">
            <a:off x="3673085" y="5787186"/>
            <a:ext cx="61941" cy="28956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>
            <a:endCxn id="55" idx="3"/>
          </p:cNvCxnSpPr>
          <p:nvPr/>
        </p:nvCxnSpPr>
        <p:spPr bwMode="auto">
          <a:xfrm flipH="1" flipV="1">
            <a:off x="4206080" y="5787186"/>
            <a:ext cx="56562" cy="274314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>
            <a:endCxn id="56" idx="1"/>
          </p:cNvCxnSpPr>
          <p:nvPr/>
        </p:nvCxnSpPr>
        <p:spPr bwMode="auto">
          <a:xfrm flipV="1">
            <a:off x="4738420" y="5804120"/>
            <a:ext cx="82229" cy="272627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>
            <a:endCxn id="56" idx="3"/>
          </p:cNvCxnSpPr>
          <p:nvPr/>
        </p:nvCxnSpPr>
        <p:spPr bwMode="auto">
          <a:xfrm flipV="1">
            <a:off x="5257800" y="5804120"/>
            <a:ext cx="33903" cy="272627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>
            <a:endCxn id="57" idx="1"/>
          </p:cNvCxnSpPr>
          <p:nvPr/>
        </p:nvCxnSpPr>
        <p:spPr bwMode="auto">
          <a:xfrm flipV="1">
            <a:off x="5791200" y="5804119"/>
            <a:ext cx="55950" cy="272628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>
            <a:endCxn id="57" idx="3"/>
          </p:cNvCxnSpPr>
          <p:nvPr/>
        </p:nvCxnSpPr>
        <p:spPr bwMode="auto">
          <a:xfrm flipH="1" flipV="1">
            <a:off x="6318204" y="5804119"/>
            <a:ext cx="112870" cy="272628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>
            <a:stCxn id="54" idx="0"/>
          </p:cNvCxnSpPr>
          <p:nvPr/>
        </p:nvCxnSpPr>
        <p:spPr bwMode="auto">
          <a:xfrm flipV="1">
            <a:off x="2865122" y="5440052"/>
            <a:ext cx="1333337" cy="254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Connector 69"/>
          <p:cNvCxnSpPr>
            <a:stCxn id="56" idx="0"/>
          </p:cNvCxnSpPr>
          <p:nvPr/>
        </p:nvCxnSpPr>
        <p:spPr bwMode="auto">
          <a:xfrm flipH="1" flipV="1">
            <a:off x="4530969" y="5533186"/>
            <a:ext cx="525207" cy="177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/>
          <p:cNvCxnSpPr/>
          <p:nvPr/>
        </p:nvCxnSpPr>
        <p:spPr bwMode="auto">
          <a:xfrm flipH="1" flipV="1">
            <a:off x="4717474" y="5440052"/>
            <a:ext cx="1365204" cy="254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/>
          <p:cNvCxnSpPr>
            <a:endCxn id="60" idx="2"/>
          </p:cNvCxnSpPr>
          <p:nvPr/>
        </p:nvCxnSpPr>
        <p:spPr bwMode="auto">
          <a:xfrm flipV="1">
            <a:off x="3958962" y="5533186"/>
            <a:ext cx="522985" cy="160867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5" name="Straight Arrow Connector 74"/>
          <p:cNvCxnSpPr/>
          <p:nvPr/>
        </p:nvCxnSpPr>
        <p:spPr bwMode="auto">
          <a:xfrm>
            <a:off x="2164774" y="5013584"/>
            <a:ext cx="421502" cy="472816"/>
          </a:xfrm>
          <a:prstGeom prst="straightConnector1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/>
          <p:nvPr/>
        </p:nvCxnSpPr>
        <p:spPr bwMode="auto">
          <a:xfrm>
            <a:off x="4541157" y="4693169"/>
            <a:ext cx="0" cy="640831"/>
          </a:xfrm>
          <a:prstGeom prst="straightConnector1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7" name="Straight Arrow Connector 76"/>
          <p:cNvCxnSpPr/>
          <p:nvPr/>
        </p:nvCxnSpPr>
        <p:spPr bwMode="auto">
          <a:xfrm flipH="1">
            <a:off x="6477000" y="5129421"/>
            <a:ext cx="546725" cy="509379"/>
          </a:xfrm>
          <a:prstGeom prst="straightConnector1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63093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Particular choice of algorithm is left up to the datacenter manager</a:t>
            </a:r>
          </a:p>
          <a:p>
            <a:r>
              <a:rPr lang="en-US" dirty="0" smtClean="0"/>
              <a:t>We provide the abstraction that</a:t>
            </a:r>
          </a:p>
          <a:p>
            <a:pPr lvl="1"/>
            <a:r>
              <a:rPr lang="en-US" dirty="0" smtClean="0"/>
              <a:t>Virtual networks are specified as before</a:t>
            </a:r>
          </a:p>
          <a:p>
            <a:pPr lvl="1"/>
            <a:r>
              <a:rPr lang="en-US" dirty="0" smtClean="0"/>
              <a:t>Each virtual node of a virtual network maps to a unique physical node</a:t>
            </a:r>
          </a:p>
          <a:p>
            <a:pPr lvl="1"/>
            <a:r>
              <a:rPr lang="en-US" dirty="0" smtClean="0"/>
              <a:t>Physical network has remaining capacities specified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556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and Virtual Topology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762000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1369483" y="4213997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23" name="Straight Connector 22"/>
          <p:cNvCxnSpPr>
            <a:stCxn id="14" idx="3"/>
            <a:endCxn id="10" idx="0"/>
          </p:cNvCxnSpPr>
          <p:nvPr/>
        </p:nvCxnSpPr>
        <p:spPr bwMode="auto">
          <a:xfrm flipH="1">
            <a:off x="990600" y="4735690"/>
            <a:ext cx="468777" cy="9141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1447800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2438400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39" name="Straight Connector 38"/>
          <p:cNvCxnSpPr>
            <a:stCxn id="14" idx="4"/>
            <a:endCxn id="26" idx="0"/>
          </p:cNvCxnSpPr>
          <p:nvPr/>
        </p:nvCxnSpPr>
        <p:spPr bwMode="auto">
          <a:xfrm>
            <a:off x="1676400" y="4825198"/>
            <a:ext cx="0" cy="824648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14" idx="5"/>
            <a:endCxn id="28" idx="0"/>
          </p:cNvCxnSpPr>
          <p:nvPr/>
        </p:nvCxnSpPr>
        <p:spPr bwMode="auto">
          <a:xfrm>
            <a:off x="1893423" y="4735690"/>
            <a:ext cx="773577" cy="9141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Rectangle 44"/>
          <p:cNvSpPr/>
          <p:nvPr/>
        </p:nvSpPr>
        <p:spPr bwMode="auto">
          <a:xfrm>
            <a:off x="3278717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3886200" y="4213997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48" name="Straight Connector 47"/>
          <p:cNvCxnSpPr>
            <a:stCxn id="47" idx="3"/>
            <a:endCxn id="45" idx="0"/>
          </p:cNvCxnSpPr>
          <p:nvPr/>
        </p:nvCxnSpPr>
        <p:spPr bwMode="auto">
          <a:xfrm flipH="1">
            <a:off x="3507317" y="4735690"/>
            <a:ext cx="468777" cy="9141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" name="Rectangle 48"/>
          <p:cNvSpPr/>
          <p:nvPr/>
        </p:nvSpPr>
        <p:spPr bwMode="auto">
          <a:xfrm>
            <a:off x="3964517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4955117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53" name="Straight Connector 52"/>
          <p:cNvCxnSpPr>
            <a:stCxn id="47" idx="4"/>
            <a:endCxn id="49" idx="0"/>
          </p:cNvCxnSpPr>
          <p:nvPr/>
        </p:nvCxnSpPr>
        <p:spPr bwMode="auto">
          <a:xfrm>
            <a:off x="4193117" y="4825198"/>
            <a:ext cx="0" cy="824648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>
            <a:stCxn id="47" idx="5"/>
            <a:endCxn id="51" idx="0"/>
          </p:cNvCxnSpPr>
          <p:nvPr/>
        </p:nvCxnSpPr>
        <p:spPr bwMode="auto">
          <a:xfrm>
            <a:off x="4410140" y="4735690"/>
            <a:ext cx="773577" cy="9141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7" name="Oval 136"/>
          <p:cNvSpPr/>
          <p:nvPr/>
        </p:nvSpPr>
        <p:spPr bwMode="auto">
          <a:xfrm>
            <a:off x="2588683" y="2971800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1983317" y="5816831"/>
            <a:ext cx="378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40" name="TextBox 139"/>
          <p:cNvSpPr txBox="1"/>
          <p:nvPr/>
        </p:nvSpPr>
        <p:spPr>
          <a:xfrm>
            <a:off x="4500034" y="5816831"/>
            <a:ext cx="378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142" name="Straight Connector 141"/>
          <p:cNvCxnSpPr>
            <a:stCxn id="14" idx="0"/>
            <a:endCxn id="137" idx="3"/>
          </p:cNvCxnSpPr>
          <p:nvPr/>
        </p:nvCxnSpPr>
        <p:spPr bwMode="auto">
          <a:xfrm flipV="1">
            <a:off x="1676400" y="3493493"/>
            <a:ext cx="1002177" cy="720504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4" name="Straight Connector 143"/>
          <p:cNvCxnSpPr>
            <a:stCxn id="137" idx="5"/>
            <a:endCxn id="47" idx="0"/>
          </p:cNvCxnSpPr>
          <p:nvPr/>
        </p:nvCxnSpPr>
        <p:spPr bwMode="auto">
          <a:xfrm>
            <a:off x="3112623" y="3493493"/>
            <a:ext cx="1080494" cy="720504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4" name="Rectangle 153"/>
          <p:cNvSpPr/>
          <p:nvPr/>
        </p:nvSpPr>
        <p:spPr bwMode="auto">
          <a:xfrm>
            <a:off x="5662083" y="3675987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56" name="Oval 155"/>
          <p:cNvSpPr/>
          <p:nvPr/>
        </p:nvSpPr>
        <p:spPr bwMode="auto">
          <a:xfrm>
            <a:off x="6269566" y="2240138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157" name="Straight Connector 156"/>
          <p:cNvCxnSpPr>
            <a:stCxn id="156" idx="3"/>
            <a:endCxn id="154" idx="0"/>
          </p:cNvCxnSpPr>
          <p:nvPr/>
        </p:nvCxnSpPr>
        <p:spPr bwMode="auto">
          <a:xfrm flipH="1">
            <a:off x="5890683" y="2761831"/>
            <a:ext cx="468777" cy="914156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8" name="Rectangle 157"/>
          <p:cNvSpPr/>
          <p:nvPr/>
        </p:nvSpPr>
        <p:spPr bwMode="auto">
          <a:xfrm>
            <a:off x="6347883" y="3675987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162" name="Straight Connector 161"/>
          <p:cNvCxnSpPr>
            <a:stCxn id="156" idx="4"/>
            <a:endCxn id="158" idx="0"/>
          </p:cNvCxnSpPr>
          <p:nvPr/>
        </p:nvCxnSpPr>
        <p:spPr bwMode="auto">
          <a:xfrm>
            <a:off x="6576483" y="2851339"/>
            <a:ext cx="0" cy="824648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9" name="Rectangle 168"/>
          <p:cNvSpPr/>
          <p:nvPr/>
        </p:nvSpPr>
        <p:spPr bwMode="auto">
          <a:xfrm>
            <a:off x="7467600" y="3679511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71" name="Oval 170"/>
          <p:cNvSpPr/>
          <p:nvPr/>
        </p:nvSpPr>
        <p:spPr bwMode="auto">
          <a:xfrm>
            <a:off x="7394575" y="2241019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172" name="Straight Connector 171"/>
          <p:cNvCxnSpPr>
            <a:stCxn id="171" idx="4"/>
            <a:endCxn id="169" idx="0"/>
          </p:cNvCxnSpPr>
          <p:nvPr/>
        </p:nvCxnSpPr>
        <p:spPr bwMode="auto">
          <a:xfrm flipH="1">
            <a:off x="7696200" y="2852220"/>
            <a:ext cx="5292" cy="827291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3" name="Rectangle 172"/>
          <p:cNvSpPr/>
          <p:nvPr/>
        </p:nvSpPr>
        <p:spPr bwMode="auto">
          <a:xfrm>
            <a:off x="8153400" y="3679511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175" name="Straight Connector 174"/>
          <p:cNvCxnSpPr>
            <a:stCxn id="171" idx="5"/>
            <a:endCxn id="173" idx="0"/>
          </p:cNvCxnSpPr>
          <p:nvPr/>
        </p:nvCxnSpPr>
        <p:spPr bwMode="auto">
          <a:xfrm>
            <a:off x="7918515" y="2762712"/>
            <a:ext cx="463485" cy="916799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9" name="Straight Connector 188"/>
          <p:cNvCxnSpPr>
            <a:stCxn id="156" idx="6"/>
            <a:endCxn id="171" idx="2"/>
          </p:cNvCxnSpPr>
          <p:nvPr/>
        </p:nvCxnSpPr>
        <p:spPr bwMode="auto">
          <a:xfrm>
            <a:off x="6883400" y="2545739"/>
            <a:ext cx="511175" cy="881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1" name="Oval 190"/>
          <p:cNvSpPr/>
          <p:nvPr/>
        </p:nvSpPr>
        <p:spPr bwMode="auto">
          <a:xfrm>
            <a:off x="762000" y="1371600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92" name="TextBox 191"/>
          <p:cNvSpPr txBox="1"/>
          <p:nvPr/>
        </p:nvSpPr>
        <p:spPr>
          <a:xfrm>
            <a:off x="1676400" y="14478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Switch</a:t>
            </a:r>
            <a:endParaRPr lang="en-US" dirty="0"/>
          </a:p>
        </p:txBody>
      </p:sp>
      <p:sp>
        <p:nvSpPr>
          <p:cNvPr id="193" name="Rectangle 192"/>
          <p:cNvSpPr/>
          <p:nvPr/>
        </p:nvSpPr>
        <p:spPr bwMode="auto">
          <a:xfrm>
            <a:off x="840317" y="2075081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1681130" y="2096869"/>
            <a:ext cx="20547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Server with  VM</a:t>
            </a:r>
            <a:r>
              <a:rPr lang="en-US" dirty="0"/>
              <a:t> </a:t>
            </a:r>
            <a:r>
              <a:rPr lang="en-US" dirty="0" smtClean="0"/>
              <a:t>slots</a:t>
            </a:r>
            <a:endParaRPr lang="en-US" dirty="0"/>
          </a:p>
        </p:txBody>
      </p:sp>
      <p:sp>
        <p:nvSpPr>
          <p:cNvPr id="197" name="Rectangle 196"/>
          <p:cNvSpPr/>
          <p:nvPr/>
        </p:nvSpPr>
        <p:spPr bwMode="auto">
          <a:xfrm>
            <a:off x="685801" y="1219200"/>
            <a:ext cx="3124200" cy="1676400"/>
          </a:xfrm>
          <a:prstGeom prst="rect">
            <a:avLst/>
          </a:prstGeom>
          <a:noFill/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216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 Virtual obeying constraints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762000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1369483" y="4213997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23" name="Straight Connector 22"/>
          <p:cNvCxnSpPr>
            <a:stCxn id="14" idx="3"/>
            <a:endCxn id="10" idx="0"/>
          </p:cNvCxnSpPr>
          <p:nvPr/>
        </p:nvCxnSpPr>
        <p:spPr bwMode="auto">
          <a:xfrm flipH="1">
            <a:off x="990600" y="4735690"/>
            <a:ext cx="468777" cy="9141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1447800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2438400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39" name="Straight Connector 38"/>
          <p:cNvCxnSpPr>
            <a:stCxn id="14" idx="4"/>
            <a:endCxn id="26" idx="0"/>
          </p:cNvCxnSpPr>
          <p:nvPr/>
        </p:nvCxnSpPr>
        <p:spPr bwMode="auto">
          <a:xfrm>
            <a:off x="1676400" y="4825198"/>
            <a:ext cx="0" cy="824648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14" idx="5"/>
            <a:endCxn id="28" idx="0"/>
          </p:cNvCxnSpPr>
          <p:nvPr/>
        </p:nvCxnSpPr>
        <p:spPr bwMode="auto">
          <a:xfrm>
            <a:off x="1893423" y="4735690"/>
            <a:ext cx="773577" cy="9141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Rectangle 44"/>
          <p:cNvSpPr/>
          <p:nvPr/>
        </p:nvSpPr>
        <p:spPr bwMode="auto">
          <a:xfrm>
            <a:off x="3278717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354917" y="581683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7" name="Oval 46"/>
          <p:cNvSpPr/>
          <p:nvPr/>
        </p:nvSpPr>
        <p:spPr bwMode="auto">
          <a:xfrm>
            <a:off x="3886200" y="4213997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48" name="Straight Connector 47"/>
          <p:cNvCxnSpPr>
            <a:stCxn id="47" idx="3"/>
            <a:endCxn id="45" idx="0"/>
          </p:cNvCxnSpPr>
          <p:nvPr/>
        </p:nvCxnSpPr>
        <p:spPr bwMode="auto">
          <a:xfrm flipH="1">
            <a:off x="3507317" y="4735690"/>
            <a:ext cx="468777" cy="9141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" name="Rectangle 48"/>
          <p:cNvSpPr/>
          <p:nvPr/>
        </p:nvSpPr>
        <p:spPr bwMode="auto">
          <a:xfrm>
            <a:off x="3964517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4955117" y="5649846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53" name="Straight Connector 52"/>
          <p:cNvCxnSpPr>
            <a:stCxn id="47" idx="4"/>
            <a:endCxn id="49" idx="0"/>
          </p:cNvCxnSpPr>
          <p:nvPr/>
        </p:nvCxnSpPr>
        <p:spPr bwMode="auto">
          <a:xfrm>
            <a:off x="4193117" y="4825198"/>
            <a:ext cx="0" cy="824648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>
            <a:stCxn id="47" idx="5"/>
            <a:endCxn id="51" idx="0"/>
          </p:cNvCxnSpPr>
          <p:nvPr/>
        </p:nvCxnSpPr>
        <p:spPr bwMode="auto">
          <a:xfrm>
            <a:off x="4410140" y="4735690"/>
            <a:ext cx="773577" cy="9141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7" name="Oval 136"/>
          <p:cNvSpPr/>
          <p:nvPr/>
        </p:nvSpPr>
        <p:spPr bwMode="auto">
          <a:xfrm>
            <a:off x="2588683" y="2971800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1983317" y="5816831"/>
            <a:ext cx="378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40" name="TextBox 139"/>
          <p:cNvSpPr txBox="1"/>
          <p:nvPr/>
        </p:nvSpPr>
        <p:spPr>
          <a:xfrm>
            <a:off x="4500034" y="5816831"/>
            <a:ext cx="378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142" name="Straight Connector 141"/>
          <p:cNvCxnSpPr>
            <a:stCxn id="14" idx="0"/>
            <a:endCxn id="137" idx="3"/>
          </p:cNvCxnSpPr>
          <p:nvPr/>
        </p:nvCxnSpPr>
        <p:spPr bwMode="auto">
          <a:xfrm flipV="1">
            <a:off x="1676400" y="3493493"/>
            <a:ext cx="1002177" cy="720504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4" name="Straight Connector 143"/>
          <p:cNvCxnSpPr>
            <a:stCxn id="137" idx="5"/>
            <a:endCxn id="47" idx="0"/>
          </p:cNvCxnSpPr>
          <p:nvPr/>
        </p:nvCxnSpPr>
        <p:spPr bwMode="auto">
          <a:xfrm>
            <a:off x="3112623" y="3493493"/>
            <a:ext cx="1080494" cy="720504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" name="Rectangle 3"/>
          <p:cNvSpPr/>
          <p:nvPr/>
        </p:nvSpPr>
        <p:spPr bwMode="auto">
          <a:xfrm>
            <a:off x="685800" y="5562600"/>
            <a:ext cx="609600" cy="8382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1369483" y="5562600"/>
            <a:ext cx="609600" cy="8382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3202517" y="5562600"/>
            <a:ext cx="609600" cy="8382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886200" y="5562600"/>
            <a:ext cx="609600" cy="8382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1295400" y="4138597"/>
            <a:ext cx="762000" cy="76200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8" name="Oval 67"/>
          <p:cNvSpPr/>
          <p:nvPr/>
        </p:nvSpPr>
        <p:spPr bwMode="auto">
          <a:xfrm>
            <a:off x="3812117" y="4138597"/>
            <a:ext cx="762000" cy="76200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8" name="Straight Connector 7"/>
          <p:cNvCxnSpPr>
            <a:stCxn id="4" idx="0"/>
            <a:endCxn id="6" idx="3"/>
          </p:cNvCxnSpPr>
          <p:nvPr/>
        </p:nvCxnSpPr>
        <p:spPr bwMode="auto">
          <a:xfrm flipV="1">
            <a:off x="990600" y="4789005"/>
            <a:ext cx="416392" cy="773595"/>
          </a:xfrm>
          <a:prstGeom prst="line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/>
          <p:cNvCxnSpPr>
            <a:stCxn id="63" idx="0"/>
            <a:endCxn id="6" idx="4"/>
          </p:cNvCxnSpPr>
          <p:nvPr/>
        </p:nvCxnSpPr>
        <p:spPr bwMode="auto">
          <a:xfrm flipV="1">
            <a:off x="1674283" y="4900597"/>
            <a:ext cx="2117" cy="662003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Straight Connector 79"/>
          <p:cNvCxnSpPr>
            <a:stCxn id="64" idx="0"/>
            <a:endCxn id="68" idx="3"/>
          </p:cNvCxnSpPr>
          <p:nvPr/>
        </p:nvCxnSpPr>
        <p:spPr bwMode="auto">
          <a:xfrm flipV="1">
            <a:off x="3507317" y="4789005"/>
            <a:ext cx="416392" cy="773595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/>
          <p:nvPr/>
        </p:nvCxnSpPr>
        <p:spPr bwMode="auto">
          <a:xfrm flipV="1">
            <a:off x="990600" y="4825198"/>
            <a:ext cx="378883" cy="737402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/>
          <p:cNvCxnSpPr>
            <a:stCxn id="65" idx="0"/>
            <a:endCxn id="68" idx="4"/>
          </p:cNvCxnSpPr>
          <p:nvPr/>
        </p:nvCxnSpPr>
        <p:spPr bwMode="auto">
          <a:xfrm flipV="1">
            <a:off x="4191000" y="4900597"/>
            <a:ext cx="2117" cy="662003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Rectangle 76"/>
          <p:cNvSpPr/>
          <p:nvPr/>
        </p:nvSpPr>
        <p:spPr bwMode="auto">
          <a:xfrm>
            <a:off x="5662083" y="3675987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79" name="Oval 78"/>
          <p:cNvSpPr/>
          <p:nvPr/>
        </p:nvSpPr>
        <p:spPr bwMode="auto">
          <a:xfrm>
            <a:off x="6269566" y="2240138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81" name="Straight Connector 80"/>
          <p:cNvCxnSpPr>
            <a:stCxn id="79" idx="3"/>
            <a:endCxn id="77" idx="0"/>
          </p:cNvCxnSpPr>
          <p:nvPr/>
        </p:nvCxnSpPr>
        <p:spPr bwMode="auto">
          <a:xfrm flipH="1">
            <a:off x="5890683" y="2761831"/>
            <a:ext cx="468777" cy="914156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2" name="Rectangle 81"/>
          <p:cNvSpPr/>
          <p:nvPr/>
        </p:nvSpPr>
        <p:spPr bwMode="auto">
          <a:xfrm>
            <a:off x="6347883" y="3675987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84" name="Straight Connector 83"/>
          <p:cNvCxnSpPr>
            <a:stCxn id="79" idx="4"/>
            <a:endCxn id="82" idx="0"/>
          </p:cNvCxnSpPr>
          <p:nvPr/>
        </p:nvCxnSpPr>
        <p:spPr bwMode="auto">
          <a:xfrm>
            <a:off x="6576483" y="2851339"/>
            <a:ext cx="0" cy="824648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0" name="Rectangle 89"/>
          <p:cNvSpPr/>
          <p:nvPr/>
        </p:nvSpPr>
        <p:spPr bwMode="auto">
          <a:xfrm>
            <a:off x="7467600" y="3679511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94" name="Oval 93"/>
          <p:cNvSpPr/>
          <p:nvPr/>
        </p:nvSpPr>
        <p:spPr bwMode="auto">
          <a:xfrm>
            <a:off x="7394575" y="2241019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110" name="Straight Connector 109"/>
          <p:cNvCxnSpPr>
            <a:stCxn id="94" idx="4"/>
            <a:endCxn id="90" idx="0"/>
          </p:cNvCxnSpPr>
          <p:nvPr/>
        </p:nvCxnSpPr>
        <p:spPr bwMode="auto">
          <a:xfrm flipH="1">
            <a:off x="7696200" y="2852220"/>
            <a:ext cx="5292" cy="827291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1" name="Rectangle 110"/>
          <p:cNvSpPr/>
          <p:nvPr/>
        </p:nvSpPr>
        <p:spPr bwMode="auto">
          <a:xfrm>
            <a:off x="8153400" y="3679511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113" name="Straight Connector 112"/>
          <p:cNvCxnSpPr>
            <a:stCxn id="94" idx="5"/>
            <a:endCxn id="111" idx="0"/>
          </p:cNvCxnSpPr>
          <p:nvPr/>
        </p:nvCxnSpPr>
        <p:spPr bwMode="auto">
          <a:xfrm>
            <a:off x="7918515" y="2762712"/>
            <a:ext cx="463485" cy="916799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8" name="Straight Connector 117"/>
          <p:cNvCxnSpPr>
            <a:stCxn id="79" idx="6"/>
            <a:endCxn id="94" idx="2"/>
          </p:cNvCxnSpPr>
          <p:nvPr/>
        </p:nvCxnSpPr>
        <p:spPr bwMode="auto">
          <a:xfrm>
            <a:off x="6883400" y="2545739"/>
            <a:ext cx="511175" cy="881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21" name="Arc 20"/>
          <p:cNvSpPr/>
          <p:nvPr/>
        </p:nvSpPr>
        <p:spPr bwMode="auto">
          <a:xfrm rot="18939123">
            <a:off x="1222492" y="3697064"/>
            <a:ext cx="3363700" cy="3292503"/>
          </a:xfrm>
          <a:prstGeom prst="arc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20" name="Oval 119"/>
          <p:cNvSpPr/>
          <p:nvPr/>
        </p:nvSpPr>
        <p:spPr bwMode="auto">
          <a:xfrm>
            <a:off x="762000" y="1371600"/>
            <a:ext cx="613834" cy="611201"/>
          </a:xfrm>
          <a:prstGeom prst="ellips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1676400" y="14478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Switch</a:t>
            </a:r>
            <a:endParaRPr lang="en-US" dirty="0"/>
          </a:p>
        </p:txBody>
      </p:sp>
      <p:sp>
        <p:nvSpPr>
          <p:cNvPr id="122" name="Rectangle 121"/>
          <p:cNvSpPr/>
          <p:nvPr/>
        </p:nvSpPr>
        <p:spPr bwMode="auto">
          <a:xfrm>
            <a:off x="840317" y="2075081"/>
            <a:ext cx="457200" cy="70330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1681130" y="2096869"/>
            <a:ext cx="20547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Server with  VM</a:t>
            </a:r>
            <a:r>
              <a:rPr lang="en-US" dirty="0"/>
              <a:t> </a:t>
            </a:r>
            <a:r>
              <a:rPr lang="en-US" dirty="0" smtClean="0"/>
              <a:t>slots</a:t>
            </a:r>
            <a:endParaRPr lang="en-US" dirty="0"/>
          </a:p>
        </p:txBody>
      </p:sp>
      <p:sp>
        <p:nvSpPr>
          <p:cNvPr id="124" name="Rectangle 123"/>
          <p:cNvSpPr/>
          <p:nvPr/>
        </p:nvSpPr>
        <p:spPr bwMode="auto">
          <a:xfrm>
            <a:off x="685801" y="1219200"/>
            <a:ext cx="3124200" cy="1676400"/>
          </a:xfrm>
          <a:prstGeom prst="rect">
            <a:avLst/>
          </a:prstGeom>
          <a:noFill/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9460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2819400" y="3266206"/>
            <a:ext cx="5181599" cy="130579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6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4876800"/>
            <a:ext cx="4572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Mapping Database</a:t>
            </a:r>
            <a:endParaRPr lang="en-US" dirty="0"/>
          </a:p>
        </p:txBody>
      </p:sp>
      <p:pic>
        <p:nvPicPr>
          <p:cNvPr id="4" name="Picture 3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6118723"/>
            <a:ext cx="421502" cy="358277"/>
          </a:xfrm>
          <a:prstGeom prst="rect">
            <a:avLst/>
          </a:prstGeom>
        </p:spPr>
      </p:pic>
      <p:cxnSp>
        <p:nvCxnSpPr>
          <p:cNvPr id="5" name="Straight Connector 4"/>
          <p:cNvCxnSpPr>
            <a:stCxn id="14" idx="2"/>
            <a:endCxn id="4" idx="1"/>
          </p:cNvCxnSpPr>
          <p:nvPr/>
        </p:nvCxnSpPr>
        <p:spPr bwMode="auto">
          <a:xfrm rot="16200000" flipH="1">
            <a:off x="4845727" y="6038189"/>
            <a:ext cx="145272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>
            <a:stCxn id="15" idx="2"/>
            <a:endCxn id="4" idx="0"/>
          </p:cNvCxnSpPr>
          <p:nvPr/>
        </p:nvCxnSpPr>
        <p:spPr bwMode="auto">
          <a:xfrm rot="5400000">
            <a:off x="5224246" y="6015895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>
            <a:stCxn id="14" idx="0"/>
            <a:endCxn id="15" idx="1"/>
          </p:cNvCxnSpPr>
          <p:nvPr/>
        </p:nvCxnSpPr>
        <p:spPr bwMode="auto">
          <a:xfrm rot="5400000" flipH="1" flipV="1">
            <a:off x="4843703" y="5718481"/>
            <a:ext cx="135466" cy="36021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>
            <a:stCxn id="16" idx="2"/>
            <a:endCxn id="15" idx="0"/>
          </p:cNvCxnSpPr>
          <p:nvPr/>
        </p:nvCxnSpPr>
        <p:spPr bwMode="auto">
          <a:xfrm rot="16200000" flipH="1">
            <a:off x="5029200" y="5439850"/>
            <a:ext cx="304800" cy="29094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endCxn id="14" idx="0"/>
          </p:cNvCxnSpPr>
          <p:nvPr/>
        </p:nvCxnSpPr>
        <p:spPr bwMode="auto">
          <a:xfrm>
            <a:off x="4419600" y="5715001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13" idx="0"/>
            <a:endCxn id="16" idx="1"/>
          </p:cNvCxnSpPr>
          <p:nvPr/>
        </p:nvCxnSpPr>
        <p:spPr bwMode="auto">
          <a:xfrm rot="5400000" flipH="1" flipV="1">
            <a:off x="4519092" y="5247226"/>
            <a:ext cx="188943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endCxn id="15" idx="1"/>
          </p:cNvCxnSpPr>
          <p:nvPr/>
        </p:nvCxnSpPr>
        <p:spPr bwMode="auto">
          <a:xfrm>
            <a:off x="4572000" y="5638801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14" idx="0"/>
            <a:endCxn id="16" idx="2"/>
          </p:cNvCxnSpPr>
          <p:nvPr/>
        </p:nvCxnSpPr>
        <p:spPr bwMode="auto">
          <a:xfrm rot="5400000" flipH="1" flipV="1">
            <a:off x="4617027" y="5547223"/>
            <a:ext cx="5334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55287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59663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91546" y="57377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5246656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6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5890123"/>
            <a:ext cx="421502" cy="358277"/>
          </a:xfrm>
          <a:prstGeom prst="rect">
            <a:avLst/>
          </a:prstGeom>
        </p:spPr>
      </p:pic>
      <p:cxnSp>
        <p:nvCxnSpPr>
          <p:cNvPr id="18" name="Straight Connector 17"/>
          <p:cNvCxnSpPr>
            <a:stCxn id="17" idx="0"/>
            <a:endCxn id="13" idx="2"/>
          </p:cNvCxnSpPr>
          <p:nvPr/>
        </p:nvCxnSpPr>
        <p:spPr bwMode="auto">
          <a:xfrm flipV="1">
            <a:off x="4096951" y="5715000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>
          <a:xfrm>
            <a:off x="685800" y="1371600"/>
            <a:ext cx="7467600" cy="3352800"/>
          </a:xfrm>
          <a:prstGeom prst="rect">
            <a:avLst/>
          </a:prstGeom>
          <a:noFill/>
          <a:ln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9" idx="2"/>
            <a:endCxn id="13" idx="0"/>
          </p:cNvCxnSpPr>
          <p:nvPr/>
        </p:nvCxnSpPr>
        <p:spPr>
          <a:xfrm>
            <a:off x="4419600" y="4724400"/>
            <a:ext cx="6927" cy="80433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9" idx="2"/>
            <a:endCxn id="16" idx="0"/>
          </p:cNvCxnSpPr>
          <p:nvPr/>
        </p:nvCxnSpPr>
        <p:spPr>
          <a:xfrm>
            <a:off x="4419600" y="4724400"/>
            <a:ext cx="616527" cy="52225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9" idx="2"/>
            <a:endCxn id="15" idx="0"/>
          </p:cNvCxnSpPr>
          <p:nvPr/>
        </p:nvCxnSpPr>
        <p:spPr>
          <a:xfrm>
            <a:off x="4419600" y="4724400"/>
            <a:ext cx="907473" cy="101332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9" idx="2"/>
          </p:cNvCxnSpPr>
          <p:nvPr/>
        </p:nvCxnSpPr>
        <p:spPr>
          <a:xfrm>
            <a:off x="4419600" y="4724400"/>
            <a:ext cx="228600" cy="14478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5800" y="5410200"/>
            <a:ext cx="251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SDN enabled</a:t>
            </a:r>
          </a:p>
          <a:p>
            <a:pPr algn="ctr"/>
            <a:r>
              <a:rPr lang="en-US" dirty="0" smtClean="0"/>
              <a:t>Network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971800" y="3398709"/>
            <a:ext cx="1981200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en-US" dirty="0" smtClean="0">
                <a:solidFill>
                  <a:schemeClr val="tx1"/>
                </a:solidFill>
              </a:rPr>
              <a:t>Address</a:t>
            </a:r>
          </a:p>
          <a:p>
            <a:pPr lvl="1" algn="ctr"/>
            <a:r>
              <a:rPr lang="en-US" dirty="0" smtClean="0">
                <a:solidFill>
                  <a:schemeClr val="tx1"/>
                </a:solidFill>
              </a:rPr>
              <a:t>Mapping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48000" y="3672337"/>
            <a:ext cx="533400" cy="4156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DB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3048000" y="4039482"/>
            <a:ext cx="533400" cy="138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048000" y="3582282"/>
            <a:ext cx="533400" cy="138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629399" y="1449493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115422" y="1447800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pic>
        <p:nvPicPr>
          <p:cNvPr id="32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24384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33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25146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" name="Rectangle 35"/>
          <p:cNvSpPr/>
          <p:nvPr/>
        </p:nvSpPr>
        <p:spPr>
          <a:xfrm>
            <a:off x="5174342" y="3398710"/>
            <a:ext cx="2611912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Container Based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 Virtualization</a:t>
            </a:r>
          </a:p>
        </p:txBody>
      </p:sp>
      <p:pic>
        <p:nvPicPr>
          <p:cNvPr id="37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22521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24045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38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24807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0" name="Straight Arrow Connector 39"/>
          <p:cNvCxnSpPr>
            <a:stCxn id="31" idx="2"/>
          </p:cNvCxnSpPr>
          <p:nvPr/>
        </p:nvCxnSpPr>
        <p:spPr>
          <a:xfrm>
            <a:off x="5801222" y="2895600"/>
            <a:ext cx="447178" cy="533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9" idx="2"/>
          </p:cNvCxnSpPr>
          <p:nvPr/>
        </p:nvCxnSpPr>
        <p:spPr>
          <a:xfrm flipH="1">
            <a:off x="6916881" y="2897293"/>
            <a:ext cx="398318" cy="53170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1219200" y="3399592"/>
            <a:ext cx="1447800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Arbitrary </a:t>
            </a:r>
            <a:r>
              <a:rPr lang="en-US" dirty="0" err="1" smtClean="0">
                <a:solidFill>
                  <a:schemeClr val="tx1"/>
                </a:solidFill>
              </a:rPr>
              <a:t>Embedder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2957946" y="3380509"/>
            <a:ext cx="1995054" cy="1039091"/>
          </a:xfrm>
          <a:prstGeom prst="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09600" y="1560493"/>
            <a:ext cx="3200400" cy="954107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Database for address mappings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5613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Mapping Database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Leverages existing database research</a:t>
            </a:r>
          </a:p>
          <a:p>
            <a:pPr lvl="1"/>
            <a:r>
              <a:rPr lang="en-US" dirty="0"/>
              <a:t>Simplifies storing state of network </a:t>
            </a:r>
            <a:r>
              <a:rPr lang="en-US" dirty="0" smtClean="0"/>
              <a:t>mappings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2331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Mapping Database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Leverages existing database research</a:t>
            </a:r>
          </a:p>
          <a:p>
            <a:pPr lvl="1"/>
            <a:r>
              <a:rPr lang="en-US" dirty="0"/>
              <a:t>Simplifies storing state of network mappings</a:t>
            </a:r>
          </a:p>
          <a:p>
            <a:pPr lvl="1"/>
            <a:r>
              <a:rPr lang="en-US" dirty="0"/>
              <a:t>Centralizes state, allowing multiple controllers to have the same view in the </a:t>
            </a:r>
            <a:r>
              <a:rPr lang="en-US" dirty="0" smtClean="0"/>
              <a:t>future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49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Mapping Database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Leverages existing database research</a:t>
            </a:r>
          </a:p>
          <a:p>
            <a:pPr lvl="1"/>
            <a:r>
              <a:rPr lang="en-US" dirty="0"/>
              <a:t>Simplifies storing state of network mappings</a:t>
            </a:r>
          </a:p>
          <a:p>
            <a:pPr lvl="1"/>
            <a:r>
              <a:rPr lang="en-US" dirty="0"/>
              <a:t>Centralizes state, allowing multiple controllers to have the same view in the </a:t>
            </a:r>
            <a:r>
              <a:rPr lang="en-US" dirty="0" smtClean="0"/>
              <a:t>future</a:t>
            </a:r>
          </a:p>
          <a:p>
            <a:pPr lvl="1"/>
            <a:r>
              <a:rPr lang="en-US" dirty="0" smtClean="0"/>
              <a:t>Support for high throughput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981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Mapping Database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Leverages existing database research</a:t>
            </a:r>
          </a:p>
          <a:p>
            <a:pPr lvl="1"/>
            <a:r>
              <a:rPr lang="en-US" dirty="0"/>
              <a:t>Simplifies storing state of network mappings</a:t>
            </a:r>
          </a:p>
          <a:p>
            <a:pPr lvl="1"/>
            <a:r>
              <a:rPr lang="en-US" dirty="0"/>
              <a:t>Centralizes state, allowing multiple controllers to have the same view in the </a:t>
            </a:r>
            <a:r>
              <a:rPr lang="en-US" dirty="0" smtClean="0"/>
              <a:t>future</a:t>
            </a:r>
          </a:p>
          <a:p>
            <a:pPr lvl="1"/>
            <a:r>
              <a:rPr lang="en-US" dirty="0" smtClean="0"/>
              <a:t>Support for high throughput </a:t>
            </a:r>
          </a:p>
          <a:p>
            <a:pPr lvl="1"/>
            <a:r>
              <a:rPr lang="en-US" dirty="0" smtClean="0"/>
              <a:t>Low latency achieved through caching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221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Mapping Database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Leverages existing database research</a:t>
            </a:r>
          </a:p>
          <a:p>
            <a:pPr lvl="1"/>
            <a:r>
              <a:rPr lang="en-US" dirty="0"/>
              <a:t>Simplifies storing state of network mappings</a:t>
            </a:r>
          </a:p>
          <a:p>
            <a:pPr lvl="1"/>
            <a:r>
              <a:rPr lang="en-US" dirty="0"/>
              <a:t>Centralizes state, allowing multiple controllers to have the same view in the </a:t>
            </a:r>
            <a:r>
              <a:rPr lang="en-US" dirty="0" smtClean="0"/>
              <a:t>future</a:t>
            </a:r>
          </a:p>
          <a:p>
            <a:pPr lvl="1"/>
            <a:r>
              <a:rPr lang="en-US" dirty="0" smtClean="0"/>
              <a:t>Support for high throughput </a:t>
            </a:r>
          </a:p>
          <a:p>
            <a:pPr lvl="1"/>
            <a:r>
              <a:rPr lang="en-US" dirty="0" smtClean="0"/>
              <a:t>Low latency achieved through caching</a:t>
            </a:r>
          </a:p>
          <a:p>
            <a:pPr lvl="1"/>
            <a:r>
              <a:rPr lang="en-US" dirty="0" smtClean="0"/>
              <a:t>Guarantees on consistency even in the events of database server failure – no partial network mappings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1138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Mapping Database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Leverages existing database research</a:t>
            </a:r>
          </a:p>
          <a:p>
            <a:pPr lvl="1"/>
            <a:r>
              <a:rPr lang="en-US" dirty="0"/>
              <a:t>Simplifies storing state of network </a:t>
            </a:r>
            <a:r>
              <a:rPr lang="en-US" dirty="0" smtClean="0"/>
              <a:t>mappings</a:t>
            </a:r>
          </a:p>
          <a:p>
            <a:pPr lvl="1"/>
            <a:r>
              <a:rPr lang="en-US" dirty="0"/>
              <a:t>Centralizes state, allowing multiple controllers to have the same view in the </a:t>
            </a:r>
            <a:r>
              <a:rPr lang="en-US" dirty="0" smtClean="0"/>
              <a:t>future</a:t>
            </a:r>
          </a:p>
          <a:p>
            <a:pPr lvl="1"/>
            <a:r>
              <a:rPr lang="en-US" dirty="0" smtClean="0"/>
              <a:t>Support for high throughput </a:t>
            </a:r>
          </a:p>
          <a:p>
            <a:pPr lvl="1"/>
            <a:r>
              <a:rPr lang="en-US" dirty="0" smtClean="0"/>
              <a:t>Low latency achieved through caching</a:t>
            </a:r>
          </a:p>
          <a:p>
            <a:pPr lvl="1"/>
            <a:r>
              <a:rPr lang="en-US" dirty="0" smtClean="0"/>
              <a:t>Guarantees on consistency even in the events of database server failure – no partial network mappings</a:t>
            </a:r>
          </a:p>
          <a:p>
            <a:pPr lvl="1"/>
            <a:r>
              <a:rPr lang="en-US" dirty="0" smtClean="0"/>
              <a:t>Updates are atomic, allowing changes to network mappings to be atomic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032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Picture 1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843" y="3657948"/>
            <a:ext cx="2229317" cy="147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Network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1295400"/>
          </a:xfrm>
        </p:spPr>
        <p:txBody>
          <a:bodyPr/>
          <a:lstStyle/>
          <a:p>
            <a:r>
              <a:rPr lang="en-US" dirty="0" smtClean="0"/>
              <a:t>Ability to run multiple virtual networks that:</a:t>
            </a:r>
          </a:p>
          <a:p>
            <a:pPr lvl="1"/>
            <a:r>
              <a:rPr lang="en-US" dirty="0" smtClean="0"/>
              <a:t>Each has a separate control and data plane</a:t>
            </a:r>
          </a:p>
          <a:p>
            <a:pPr lvl="1"/>
            <a:r>
              <a:rPr lang="en-US" dirty="0" smtClean="0"/>
              <a:t>Coexist together on top of one physical network</a:t>
            </a:r>
          </a:p>
          <a:p>
            <a:pPr lvl="1"/>
            <a:r>
              <a:rPr lang="en-US" dirty="0" smtClean="0"/>
              <a:t>Can be managed by individual parties that potentially don’t trust each other</a:t>
            </a:r>
          </a:p>
          <a:p>
            <a:pPr marL="339725" lvl="1" indent="0">
              <a:buNone/>
            </a:pPr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6" name="Picture 5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64774" y="4594723"/>
            <a:ext cx="421502" cy="358277"/>
          </a:xfrm>
          <a:prstGeom prst="rect">
            <a:avLst/>
          </a:prstGeom>
        </p:spPr>
      </p:pic>
      <p:cxnSp>
        <p:nvCxnSpPr>
          <p:cNvPr id="7" name="Straight Connector 6"/>
          <p:cNvCxnSpPr>
            <a:stCxn id="9" idx="2"/>
            <a:endCxn id="6" idx="1"/>
          </p:cNvCxnSpPr>
          <p:nvPr/>
        </p:nvCxnSpPr>
        <p:spPr bwMode="auto">
          <a:xfrm>
            <a:off x="1790701" y="4628590"/>
            <a:ext cx="374073" cy="14527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1984664" y="4332255"/>
            <a:ext cx="360222" cy="15472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9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55174" y="44423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9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45574" y="4366123"/>
            <a:ext cx="421502" cy="358277"/>
          </a:xfrm>
          <a:prstGeom prst="rect">
            <a:avLst/>
          </a:prstGeom>
        </p:spPr>
      </p:pic>
      <p:cxnSp>
        <p:nvCxnSpPr>
          <p:cNvPr id="11" name="Straight Connector 10"/>
          <p:cNvCxnSpPr>
            <a:stCxn id="10" idx="3"/>
            <a:endCxn id="9" idx="1"/>
          </p:cNvCxnSpPr>
          <p:nvPr/>
        </p:nvCxnSpPr>
        <p:spPr bwMode="auto">
          <a:xfrm flipV="1">
            <a:off x="1367076" y="4535457"/>
            <a:ext cx="188098" cy="9805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" name="Picture 1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3482477"/>
            <a:ext cx="2229317" cy="147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2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28984" y="4512734"/>
            <a:ext cx="421502" cy="358277"/>
          </a:xfrm>
          <a:prstGeom prst="rect">
            <a:avLst/>
          </a:prstGeom>
        </p:spPr>
      </p:pic>
      <p:cxnSp>
        <p:nvCxnSpPr>
          <p:cNvPr id="14" name="Straight Connector 13"/>
          <p:cNvCxnSpPr>
            <a:stCxn id="20" idx="2"/>
            <a:endCxn id="13" idx="0"/>
          </p:cNvCxnSpPr>
          <p:nvPr/>
        </p:nvCxnSpPr>
        <p:spPr bwMode="auto">
          <a:xfrm rot="5400000">
            <a:off x="4847830" y="4409906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endCxn id="20" idx="0"/>
          </p:cNvCxnSpPr>
          <p:nvPr/>
        </p:nvCxnSpPr>
        <p:spPr bwMode="auto">
          <a:xfrm flipH="1">
            <a:off x="4950657" y="3922745"/>
            <a:ext cx="1" cy="20898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4043184" y="4109012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19" idx="0"/>
            <a:endCxn id="45" idx="1"/>
          </p:cNvCxnSpPr>
          <p:nvPr/>
        </p:nvCxnSpPr>
        <p:spPr bwMode="auto">
          <a:xfrm flipV="1">
            <a:off x="4050111" y="3703947"/>
            <a:ext cx="243517" cy="218797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endCxn id="20" idx="1"/>
          </p:cNvCxnSpPr>
          <p:nvPr/>
        </p:nvCxnSpPr>
        <p:spPr bwMode="auto">
          <a:xfrm>
            <a:off x="4195584" y="4032812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9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4584" y="3922744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19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5130" y="4131734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20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09784" y="4284134"/>
            <a:ext cx="421502" cy="358277"/>
          </a:xfrm>
          <a:prstGeom prst="rect">
            <a:avLst/>
          </a:prstGeom>
        </p:spPr>
      </p:pic>
      <p:cxnSp>
        <p:nvCxnSpPr>
          <p:cNvPr id="22" name="Straight Connector 21"/>
          <p:cNvCxnSpPr>
            <a:stCxn id="21" idx="0"/>
            <a:endCxn id="19" idx="2"/>
          </p:cNvCxnSpPr>
          <p:nvPr/>
        </p:nvCxnSpPr>
        <p:spPr bwMode="auto">
          <a:xfrm flipV="1">
            <a:off x="3720535" y="4109011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3" name="Picture 1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3728228"/>
            <a:ext cx="1981200" cy="1453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" name="Picture 23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27374" y="4710361"/>
            <a:ext cx="421502" cy="358277"/>
          </a:xfrm>
          <a:prstGeom prst="rect">
            <a:avLst/>
          </a:prstGeom>
        </p:spPr>
      </p:pic>
      <p:cxnSp>
        <p:nvCxnSpPr>
          <p:cNvPr id="25" name="Straight Connector 24"/>
          <p:cNvCxnSpPr>
            <a:stCxn id="34" idx="2"/>
            <a:endCxn id="24" idx="1"/>
          </p:cNvCxnSpPr>
          <p:nvPr/>
        </p:nvCxnSpPr>
        <p:spPr bwMode="auto">
          <a:xfrm rot="16200000" flipH="1">
            <a:off x="7467701" y="4629827"/>
            <a:ext cx="145272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>
            <a:stCxn id="35" idx="2"/>
            <a:endCxn id="24" idx="0"/>
          </p:cNvCxnSpPr>
          <p:nvPr/>
        </p:nvCxnSpPr>
        <p:spPr bwMode="auto">
          <a:xfrm rot="5400000">
            <a:off x="7846220" y="4607533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>
            <a:stCxn id="34" idx="0"/>
            <a:endCxn id="35" idx="1"/>
          </p:cNvCxnSpPr>
          <p:nvPr/>
        </p:nvCxnSpPr>
        <p:spPr bwMode="auto">
          <a:xfrm rot="5400000" flipH="1" flipV="1">
            <a:off x="7465677" y="4310119"/>
            <a:ext cx="135466" cy="36021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36" idx="2"/>
            <a:endCxn id="35" idx="0"/>
          </p:cNvCxnSpPr>
          <p:nvPr/>
        </p:nvCxnSpPr>
        <p:spPr bwMode="auto">
          <a:xfrm rot="16200000" flipH="1">
            <a:off x="7651174" y="4031488"/>
            <a:ext cx="304800" cy="29094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endCxn id="34" idx="0"/>
          </p:cNvCxnSpPr>
          <p:nvPr/>
        </p:nvCxnSpPr>
        <p:spPr bwMode="auto">
          <a:xfrm>
            <a:off x="7041574" y="4306639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33" idx="0"/>
            <a:endCxn id="36" idx="1"/>
          </p:cNvCxnSpPr>
          <p:nvPr/>
        </p:nvCxnSpPr>
        <p:spPr bwMode="auto">
          <a:xfrm rot="5400000" flipH="1" flipV="1">
            <a:off x="7141066" y="3838864"/>
            <a:ext cx="188943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endCxn id="35" idx="1"/>
          </p:cNvCxnSpPr>
          <p:nvPr/>
        </p:nvCxnSpPr>
        <p:spPr bwMode="auto">
          <a:xfrm>
            <a:off x="7193974" y="4230439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34" idx="0"/>
            <a:endCxn id="36" idx="2"/>
          </p:cNvCxnSpPr>
          <p:nvPr/>
        </p:nvCxnSpPr>
        <p:spPr bwMode="auto">
          <a:xfrm rot="5400000" flipH="1" flipV="1">
            <a:off x="7239001" y="4138861"/>
            <a:ext cx="5334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33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12974" y="4120371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17774" y="4557961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13520" y="4329361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22574" y="3838294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Picture 36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08174" y="4481761"/>
            <a:ext cx="421502" cy="358277"/>
          </a:xfrm>
          <a:prstGeom prst="rect">
            <a:avLst/>
          </a:prstGeom>
        </p:spPr>
      </p:pic>
      <p:cxnSp>
        <p:nvCxnSpPr>
          <p:cNvPr id="38" name="Straight Connector 37"/>
          <p:cNvCxnSpPr>
            <a:stCxn id="37" idx="0"/>
            <a:endCxn id="33" idx="2"/>
          </p:cNvCxnSpPr>
          <p:nvPr/>
        </p:nvCxnSpPr>
        <p:spPr bwMode="auto">
          <a:xfrm flipV="1">
            <a:off x="6718925" y="4306638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flipV="1">
            <a:off x="1759687" y="4082272"/>
            <a:ext cx="31014" cy="32868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41" name="Picture 40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79402" y="4092513"/>
            <a:ext cx="421502" cy="358277"/>
          </a:xfrm>
          <a:prstGeom prst="rect">
            <a:avLst/>
          </a:prstGeom>
        </p:spPr>
      </p:pic>
      <p:pic>
        <p:nvPicPr>
          <p:cNvPr id="42" name="Picture 41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64443" y="3778317"/>
            <a:ext cx="421502" cy="358277"/>
          </a:xfrm>
          <a:prstGeom prst="rect">
            <a:avLst/>
          </a:prstGeom>
        </p:spPr>
      </p:pic>
      <p:pic>
        <p:nvPicPr>
          <p:cNvPr id="43" name="Picture 42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3433" y="4343402"/>
            <a:ext cx="421502" cy="358277"/>
          </a:xfrm>
          <a:prstGeom prst="rect">
            <a:avLst/>
          </a:prstGeom>
        </p:spPr>
      </p:pic>
      <p:pic>
        <p:nvPicPr>
          <p:cNvPr id="44" name="Picture 43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33749" y="3674452"/>
            <a:ext cx="421502" cy="358277"/>
          </a:xfrm>
          <a:prstGeom prst="rect">
            <a:avLst/>
          </a:prstGeom>
        </p:spPr>
      </p:pic>
      <p:pic>
        <p:nvPicPr>
          <p:cNvPr id="45" name="Picture 44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93628" y="3524808"/>
            <a:ext cx="421502" cy="358277"/>
          </a:xfrm>
          <a:prstGeom prst="rect">
            <a:avLst/>
          </a:prstGeom>
        </p:spPr>
      </p:pic>
      <p:pic>
        <p:nvPicPr>
          <p:cNvPr id="46" name="Picture 45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3449" y="6076745"/>
            <a:ext cx="421502" cy="358277"/>
          </a:xfrm>
          <a:prstGeom prst="rect">
            <a:avLst/>
          </a:prstGeom>
        </p:spPr>
      </p:pic>
      <p:pic>
        <p:nvPicPr>
          <p:cNvPr id="47" name="Picture 46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90411" y="6091983"/>
            <a:ext cx="421502" cy="358277"/>
          </a:xfrm>
          <a:prstGeom prst="rect">
            <a:avLst/>
          </a:prstGeom>
        </p:spPr>
      </p:pic>
      <p:pic>
        <p:nvPicPr>
          <p:cNvPr id="48" name="Picture 47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43047" y="6091983"/>
            <a:ext cx="421502" cy="358277"/>
          </a:xfrm>
          <a:prstGeom prst="rect">
            <a:avLst/>
          </a:prstGeom>
        </p:spPr>
      </p:pic>
      <p:pic>
        <p:nvPicPr>
          <p:cNvPr id="49" name="Picture 48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6091986"/>
            <a:ext cx="421502" cy="358277"/>
          </a:xfrm>
          <a:prstGeom prst="rect">
            <a:avLst/>
          </a:prstGeom>
        </p:spPr>
      </p:pic>
      <p:pic>
        <p:nvPicPr>
          <p:cNvPr id="50" name="Picture 49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84415" y="6091986"/>
            <a:ext cx="421502" cy="358277"/>
          </a:xfrm>
          <a:prstGeom prst="rect">
            <a:avLst/>
          </a:prstGeom>
        </p:spPr>
      </p:pic>
      <p:pic>
        <p:nvPicPr>
          <p:cNvPr id="51" name="Picture 50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28778" y="6091986"/>
            <a:ext cx="421502" cy="358277"/>
          </a:xfrm>
          <a:prstGeom prst="rect">
            <a:avLst/>
          </a:prstGeom>
        </p:spPr>
      </p:pic>
      <p:pic>
        <p:nvPicPr>
          <p:cNvPr id="52" name="Picture 51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90049" y="6091986"/>
            <a:ext cx="421502" cy="358277"/>
          </a:xfrm>
          <a:prstGeom prst="rect">
            <a:avLst/>
          </a:prstGeom>
        </p:spPr>
      </p:pic>
      <p:pic>
        <p:nvPicPr>
          <p:cNvPr id="53" name="Picture 52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25816" y="6061499"/>
            <a:ext cx="421502" cy="358277"/>
          </a:xfrm>
          <a:prstGeom prst="rect">
            <a:avLst/>
          </a:prstGeom>
        </p:spPr>
      </p:pic>
      <p:pic>
        <p:nvPicPr>
          <p:cNvPr id="54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9595" y="5694052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5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35026" y="5694052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6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20649" y="5710986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7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47150" y="5710985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0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46420" y="5346919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1" name="Straight Connector 60"/>
          <p:cNvCxnSpPr>
            <a:endCxn id="54" idx="1"/>
          </p:cNvCxnSpPr>
          <p:nvPr/>
        </p:nvCxnSpPr>
        <p:spPr bwMode="auto">
          <a:xfrm flipV="1">
            <a:off x="2513867" y="5787186"/>
            <a:ext cx="115728" cy="28955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>
            <a:endCxn id="54" idx="3"/>
          </p:cNvCxnSpPr>
          <p:nvPr/>
        </p:nvCxnSpPr>
        <p:spPr bwMode="auto">
          <a:xfrm flipV="1">
            <a:off x="3047796" y="5787186"/>
            <a:ext cx="52853" cy="28956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/>
          <p:cNvCxnSpPr>
            <a:endCxn id="55" idx="1"/>
          </p:cNvCxnSpPr>
          <p:nvPr/>
        </p:nvCxnSpPr>
        <p:spPr bwMode="auto">
          <a:xfrm flipV="1">
            <a:off x="3673085" y="5787186"/>
            <a:ext cx="61941" cy="28956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>
            <a:endCxn id="55" idx="3"/>
          </p:cNvCxnSpPr>
          <p:nvPr/>
        </p:nvCxnSpPr>
        <p:spPr bwMode="auto">
          <a:xfrm flipH="1" flipV="1">
            <a:off x="4206080" y="5787186"/>
            <a:ext cx="56562" cy="274314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>
            <a:endCxn id="56" idx="1"/>
          </p:cNvCxnSpPr>
          <p:nvPr/>
        </p:nvCxnSpPr>
        <p:spPr bwMode="auto">
          <a:xfrm flipV="1">
            <a:off x="4738420" y="5804120"/>
            <a:ext cx="82229" cy="272627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>
            <a:endCxn id="56" idx="3"/>
          </p:cNvCxnSpPr>
          <p:nvPr/>
        </p:nvCxnSpPr>
        <p:spPr bwMode="auto">
          <a:xfrm flipV="1">
            <a:off x="5257800" y="5804120"/>
            <a:ext cx="33903" cy="272627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>
            <a:endCxn id="57" idx="1"/>
          </p:cNvCxnSpPr>
          <p:nvPr/>
        </p:nvCxnSpPr>
        <p:spPr bwMode="auto">
          <a:xfrm flipV="1">
            <a:off x="5791200" y="5804119"/>
            <a:ext cx="55950" cy="272628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>
            <a:endCxn id="57" idx="3"/>
          </p:cNvCxnSpPr>
          <p:nvPr/>
        </p:nvCxnSpPr>
        <p:spPr bwMode="auto">
          <a:xfrm flipH="1" flipV="1">
            <a:off x="6318204" y="5804119"/>
            <a:ext cx="112870" cy="272628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>
            <a:stCxn id="54" idx="0"/>
          </p:cNvCxnSpPr>
          <p:nvPr/>
        </p:nvCxnSpPr>
        <p:spPr bwMode="auto">
          <a:xfrm flipV="1">
            <a:off x="2865122" y="5440052"/>
            <a:ext cx="1333337" cy="254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Connector 69"/>
          <p:cNvCxnSpPr>
            <a:stCxn id="56" idx="0"/>
          </p:cNvCxnSpPr>
          <p:nvPr/>
        </p:nvCxnSpPr>
        <p:spPr bwMode="auto">
          <a:xfrm flipH="1" flipV="1">
            <a:off x="4530969" y="5533186"/>
            <a:ext cx="525207" cy="177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/>
          <p:cNvCxnSpPr/>
          <p:nvPr/>
        </p:nvCxnSpPr>
        <p:spPr bwMode="auto">
          <a:xfrm flipH="1" flipV="1">
            <a:off x="4717474" y="5440052"/>
            <a:ext cx="1365204" cy="254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/>
          <p:cNvCxnSpPr>
            <a:endCxn id="60" idx="2"/>
          </p:cNvCxnSpPr>
          <p:nvPr/>
        </p:nvCxnSpPr>
        <p:spPr bwMode="auto">
          <a:xfrm flipV="1">
            <a:off x="3958962" y="5533186"/>
            <a:ext cx="522985" cy="160867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5" name="Straight Arrow Connector 74"/>
          <p:cNvCxnSpPr/>
          <p:nvPr/>
        </p:nvCxnSpPr>
        <p:spPr bwMode="auto">
          <a:xfrm>
            <a:off x="2164774" y="5013584"/>
            <a:ext cx="421502" cy="472816"/>
          </a:xfrm>
          <a:prstGeom prst="straightConnector1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/>
          <p:nvPr/>
        </p:nvCxnSpPr>
        <p:spPr bwMode="auto">
          <a:xfrm>
            <a:off x="4541157" y="4693169"/>
            <a:ext cx="0" cy="640831"/>
          </a:xfrm>
          <a:prstGeom prst="straightConnector1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7" name="Straight Arrow Connector 76"/>
          <p:cNvCxnSpPr/>
          <p:nvPr/>
        </p:nvCxnSpPr>
        <p:spPr bwMode="auto">
          <a:xfrm flipH="1">
            <a:off x="6477000" y="5129421"/>
            <a:ext cx="546725" cy="509379"/>
          </a:xfrm>
          <a:prstGeom prst="straightConnector1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1026" name="Picture 2" descr="C:\Users\Public\Pictures\coke-logo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917" y="3482477"/>
            <a:ext cx="747194" cy="747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Public\Pictures\pep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7007" y="3378400"/>
            <a:ext cx="839142" cy="935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1536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latin typeface="Lucida Console" pitchFamily="49" charset="0"/>
              </a:rPr>
              <a:t>SELECT </a:t>
            </a:r>
            <a:r>
              <a:rPr lang="en-US" sz="2400" dirty="0" err="1" smtClean="0">
                <a:latin typeface="Lucida Console" pitchFamily="49" charset="0"/>
              </a:rPr>
              <a:t>L.Customer_ID</a:t>
            </a:r>
            <a:r>
              <a:rPr lang="en-US" sz="2400" dirty="0" smtClean="0">
                <a:latin typeface="Lucida Console" pitchFamily="49" charset="0"/>
              </a:rPr>
              <a:t>, L.node_ID1, L.node_ID2, L.node_port1, L.node_port2</a:t>
            </a:r>
          </a:p>
          <a:p>
            <a:pPr marL="0" indent="0">
              <a:buNone/>
            </a:pPr>
            <a:r>
              <a:rPr lang="en-US" sz="2400" dirty="0" smtClean="0">
                <a:latin typeface="Lucida Console" pitchFamily="49" charset="0"/>
              </a:rPr>
              <a:t>FROM </a:t>
            </a:r>
            <a:r>
              <a:rPr lang="en-US" sz="2400" dirty="0" err="1" smtClean="0">
                <a:latin typeface="Lucida Console" pitchFamily="49" charset="0"/>
              </a:rPr>
              <a:t>Customer_Link</a:t>
            </a:r>
            <a:r>
              <a:rPr lang="en-US" sz="2400" dirty="0" smtClean="0">
                <a:latin typeface="Lucida Console" pitchFamily="49" charset="0"/>
              </a:rPr>
              <a:t> L, Node_C2P_Mapping M</a:t>
            </a:r>
          </a:p>
          <a:p>
            <a:pPr marL="0" indent="0">
              <a:buNone/>
            </a:pPr>
            <a:r>
              <a:rPr lang="en-US" sz="2400" dirty="0" smtClean="0">
                <a:latin typeface="Lucida Console" pitchFamily="49" charset="0"/>
              </a:rPr>
              <a:t>WHERE</a:t>
            </a:r>
          </a:p>
          <a:p>
            <a:pPr marL="0" indent="0">
              <a:buNone/>
            </a:pPr>
            <a:r>
              <a:rPr lang="en-US" sz="2400" dirty="0" err="1" smtClean="0">
                <a:latin typeface="Lucida Console" pitchFamily="49" charset="0"/>
              </a:rPr>
              <a:t>M.customer_ID</a:t>
            </a:r>
            <a:r>
              <a:rPr lang="en-US" sz="2400" dirty="0" smtClean="0">
                <a:latin typeface="Lucida Console" pitchFamily="49" charset="0"/>
              </a:rPr>
              <a:t> = </a:t>
            </a:r>
            <a:r>
              <a:rPr lang="en-US" sz="2400" dirty="0" err="1" smtClean="0">
                <a:latin typeface="Lucida Console" pitchFamily="49" charset="0"/>
              </a:rPr>
              <a:t>L.customer_ID</a:t>
            </a:r>
            <a:r>
              <a:rPr lang="en-US" sz="2400" dirty="0" smtClean="0">
                <a:latin typeface="Lucida Console" pitchFamily="49" charset="0"/>
              </a:rPr>
              <a:t> AND</a:t>
            </a:r>
          </a:p>
          <a:p>
            <a:pPr marL="0" indent="0">
              <a:buNone/>
            </a:pPr>
            <a:r>
              <a:rPr lang="en-US" sz="2400" dirty="0" smtClean="0">
                <a:latin typeface="Lucida Console" pitchFamily="49" charset="0"/>
              </a:rPr>
              <a:t>(L.node_ID1 = </a:t>
            </a:r>
            <a:r>
              <a:rPr lang="en-US" sz="2400" dirty="0" err="1" smtClean="0">
                <a:latin typeface="Lucida Console" pitchFamily="49" charset="0"/>
              </a:rPr>
              <a:t>M.customer_node_ID</a:t>
            </a: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OR L.node_ID2 = </a:t>
            </a:r>
            <a:r>
              <a:rPr lang="en-US" sz="2400" dirty="0" err="1" smtClean="0">
                <a:latin typeface="Lucida Console" pitchFamily="49" charset="0"/>
              </a:rPr>
              <a:t>M.customer_node_ID</a:t>
            </a:r>
            <a:r>
              <a:rPr lang="en-US" sz="2400" dirty="0" smtClean="0">
                <a:latin typeface="Lucida Console" pitchFamily="49" charset="0"/>
              </a:rPr>
              <a:t>)</a:t>
            </a:r>
          </a:p>
          <a:p>
            <a:pPr marL="0" indent="0">
              <a:buNone/>
            </a:pPr>
            <a:r>
              <a:rPr lang="en-US" sz="2400" dirty="0" err="1" smtClean="0">
                <a:latin typeface="Lucida Console" pitchFamily="49" charset="0"/>
              </a:rPr>
              <a:t>VLAN_tag</a:t>
            </a:r>
            <a:r>
              <a:rPr lang="en-US" sz="2400" dirty="0" smtClean="0">
                <a:latin typeface="Lucida Console" pitchFamily="49" charset="0"/>
              </a:rPr>
              <a:t> = 10 AND </a:t>
            </a:r>
            <a:r>
              <a:rPr lang="en-US" sz="2400" dirty="0" err="1" smtClean="0">
                <a:latin typeface="Lucida Console" pitchFamily="49" charset="0"/>
              </a:rPr>
              <a:t>M.physical_node_ID</a:t>
            </a:r>
            <a:r>
              <a:rPr lang="en-US" sz="2400" dirty="0" smtClean="0">
                <a:latin typeface="Lucida Console" pitchFamily="49" charset="0"/>
              </a:rPr>
              <a:t> = 3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50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5410200"/>
            <a:ext cx="8458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3838" indent="-223838" algn="l" rtl="0" eaLnBrk="1" fontAlgn="base" hangingPunct="1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563563" indent="-223838" algn="l" rtl="0" eaLnBrk="1" fontAlgn="base" hangingPunct="1">
              <a:spcBef>
                <a:spcPct val="10000"/>
              </a:spcBef>
              <a:spcAft>
                <a:spcPct val="0"/>
              </a:spcAft>
              <a:buFont typeface="Helvetica" charset="0"/>
              <a:buChar char="–"/>
              <a:defRPr sz="24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1225" indent="-233363" algn="l" rtl="0" eaLnBrk="1" fontAlgn="base" hangingPunct="1">
              <a:spcBef>
                <a:spcPct val="10000"/>
              </a:spcBef>
              <a:spcAft>
                <a:spcPct val="0"/>
              </a:spcAft>
              <a:buFont typeface="Wingdings" charset="2"/>
              <a:buChar char="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8888" indent="-233363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597025" indent="-223838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054225" indent="-223838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  <a:lvl7pPr marL="2511425" indent="-223838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7pPr>
            <a:lvl8pPr marL="2968625" indent="-223838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8pPr>
            <a:lvl9pPr marL="3425825" indent="-223838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9pPr>
          </a:lstStyle>
          <a:p>
            <a:pPr marL="339725" lvl="1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Looks up which virtual link a packet belongs to based on the switch it arrived at and the VLAN tag (used for encapsulation)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198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457200" y="1219200"/>
            <a:ext cx="8229600" cy="990600"/>
          </a:xfrm>
          <a:prstGeom prst="rect">
            <a:avLst/>
          </a:prstGeom>
          <a:solidFill>
            <a:schemeClr val="accent5">
              <a:lumMod val="90000"/>
            </a:schemeClr>
          </a:solidFill>
          <a:ln w="381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Query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latin typeface="Lucida Console" pitchFamily="49" charset="0"/>
              </a:rPr>
              <a:t>SELECT </a:t>
            </a:r>
            <a:r>
              <a:rPr lang="en-US" sz="2400" dirty="0" err="1" smtClean="0">
                <a:latin typeface="Lucida Console" pitchFamily="49" charset="0"/>
              </a:rPr>
              <a:t>L.Customer_ID</a:t>
            </a:r>
            <a:r>
              <a:rPr lang="en-US" sz="2400" dirty="0" smtClean="0">
                <a:latin typeface="Lucida Console" pitchFamily="49" charset="0"/>
              </a:rPr>
              <a:t>, L.node_ID1, L.node_ID2, L.node_port1, L.node_port2</a:t>
            </a:r>
          </a:p>
          <a:p>
            <a:pPr marL="0" indent="0">
              <a:buNone/>
            </a:pPr>
            <a:r>
              <a:rPr lang="en-US" sz="2400" dirty="0" smtClean="0">
                <a:latin typeface="Lucida Console" pitchFamily="49" charset="0"/>
              </a:rPr>
              <a:t>FROM </a:t>
            </a:r>
            <a:r>
              <a:rPr lang="en-US" sz="2400" dirty="0" err="1" smtClean="0">
                <a:latin typeface="Lucida Console" pitchFamily="49" charset="0"/>
              </a:rPr>
              <a:t>Customer_Link</a:t>
            </a:r>
            <a:r>
              <a:rPr lang="en-US" sz="2400" dirty="0" smtClean="0">
                <a:latin typeface="Lucida Console" pitchFamily="49" charset="0"/>
              </a:rPr>
              <a:t> L, Node_C2P_Mapping M</a:t>
            </a:r>
          </a:p>
          <a:p>
            <a:pPr marL="0" indent="0">
              <a:buNone/>
            </a:pPr>
            <a:r>
              <a:rPr lang="en-US" sz="2400" dirty="0" smtClean="0">
                <a:latin typeface="Lucida Console" pitchFamily="49" charset="0"/>
              </a:rPr>
              <a:t>WHERE</a:t>
            </a:r>
          </a:p>
          <a:p>
            <a:pPr marL="0" indent="0">
              <a:buNone/>
            </a:pPr>
            <a:r>
              <a:rPr lang="en-US" sz="2400" dirty="0" err="1" smtClean="0">
                <a:latin typeface="Lucida Console" pitchFamily="49" charset="0"/>
              </a:rPr>
              <a:t>M.customer_ID</a:t>
            </a:r>
            <a:r>
              <a:rPr lang="en-US" sz="2400" dirty="0" smtClean="0">
                <a:latin typeface="Lucida Console" pitchFamily="49" charset="0"/>
              </a:rPr>
              <a:t> = </a:t>
            </a:r>
            <a:r>
              <a:rPr lang="en-US" sz="2400" dirty="0" err="1" smtClean="0">
                <a:latin typeface="Lucida Console" pitchFamily="49" charset="0"/>
              </a:rPr>
              <a:t>L.customer_ID</a:t>
            </a:r>
            <a:r>
              <a:rPr lang="en-US" sz="2400" dirty="0" smtClean="0">
                <a:latin typeface="Lucida Console" pitchFamily="49" charset="0"/>
              </a:rPr>
              <a:t> AND</a:t>
            </a:r>
          </a:p>
          <a:p>
            <a:pPr marL="0" indent="0">
              <a:buNone/>
            </a:pPr>
            <a:r>
              <a:rPr lang="en-US" sz="2400" dirty="0" smtClean="0">
                <a:latin typeface="Lucida Console" pitchFamily="49" charset="0"/>
              </a:rPr>
              <a:t>(L.node_ID1 = </a:t>
            </a:r>
            <a:r>
              <a:rPr lang="en-US" sz="2400" dirty="0" err="1" smtClean="0">
                <a:latin typeface="Lucida Console" pitchFamily="49" charset="0"/>
              </a:rPr>
              <a:t>M.customer_node_ID</a:t>
            </a: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OR L.node_ID2 = </a:t>
            </a:r>
            <a:r>
              <a:rPr lang="en-US" sz="2400" dirty="0" err="1" smtClean="0">
                <a:latin typeface="Lucida Console" pitchFamily="49" charset="0"/>
              </a:rPr>
              <a:t>M.customer_node_ID</a:t>
            </a:r>
            <a:r>
              <a:rPr lang="en-US" sz="2400" dirty="0" smtClean="0">
                <a:latin typeface="Lucida Console" pitchFamily="49" charset="0"/>
              </a:rPr>
              <a:t>)</a:t>
            </a:r>
          </a:p>
          <a:p>
            <a:pPr marL="0" indent="0">
              <a:buNone/>
            </a:pPr>
            <a:r>
              <a:rPr lang="en-US" sz="2400" dirty="0" err="1" smtClean="0">
                <a:latin typeface="Lucida Console" pitchFamily="49" charset="0"/>
              </a:rPr>
              <a:t>VLAN_tag</a:t>
            </a:r>
            <a:r>
              <a:rPr lang="en-US" sz="2400" dirty="0" smtClean="0">
                <a:latin typeface="Lucida Console" pitchFamily="49" charset="0"/>
              </a:rPr>
              <a:t> = 10 AND </a:t>
            </a:r>
            <a:r>
              <a:rPr lang="en-US" sz="2400" dirty="0" err="1" smtClean="0">
                <a:latin typeface="Lucida Console" pitchFamily="49" charset="0"/>
              </a:rPr>
              <a:t>M.physical_node_ID</a:t>
            </a:r>
            <a:r>
              <a:rPr lang="en-US" sz="2400" dirty="0" smtClean="0">
                <a:latin typeface="Lucida Console" pitchFamily="49" charset="0"/>
              </a:rPr>
              <a:t> = 3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7200" y="5486400"/>
            <a:ext cx="8458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3838" indent="-223838" algn="l" rtl="0" eaLnBrk="1" fontAlgn="base" hangingPunct="1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563563" indent="-223838" algn="l" rtl="0" eaLnBrk="1" fontAlgn="base" hangingPunct="1">
              <a:spcBef>
                <a:spcPct val="10000"/>
              </a:spcBef>
              <a:spcAft>
                <a:spcPct val="0"/>
              </a:spcAft>
              <a:buFont typeface="Helvetica" charset="0"/>
              <a:buChar char="–"/>
              <a:defRPr sz="24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1225" indent="-233363" algn="l" rtl="0" eaLnBrk="1" fontAlgn="base" hangingPunct="1">
              <a:spcBef>
                <a:spcPct val="10000"/>
              </a:spcBef>
              <a:spcAft>
                <a:spcPct val="0"/>
              </a:spcAft>
              <a:buFont typeface="Wingdings" charset="2"/>
              <a:buChar char="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8888" indent="-233363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597025" indent="-223838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054225" indent="-223838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  <a:lvl7pPr marL="2511425" indent="-223838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7pPr>
            <a:lvl8pPr marL="2968625" indent="-223838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8pPr>
            <a:lvl9pPr marL="3425825" indent="-223838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9pPr>
          </a:lstStyle>
          <a:p>
            <a:pPr marL="339725" lvl="1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Get the virtual link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356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457200" y="1981200"/>
            <a:ext cx="8229600" cy="762000"/>
          </a:xfrm>
          <a:prstGeom prst="rect">
            <a:avLst/>
          </a:prstGeom>
          <a:solidFill>
            <a:schemeClr val="accent5">
              <a:lumMod val="90000"/>
            </a:schemeClr>
          </a:solidFill>
          <a:ln w="381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Query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latin typeface="Lucida Console" pitchFamily="49" charset="0"/>
              </a:rPr>
              <a:t>SELECT </a:t>
            </a:r>
            <a:r>
              <a:rPr lang="en-US" sz="2400" dirty="0" err="1" smtClean="0">
                <a:latin typeface="Lucida Console" pitchFamily="49" charset="0"/>
              </a:rPr>
              <a:t>L.Customer_ID</a:t>
            </a:r>
            <a:r>
              <a:rPr lang="en-US" sz="2400" dirty="0" smtClean="0">
                <a:latin typeface="Lucida Console" pitchFamily="49" charset="0"/>
              </a:rPr>
              <a:t>, L.node_ID1, L.node_ID2, L.node_port1, L.node_port2</a:t>
            </a:r>
          </a:p>
          <a:p>
            <a:pPr marL="0" indent="0">
              <a:buNone/>
            </a:pPr>
            <a:r>
              <a:rPr lang="en-US" sz="2400" dirty="0" smtClean="0">
                <a:latin typeface="Lucida Console" pitchFamily="49" charset="0"/>
              </a:rPr>
              <a:t>FROM </a:t>
            </a:r>
            <a:r>
              <a:rPr lang="en-US" sz="2400" dirty="0" err="1" smtClean="0">
                <a:latin typeface="Lucida Console" pitchFamily="49" charset="0"/>
              </a:rPr>
              <a:t>Customer_Link</a:t>
            </a:r>
            <a:r>
              <a:rPr lang="en-US" sz="2400" dirty="0" smtClean="0">
                <a:latin typeface="Lucida Console" pitchFamily="49" charset="0"/>
              </a:rPr>
              <a:t> L, Node_C2P_Mapping M</a:t>
            </a:r>
          </a:p>
          <a:p>
            <a:pPr marL="0" indent="0">
              <a:buNone/>
            </a:pPr>
            <a:r>
              <a:rPr lang="en-US" sz="2400" dirty="0" smtClean="0">
                <a:latin typeface="Lucida Console" pitchFamily="49" charset="0"/>
              </a:rPr>
              <a:t>WHERE</a:t>
            </a:r>
          </a:p>
          <a:p>
            <a:pPr marL="0" indent="0">
              <a:buNone/>
            </a:pPr>
            <a:r>
              <a:rPr lang="en-US" sz="2400" dirty="0" err="1" smtClean="0">
                <a:latin typeface="Lucida Console" pitchFamily="49" charset="0"/>
              </a:rPr>
              <a:t>M.customer_ID</a:t>
            </a:r>
            <a:r>
              <a:rPr lang="en-US" sz="2400" dirty="0" smtClean="0">
                <a:latin typeface="Lucida Console" pitchFamily="49" charset="0"/>
              </a:rPr>
              <a:t> = </a:t>
            </a:r>
            <a:r>
              <a:rPr lang="en-US" sz="2400" dirty="0" err="1" smtClean="0">
                <a:latin typeface="Lucida Console" pitchFamily="49" charset="0"/>
              </a:rPr>
              <a:t>L.customer_ID</a:t>
            </a:r>
            <a:r>
              <a:rPr lang="en-US" sz="2400" dirty="0" smtClean="0">
                <a:latin typeface="Lucida Console" pitchFamily="49" charset="0"/>
              </a:rPr>
              <a:t> AND</a:t>
            </a:r>
          </a:p>
          <a:p>
            <a:pPr marL="0" indent="0">
              <a:buNone/>
            </a:pPr>
            <a:r>
              <a:rPr lang="en-US" sz="2400" dirty="0" smtClean="0">
                <a:latin typeface="Lucida Console" pitchFamily="49" charset="0"/>
              </a:rPr>
              <a:t>(L.node_ID1 = </a:t>
            </a:r>
            <a:r>
              <a:rPr lang="en-US" sz="2400" dirty="0" err="1" smtClean="0">
                <a:latin typeface="Lucida Console" pitchFamily="49" charset="0"/>
              </a:rPr>
              <a:t>M.customer_node_ID</a:t>
            </a: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OR L.node_ID2 = </a:t>
            </a:r>
            <a:r>
              <a:rPr lang="en-US" sz="2400" dirty="0" err="1" smtClean="0">
                <a:latin typeface="Lucida Console" pitchFamily="49" charset="0"/>
              </a:rPr>
              <a:t>M.customer_node_ID</a:t>
            </a:r>
            <a:r>
              <a:rPr lang="en-US" sz="2400" dirty="0" smtClean="0">
                <a:latin typeface="Lucida Console" pitchFamily="49" charset="0"/>
              </a:rPr>
              <a:t>)</a:t>
            </a:r>
          </a:p>
          <a:p>
            <a:pPr marL="0" indent="0">
              <a:buNone/>
            </a:pPr>
            <a:r>
              <a:rPr lang="en-US" sz="2400" dirty="0" err="1" smtClean="0">
                <a:latin typeface="Lucida Console" pitchFamily="49" charset="0"/>
              </a:rPr>
              <a:t>VLAN_tag</a:t>
            </a:r>
            <a:r>
              <a:rPr lang="en-US" sz="2400" dirty="0" smtClean="0">
                <a:latin typeface="Lucida Console" pitchFamily="49" charset="0"/>
              </a:rPr>
              <a:t> = 10 AND </a:t>
            </a:r>
            <a:r>
              <a:rPr lang="en-US" sz="2400" dirty="0" err="1" smtClean="0">
                <a:latin typeface="Lucida Console" pitchFamily="49" charset="0"/>
              </a:rPr>
              <a:t>M.physical_node_ID</a:t>
            </a:r>
            <a:r>
              <a:rPr lang="en-US" sz="2400" dirty="0" smtClean="0">
                <a:latin typeface="Lucida Console" pitchFamily="49" charset="0"/>
              </a:rPr>
              <a:t> = 3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57200" y="5486400"/>
            <a:ext cx="8458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3838" indent="-223838" algn="l" rtl="0" eaLnBrk="1" fontAlgn="base" hangingPunct="1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563563" indent="-223838" algn="l" rtl="0" eaLnBrk="1" fontAlgn="base" hangingPunct="1">
              <a:spcBef>
                <a:spcPct val="10000"/>
              </a:spcBef>
              <a:spcAft>
                <a:spcPct val="0"/>
              </a:spcAft>
              <a:buFont typeface="Helvetica" charset="0"/>
              <a:buChar char="–"/>
              <a:defRPr sz="24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1225" indent="-233363" algn="l" rtl="0" eaLnBrk="1" fontAlgn="base" hangingPunct="1">
              <a:spcBef>
                <a:spcPct val="10000"/>
              </a:spcBef>
              <a:spcAft>
                <a:spcPct val="0"/>
              </a:spcAft>
              <a:buFont typeface="Wingdings" charset="2"/>
              <a:buChar char="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8888" indent="-233363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597025" indent="-223838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054225" indent="-223838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  <a:lvl7pPr marL="2511425" indent="-223838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7pPr>
            <a:lvl8pPr marL="2968625" indent="-223838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8pPr>
            <a:lvl9pPr marL="3425825" indent="-223838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9pPr>
          </a:lstStyle>
          <a:p>
            <a:pPr marL="339725" lvl="1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Looks at virtual links table and node mapping table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018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457200" y="3276600"/>
            <a:ext cx="8229600" cy="1295400"/>
          </a:xfrm>
          <a:prstGeom prst="rect">
            <a:avLst/>
          </a:prstGeom>
          <a:solidFill>
            <a:schemeClr val="accent5">
              <a:lumMod val="90000"/>
            </a:schemeClr>
          </a:solidFill>
          <a:ln w="381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Query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latin typeface="Lucida Console" pitchFamily="49" charset="0"/>
              </a:rPr>
              <a:t>SELECT </a:t>
            </a:r>
            <a:r>
              <a:rPr lang="en-US" sz="2400" dirty="0" err="1" smtClean="0">
                <a:latin typeface="Lucida Console" pitchFamily="49" charset="0"/>
              </a:rPr>
              <a:t>L.Customer_ID</a:t>
            </a:r>
            <a:r>
              <a:rPr lang="en-US" sz="2400" dirty="0" smtClean="0">
                <a:latin typeface="Lucida Console" pitchFamily="49" charset="0"/>
              </a:rPr>
              <a:t>, L.node_ID1, L.node_ID2, L.node_port1, L.node_port2</a:t>
            </a:r>
          </a:p>
          <a:p>
            <a:pPr marL="0" indent="0">
              <a:buNone/>
            </a:pPr>
            <a:r>
              <a:rPr lang="en-US" sz="2400" dirty="0" smtClean="0">
                <a:latin typeface="Lucida Console" pitchFamily="49" charset="0"/>
              </a:rPr>
              <a:t>FROM </a:t>
            </a:r>
            <a:r>
              <a:rPr lang="en-US" sz="2400" dirty="0" err="1" smtClean="0">
                <a:latin typeface="Lucida Console" pitchFamily="49" charset="0"/>
              </a:rPr>
              <a:t>Customer_Link</a:t>
            </a:r>
            <a:r>
              <a:rPr lang="en-US" sz="2400" dirty="0" smtClean="0">
                <a:latin typeface="Lucida Console" pitchFamily="49" charset="0"/>
              </a:rPr>
              <a:t> L, Node_C2P_Mapping M</a:t>
            </a:r>
          </a:p>
          <a:p>
            <a:pPr marL="0" indent="0">
              <a:buNone/>
            </a:pPr>
            <a:r>
              <a:rPr lang="en-US" sz="2400" dirty="0" smtClean="0">
                <a:latin typeface="Lucida Console" pitchFamily="49" charset="0"/>
              </a:rPr>
              <a:t>WHERE</a:t>
            </a:r>
          </a:p>
          <a:p>
            <a:pPr marL="0" indent="0">
              <a:buNone/>
            </a:pPr>
            <a:r>
              <a:rPr lang="en-US" sz="2400" dirty="0" err="1" smtClean="0">
                <a:latin typeface="Lucida Console" pitchFamily="49" charset="0"/>
              </a:rPr>
              <a:t>M.customer_ID</a:t>
            </a:r>
            <a:r>
              <a:rPr lang="en-US" sz="2400" dirty="0" smtClean="0">
                <a:latin typeface="Lucida Console" pitchFamily="49" charset="0"/>
              </a:rPr>
              <a:t> = </a:t>
            </a:r>
            <a:r>
              <a:rPr lang="en-US" sz="2400" dirty="0" err="1" smtClean="0">
                <a:latin typeface="Lucida Console" pitchFamily="49" charset="0"/>
              </a:rPr>
              <a:t>L.customer_ID</a:t>
            </a:r>
            <a:r>
              <a:rPr lang="en-US" sz="2400" dirty="0" smtClean="0">
                <a:latin typeface="Lucida Console" pitchFamily="49" charset="0"/>
              </a:rPr>
              <a:t> AND</a:t>
            </a:r>
          </a:p>
          <a:p>
            <a:pPr marL="0" indent="0">
              <a:buNone/>
            </a:pPr>
            <a:r>
              <a:rPr lang="en-US" sz="2400" dirty="0" smtClean="0">
                <a:latin typeface="Lucida Console" pitchFamily="49" charset="0"/>
              </a:rPr>
              <a:t>(L.node_ID1 = </a:t>
            </a:r>
            <a:r>
              <a:rPr lang="en-US" sz="2400" dirty="0" err="1" smtClean="0">
                <a:latin typeface="Lucida Console" pitchFamily="49" charset="0"/>
              </a:rPr>
              <a:t>M.customer_node_ID</a:t>
            </a: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OR L.node_ID2 = </a:t>
            </a:r>
            <a:r>
              <a:rPr lang="en-US" sz="2400" dirty="0" err="1" smtClean="0">
                <a:latin typeface="Lucida Console" pitchFamily="49" charset="0"/>
              </a:rPr>
              <a:t>M.customer_node_ID</a:t>
            </a:r>
            <a:r>
              <a:rPr lang="en-US" sz="2400" dirty="0" smtClean="0">
                <a:latin typeface="Lucida Console" pitchFamily="49" charset="0"/>
              </a:rPr>
              <a:t>)</a:t>
            </a:r>
          </a:p>
          <a:p>
            <a:pPr marL="0" indent="0">
              <a:buNone/>
            </a:pPr>
            <a:r>
              <a:rPr lang="en-US" sz="2400" dirty="0" err="1" smtClean="0">
                <a:latin typeface="Lucida Console" pitchFamily="49" charset="0"/>
              </a:rPr>
              <a:t>VLAN_tag</a:t>
            </a:r>
            <a:r>
              <a:rPr lang="en-US" sz="2400" dirty="0" smtClean="0">
                <a:latin typeface="Lucida Console" pitchFamily="49" charset="0"/>
              </a:rPr>
              <a:t> = 10 AND </a:t>
            </a:r>
            <a:r>
              <a:rPr lang="en-US" sz="2400" dirty="0" err="1" smtClean="0">
                <a:latin typeface="Lucida Console" pitchFamily="49" charset="0"/>
              </a:rPr>
              <a:t>M.physical_node_ID</a:t>
            </a:r>
            <a:r>
              <a:rPr lang="en-US" sz="2400" dirty="0" smtClean="0">
                <a:latin typeface="Lucida Console" pitchFamily="49" charset="0"/>
              </a:rPr>
              <a:t> = 3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7200" y="5486400"/>
            <a:ext cx="8458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3838" indent="-223838" algn="l" rtl="0" eaLnBrk="1" fontAlgn="base" hangingPunct="1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563563" indent="-223838" algn="l" rtl="0" eaLnBrk="1" fontAlgn="base" hangingPunct="1">
              <a:spcBef>
                <a:spcPct val="10000"/>
              </a:spcBef>
              <a:spcAft>
                <a:spcPct val="0"/>
              </a:spcAft>
              <a:buFont typeface="Helvetica" charset="0"/>
              <a:buChar char="–"/>
              <a:defRPr sz="24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1225" indent="-233363" algn="l" rtl="0" eaLnBrk="1" fontAlgn="base" hangingPunct="1">
              <a:spcBef>
                <a:spcPct val="10000"/>
              </a:spcBef>
              <a:spcAft>
                <a:spcPct val="0"/>
              </a:spcAft>
              <a:buFont typeface="Wingdings" charset="2"/>
              <a:buChar char="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8888" indent="-233363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597025" indent="-223838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054225" indent="-223838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  <a:lvl7pPr marL="2511425" indent="-223838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7pPr>
            <a:lvl8pPr marL="2968625" indent="-223838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8pPr>
            <a:lvl9pPr marL="3425825" indent="-223838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9pPr>
          </a:lstStyle>
          <a:p>
            <a:pPr marL="339725" lvl="1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Table “glue”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818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457200" y="4572000"/>
            <a:ext cx="8229600" cy="762000"/>
          </a:xfrm>
          <a:prstGeom prst="rect">
            <a:avLst/>
          </a:prstGeom>
          <a:solidFill>
            <a:schemeClr val="accent5">
              <a:lumMod val="90000"/>
            </a:schemeClr>
          </a:solidFill>
          <a:ln w="381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Query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latin typeface="Lucida Console" pitchFamily="49" charset="0"/>
              </a:rPr>
              <a:t>SELECT </a:t>
            </a:r>
            <a:r>
              <a:rPr lang="en-US" sz="2400" dirty="0" err="1" smtClean="0">
                <a:latin typeface="Lucida Console" pitchFamily="49" charset="0"/>
              </a:rPr>
              <a:t>L.Customer_ID</a:t>
            </a:r>
            <a:r>
              <a:rPr lang="en-US" sz="2400" dirty="0" smtClean="0">
                <a:latin typeface="Lucida Console" pitchFamily="49" charset="0"/>
              </a:rPr>
              <a:t>, L.node_ID1, L.node_ID2, L.node_port1, L.node_port2</a:t>
            </a:r>
          </a:p>
          <a:p>
            <a:pPr marL="0" indent="0">
              <a:buNone/>
            </a:pPr>
            <a:r>
              <a:rPr lang="en-US" sz="2400" dirty="0" smtClean="0">
                <a:latin typeface="Lucida Console" pitchFamily="49" charset="0"/>
              </a:rPr>
              <a:t>FROM </a:t>
            </a:r>
            <a:r>
              <a:rPr lang="en-US" sz="2400" dirty="0" err="1" smtClean="0">
                <a:latin typeface="Lucida Console" pitchFamily="49" charset="0"/>
              </a:rPr>
              <a:t>Customer_Link</a:t>
            </a:r>
            <a:r>
              <a:rPr lang="en-US" sz="2400" dirty="0" smtClean="0">
                <a:latin typeface="Lucida Console" pitchFamily="49" charset="0"/>
              </a:rPr>
              <a:t> L, Node_C2P_Mapping M</a:t>
            </a:r>
          </a:p>
          <a:p>
            <a:pPr marL="0" indent="0">
              <a:buNone/>
            </a:pPr>
            <a:r>
              <a:rPr lang="en-US" sz="2400" dirty="0" smtClean="0">
                <a:latin typeface="Lucida Console" pitchFamily="49" charset="0"/>
              </a:rPr>
              <a:t>WHERE</a:t>
            </a:r>
          </a:p>
          <a:p>
            <a:pPr marL="0" indent="0">
              <a:buNone/>
            </a:pPr>
            <a:r>
              <a:rPr lang="en-US" sz="2400" dirty="0" err="1" smtClean="0">
                <a:latin typeface="Lucida Console" pitchFamily="49" charset="0"/>
              </a:rPr>
              <a:t>M.customer_ID</a:t>
            </a:r>
            <a:r>
              <a:rPr lang="en-US" sz="2400" dirty="0" smtClean="0">
                <a:latin typeface="Lucida Console" pitchFamily="49" charset="0"/>
              </a:rPr>
              <a:t> = </a:t>
            </a:r>
            <a:r>
              <a:rPr lang="en-US" sz="2400" dirty="0" err="1" smtClean="0">
                <a:latin typeface="Lucida Console" pitchFamily="49" charset="0"/>
              </a:rPr>
              <a:t>L.customer_ID</a:t>
            </a:r>
            <a:r>
              <a:rPr lang="en-US" sz="2400" dirty="0" smtClean="0">
                <a:latin typeface="Lucida Console" pitchFamily="49" charset="0"/>
              </a:rPr>
              <a:t> AND</a:t>
            </a:r>
          </a:p>
          <a:p>
            <a:pPr marL="0" indent="0">
              <a:buNone/>
            </a:pPr>
            <a:r>
              <a:rPr lang="en-US" sz="2400" dirty="0" smtClean="0">
                <a:latin typeface="Lucida Console" pitchFamily="49" charset="0"/>
              </a:rPr>
              <a:t>(L.node_ID1 = </a:t>
            </a:r>
            <a:r>
              <a:rPr lang="en-US" sz="2400" dirty="0" err="1" smtClean="0">
                <a:latin typeface="Lucida Console" pitchFamily="49" charset="0"/>
              </a:rPr>
              <a:t>M.customer_node_ID</a:t>
            </a: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OR L.node_ID2 = </a:t>
            </a:r>
            <a:r>
              <a:rPr lang="en-US" sz="2400" dirty="0" err="1" smtClean="0">
                <a:latin typeface="Lucida Console" pitchFamily="49" charset="0"/>
              </a:rPr>
              <a:t>M.customer_node_ID</a:t>
            </a:r>
            <a:r>
              <a:rPr lang="en-US" sz="2400" dirty="0" smtClean="0">
                <a:latin typeface="Lucida Console" pitchFamily="49" charset="0"/>
              </a:rPr>
              <a:t>)</a:t>
            </a:r>
          </a:p>
          <a:p>
            <a:pPr marL="0" indent="0">
              <a:buNone/>
            </a:pPr>
            <a:r>
              <a:rPr lang="en-US" sz="2400" dirty="0" err="1" smtClean="0">
                <a:latin typeface="Lucida Console" pitchFamily="49" charset="0"/>
              </a:rPr>
              <a:t>VLAN_tag</a:t>
            </a:r>
            <a:r>
              <a:rPr lang="en-US" sz="2400" dirty="0" smtClean="0">
                <a:latin typeface="Lucida Console" pitchFamily="49" charset="0"/>
              </a:rPr>
              <a:t> = 10 AND </a:t>
            </a:r>
            <a:r>
              <a:rPr lang="en-US" sz="2400" dirty="0" err="1" smtClean="0">
                <a:latin typeface="Lucida Console" pitchFamily="49" charset="0"/>
              </a:rPr>
              <a:t>M.physical_node_ID</a:t>
            </a:r>
            <a:r>
              <a:rPr lang="en-US" sz="2400" dirty="0" smtClean="0">
                <a:latin typeface="Lucida Console" pitchFamily="49" charset="0"/>
              </a:rPr>
              <a:t> = 3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7200" y="5486400"/>
            <a:ext cx="8458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3838" indent="-223838" algn="l" rtl="0" eaLnBrk="1" fontAlgn="base" hangingPunct="1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563563" indent="-223838" algn="l" rtl="0" eaLnBrk="1" fontAlgn="base" hangingPunct="1">
              <a:spcBef>
                <a:spcPct val="10000"/>
              </a:spcBef>
              <a:spcAft>
                <a:spcPct val="0"/>
              </a:spcAft>
              <a:buFont typeface="Helvetica" charset="0"/>
              <a:buChar char="–"/>
              <a:defRPr sz="24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1225" indent="-233363" algn="l" rtl="0" eaLnBrk="1" fontAlgn="base" hangingPunct="1">
              <a:spcBef>
                <a:spcPct val="10000"/>
              </a:spcBef>
              <a:spcAft>
                <a:spcPct val="0"/>
              </a:spcAft>
              <a:buFont typeface="Wingdings" charset="2"/>
              <a:buChar char="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8888" indent="-233363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597025" indent="-223838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054225" indent="-223838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  <a:lvl7pPr marL="2511425" indent="-223838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7pPr>
            <a:lvl8pPr marL="2968625" indent="-223838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8pPr>
            <a:lvl9pPr marL="3425825" indent="-223838" algn="l" rtl="0" eaLnBrk="1" fontAlgn="base" hangingPunct="1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9pPr>
          </a:lstStyle>
          <a:p>
            <a:pPr marL="339725" lvl="1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Given packet arrived on physical switch 3 with </a:t>
            </a:r>
            <a:r>
              <a:rPr lang="en-US" dirty="0" err="1" smtClean="0">
                <a:solidFill>
                  <a:srgbClr val="FF0000"/>
                </a:solidFill>
              </a:rPr>
              <a:t>vlan</a:t>
            </a:r>
            <a:r>
              <a:rPr lang="en-US" dirty="0" smtClean="0">
                <a:solidFill>
                  <a:srgbClr val="FF0000"/>
                </a:solidFill>
              </a:rPr>
              <a:t> tag 10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264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2819400" y="3266206"/>
            <a:ext cx="5181599" cy="130579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6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4876800"/>
            <a:ext cx="4572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 Layer</a:t>
            </a:r>
            <a:endParaRPr lang="en-US" dirty="0"/>
          </a:p>
        </p:txBody>
      </p:sp>
      <p:pic>
        <p:nvPicPr>
          <p:cNvPr id="4" name="Picture 3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6118723"/>
            <a:ext cx="421502" cy="358277"/>
          </a:xfrm>
          <a:prstGeom prst="rect">
            <a:avLst/>
          </a:prstGeom>
        </p:spPr>
      </p:pic>
      <p:cxnSp>
        <p:nvCxnSpPr>
          <p:cNvPr id="5" name="Straight Connector 4"/>
          <p:cNvCxnSpPr>
            <a:stCxn id="14" idx="2"/>
            <a:endCxn id="4" idx="1"/>
          </p:cNvCxnSpPr>
          <p:nvPr/>
        </p:nvCxnSpPr>
        <p:spPr bwMode="auto">
          <a:xfrm rot="16200000" flipH="1">
            <a:off x="4845727" y="6038189"/>
            <a:ext cx="145272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>
            <a:stCxn id="15" idx="2"/>
            <a:endCxn id="4" idx="0"/>
          </p:cNvCxnSpPr>
          <p:nvPr/>
        </p:nvCxnSpPr>
        <p:spPr bwMode="auto">
          <a:xfrm rot="5400000">
            <a:off x="5224246" y="6015895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>
            <a:stCxn id="14" idx="0"/>
            <a:endCxn id="15" idx="1"/>
          </p:cNvCxnSpPr>
          <p:nvPr/>
        </p:nvCxnSpPr>
        <p:spPr bwMode="auto">
          <a:xfrm rot="5400000" flipH="1" flipV="1">
            <a:off x="4843703" y="5718481"/>
            <a:ext cx="135466" cy="36021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>
            <a:stCxn id="16" idx="2"/>
            <a:endCxn id="15" idx="0"/>
          </p:cNvCxnSpPr>
          <p:nvPr/>
        </p:nvCxnSpPr>
        <p:spPr bwMode="auto">
          <a:xfrm rot="16200000" flipH="1">
            <a:off x="5029200" y="5439850"/>
            <a:ext cx="304800" cy="29094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endCxn id="14" idx="0"/>
          </p:cNvCxnSpPr>
          <p:nvPr/>
        </p:nvCxnSpPr>
        <p:spPr bwMode="auto">
          <a:xfrm>
            <a:off x="4419600" y="5715001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13" idx="0"/>
            <a:endCxn id="16" idx="1"/>
          </p:cNvCxnSpPr>
          <p:nvPr/>
        </p:nvCxnSpPr>
        <p:spPr bwMode="auto">
          <a:xfrm rot="5400000" flipH="1" flipV="1">
            <a:off x="4519092" y="5247226"/>
            <a:ext cx="188943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endCxn id="15" idx="1"/>
          </p:cNvCxnSpPr>
          <p:nvPr/>
        </p:nvCxnSpPr>
        <p:spPr bwMode="auto">
          <a:xfrm>
            <a:off x="4572000" y="5638801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14" idx="0"/>
            <a:endCxn id="16" idx="2"/>
          </p:cNvCxnSpPr>
          <p:nvPr/>
        </p:nvCxnSpPr>
        <p:spPr bwMode="auto">
          <a:xfrm rot="5400000" flipH="1" flipV="1">
            <a:off x="4617027" y="5547223"/>
            <a:ext cx="5334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55287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59663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91546" y="57377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5246656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6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5890123"/>
            <a:ext cx="421502" cy="358277"/>
          </a:xfrm>
          <a:prstGeom prst="rect">
            <a:avLst/>
          </a:prstGeom>
        </p:spPr>
      </p:pic>
      <p:cxnSp>
        <p:nvCxnSpPr>
          <p:cNvPr id="18" name="Straight Connector 17"/>
          <p:cNvCxnSpPr>
            <a:stCxn id="17" idx="0"/>
            <a:endCxn id="13" idx="2"/>
          </p:cNvCxnSpPr>
          <p:nvPr/>
        </p:nvCxnSpPr>
        <p:spPr bwMode="auto">
          <a:xfrm flipV="1">
            <a:off x="4096951" y="5715000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>
          <a:xfrm>
            <a:off x="685800" y="1371600"/>
            <a:ext cx="7467600" cy="3352800"/>
          </a:xfrm>
          <a:prstGeom prst="rect">
            <a:avLst/>
          </a:prstGeom>
          <a:noFill/>
          <a:ln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9" idx="2"/>
            <a:endCxn id="13" idx="0"/>
          </p:cNvCxnSpPr>
          <p:nvPr/>
        </p:nvCxnSpPr>
        <p:spPr>
          <a:xfrm>
            <a:off x="4419600" y="4724400"/>
            <a:ext cx="6927" cy="80433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9" idx="2"/>
            <a:endCxn id="16" idx="0"/>
          </p:cNvCxnSpPr>
          <p:nvPr/>
        </p:nvCxnSpPr>
        <p:spPr>
          <a:xfrm>
            <a:off x="4419600" y="4724400"/>
            <a:ext cx="616527" cy="52225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9" idx="2"/>
            <a:endCxn id="15" idx="0"/>
          </p:cNvCxnSpPr>
          <p:nvPr/>
        </p:nvCxnSpPr>
        <p:spPr>
          <a:xfrm>
            <a:off x="4419600" y="4724400"/>
            <a:ext cx="907473" cy="101332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9" idx="2"/>
          </p:cNvCxnSpPr>
          <p:nvPr/>
        </p:nvCxnSpPr>
        <p:spPr>
          <a:xfrm>
            <a:off x="4419600" y="4724400"/>
            <a:ext cx="228600" cy="14478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5800" y="5410200"/>
            <a:ext cx="251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SDN enabled</a:t>
            </a:r>
          </a:p>
          <a:p>
            <a:pPr algn="ctr"/>
            <a:r>
              <a:rPr lang="en-US" dirty="0" smtClean="0"/>
              <a:t>Network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971800" y="3398709"/>
            <a:ext cx="1981200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en-US" dirty="0" smtClean="0">
                <a:solidFill>
                  <a:schemeClr val="tx1"/>
                </a:solidFill>
              </a:rPr>
              <a:t>Address</a:t>
            </a:r>
          </a:p>
          <a:p>
            <a:pPr lvl="1" algn="ctr"/>
            <a:r>
              <a:rPr lang="en-US" dirty="0" smtClean="0">
                <a:solidFill>
                  <a:schemeClr val="tx1"/>
                </a:solidFill>
              </a:rPr>
              <a:t>Mapping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48000" y="3672337"/>
            <a:ext cx="533400" cy="4156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DB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3048000" y="4039482"/>
            <a:ext cx="533400" cy="138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048000" y="3582282"/>
            <a:ext cx="533400" cy="138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629399" y="1449493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115422" y="1447800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pic>
        <p:nvPicPr>
          <p:cNvPr id="32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24384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33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25146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" name="Rectangle 35"/>
          <p:cNvSpPr/>
          <p:nvPr/>
        </p:nvSpPr>
        <p:spPr>
          <a:xfrm>
            <a:off x="5174342" y="3398710"/>
            <a:ext cx="2611912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Container Based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 Virtualization</a:t>
            </a:r>
          </a:p>
        </p:txBody>
      </p:sp>
      <p:pic>
        <p:nvPicPr>
          <p:cNvPr id="37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22521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24045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38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24807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0" name="Straight Arrow Connector 39"/>
          <p:cNvCxnSpPr>
            <a:stCxn id="31" idx="2"/>
          </p:cNvCxnSpPr>
          <p:nvPr/>
        </p:nvCxnSpPr>
        <p:spPr>
          <a:xfrm>
            <a:off x="5801222" y="2895600"/>
            <a:ext cx="447178" cy="533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9" idx="2"/>
          </p:cNvCxnSpPr>
          <p:nvPr/>
        </p:nvCxnSpPr>
        <p:spPr>
          <a:xfrm flipH="1">
            <a:off x="6916881" y="2897293"/>
            <a:ext cx="398318" cy="53170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1219200" y="3399592"/>
            <a:ext cx="1447800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Arbitrary </a:t>
            </a:r>
            <a:r>
              <a:rPr lang="en-US" dirty="0" err="1" smtClean="0">
                <a:solidFill>
                  <a:schemeClr val="tx1"/>
                </a:solidFill>
              </a:rPr>
              <a:t>Embedder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5181600" y="3380509"/>
            <a:ext cx="2604654" cy="1039091"/>
          </a:xfrm>
          <a:prstGeom prst="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09600" y="1560493"/>
            <a:ext cx="3200400" cy="954107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Container-based Controller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797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Container-Based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Virtual controllers are run as objects in the physical controller, not stand-alone applications</a:t>
            </a:r>
          </a:p>
          <a:p>
            <a:pPr lvl="1"/>
            <a:r>
              <a:rPr lang="en-US" dirty="0" smtClean="0"/>
              <a:t>Can use function calls to notify them of network events</a:t>
            </a:r>
          </a:p>
          <a:p>
            <a:pPr lvl="1"/>
            <a:r>
              <a:rPr lang="en-US" dirty="0" smtClean="0"/>
              <a:t>Saves computing resources</a:t>
            </a:r>
          </a:p>
          <a:p>
            <a:pPr lvl="1"/>
            <a:r>
              <a:rPr lang="en-US" dirty="0" smtClean="0"/>
              <a:t>Requires minimal changes to already written controller applications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963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990600" y="3266206"/>
            <a:ext cx="7010399" cy="130579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6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4876800"/>
            <a:ext cx="4572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 </a:t>
            </a:r>
            <a:endParaRPr lang="en-US" dirty="0"/>
          </a:p>
        </p:txBody>
      </p:sp>
      <p:pic>
        <p:nvPicPr>
          <p:cNvPr id="4" name="Picture 3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6118723"/>
            <a:ext cx="421502" cy="358277"/>
          </a:xfrm>
          <a:prstGeom prst="rect">
            <a:avLst/>
          </a:prstGeom>
        </p:spPr>
      </p:pic>
      <p:cxnSp>
        <p:nvCxnSpPr>
          <p:cNvPr id="5" name="Straight Connector 4"/>
          <p:cNvCxnSpPr>
            <a:stCxn id="14" idx="2"/>
            <a:endCxn id="4" idx="1"/>
          </p:cNvCxnSpPr>
          <p:nvPr/>
        </p:nvCxnSpPr>
        <p:spPr bwMode="auto">
          <a:xfrm rot="16200000" flipH="1">
            <a:off x="4845727" y="6038189"/>
            <a:ext cx="145272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>
            <a:stCxn id="15" idx="2"/>
            <a:endCxn id="4" idx="0"/>
          </p:cNvCxnSpPr>
          <p:nvPr/>
        </p:nvCxnSpPr>
        <p:spPr bwMode="auto">
          <a:xfrm rot="5400000">
            <a:off x="5224246" y="6015895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>
            <a:stCxn id="14" idx="0"/>
            <a:endCxn id="15" idx="1"/>
          </p:cNvCxnSpPr>
          <p:nvPr/>
        </p:nvCxnSpPr>
        <p:spPr bwMode="auto">
          <a:xfrm rot="5400000" flipH="1" flipV="1">
            <a:off x="4843703" y="5718481"/>
            <a:ext cx="135466" cy="36021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>
            <a:stCxn id="16" idx="2"/>
            <a:endCxn id="15" idx="0"/>
          </p:cNvCxnSpPr>
          <p:nvPr/>
        </p:nvCxnSpPr>
        <p:spPr bwMode="auto">
          <a:xfrm rot="16200000" flipH="1">
            <a:off x="5029200" y="5439850"/>
            <a:ext cx="304800" cy="29094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endCxn id="14" idx="0"/>
          </p:cNvCxnSpPr>
          <p:nvPr/>
        </p:nvCxnSpPr>
        <p:spPr bwMode="auto">
          <a:xfrm>
            <a:off x="4419600" y="5715001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13" idx="0"/>
            <a:endCxn id="16" idx="1"/>
          </p:cNvCxnSpPr>
          <p:nvPr/>
        </p:nvCxnSpPr>
        <p:spPr bwMode="auto">
          <a:xfrm rot="5400000" flipH="1" flipV="1">
            <a:off x="4519092" y="5247226"/>
            <a:ext cx="188943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endCxn id="15" idx="1"/>
          </p:cNvCxnSpPr>
          <p:nvPr/>
        </p:nvCxnSpPr>
        <p:spPr bwMode="auto">
          <a:xfrm>
            <a:off x="4572000" y="5638801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14" idx="0"/>
            <a:endCxn id="16" idx="2"/>
          </p:cNvCxnSpPr>
          <p:nvPr/>
        </p:nvCxnSpPr>
        <p:spPr bwMode="auto">
          <a:xfrm rot="5400000" flipH="1" flipV="1">
            <a:off x="4617027" y="5547223"/>
            <a:ext cx="5334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55287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59663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91546" y="57377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5246656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6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5890123"/>
            <a:ext cx="421502" cy="358277"/>
          </a:xfrm>
          <a:prstGeom prst="rect">
            <a:avLst/>
          </a:prstGeom>
        </p:spPr>
      </p:pic>
      <p:cxnSp>
        <p:nvCxnSpPr>
          <p:cNvPr id="18" name="Straight Connector 17"/>
          <p:cNvCxnSpPr>
            <a:stCxn id="17" idx="0"/>
            <a:endCxn id="13" idx="2"/>
          </p:cNvCxnSpPr>
          <p:nvPr/>
        </p:nvCxnSpPr>
        <p:spPr bwMode="auto">
          <a:xfrm flipV="1">
            <a:off x="4096951" y="5715000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>
          <a:xfrm>
            <a:off x="685800" y="1371600"/>
            <a:ext cx="7467600" cy="3352800"/>
          </a:xfrm>
          <a:prstGeom prst="rect">
            <a:avLst/>
          </a:prstGeom>
          <a:noFill/>
          <a:ln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9" idx="2"/>
            <a:endCxn id="13" idx="0"/>
          </p:cNvCxnSpPr>
          <p:nvPr/>
        </p:nvCxnSpPr>
        <p:spPr>
          <a:xfrm>
            <a:off x="4419600" y="4724400"/>
            <a:ext cx="6927" cy="80433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9" idx="2"/>
            <a:endCxn id="16" idx="0"/>
          </p:cNvCxnSpPr>
          <p:nvPr/>
        </p:nvCxnSpPr>
        <p:spPr>
          <a:xfrm>
            <a:off x="4419600" y="4724400"/>
            <a:ext cx="616527" cy="52225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9" idx="2"/>
            <a:endCxn id="15" idx="0"/>
          </p:cNvCxnSpPr>
          <p:nvPr/>
        </p:nvCxnSpPr>
        <p:spPr>
          <a:xfrm>
            <a:off x="4419600" y="4724400"/>
            <a:ext cx="907473" cy="101332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9" idx="2"/>
          </p:cNvCxnSpPr>
          <p:nvPr/>
        </p:nvCxnSpPr>
        <p:spPr>
          <a:xfrm>
            <a:off x="4419600" y="4724400"/>
            <a:ext cx="228600" cy="14478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5800" y="5410200"/>
            <a:ext cx="251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SDN enabled</a:t>
            </a:r>
          </a:p>
          <a:p>
            <a:pPr algn="ctr"/>
            <a:r>
              <a:rPr lang="en-US" dirty="0" smtClean="0"/>
              <a:t>Network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629399" y="1449493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115422" y="1447800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pic>
        <p:nvPicPr>
          <p:cNvPr id="32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24384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33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25146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" name="Rectangle 35"/>
          <p:cNvSpPr/>
          <p:nvPr/>
        </p:nvSpPr>
        <p:spPr>
          <a:xfrm>
            <a:off x="5160488" y="3398710"/>
            <a:ext cx="2611912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Container Based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 Virtualization</a:t>
            </a:r>
          </a:p>
        </p:txBody>
      </p:sp>
      <p:pic>
        <p:nvPicPr>
          <p:cNvPr id="37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22521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24045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38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24807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0" name="Straight Arrow Connector 39"/>
          <p:cNvCxnSpPr>
            <a:stCxn id="31" idx="2"/>
          </p:cNvCxnSpPr>
          <p:nvPr/>
        </p:nvCxnSpPr>
        <p:spPr>
          <a:xfrm>
            <a:off x="5801222" y="2895600"/>
            <a:ext cx="447178" cy="53340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9" idx="2"/>
          </p:cNvCxnSpPr>
          <p:nvPr/>
        </p:nvCxnSpPr>
        <p:spPr>
          <a:xfrm flipH="1">
            <a:off x="6916881" y="2897293"/>
            <a:ext cx="398318" cy="531707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 bwMode="auto">
          <a:xfrm flipV="1">
            <a:off x="5327074" y="4724400"/>
            <a:ext cx="159326" cy="975223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5638800" y="5126566"/>
            <a:ext cx="1905000" cy="369332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Incoming packet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9454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990600" y="3266206"/>
            <a:ext cx="7010399" cy="130579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6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4876800"/>
            <a:ext cx="4572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</a:t>
            </a:r>
            <a:endParaRPr lang="en-US" dirty="0"/>
          </a:p>
        </p:txBody>
      </p:sp>
      <p:pic>
        <p:nvPicPr>
          <p:cNvPr id="4" name="Picture 3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6118723"/>
            <a:ext cx="421502" cy="358277"/>
          </a:xfrm>
          <a:prstGeom prst="rect">
            <a:avLst/>
          </a:prstGeom>
        </p:spPr>
      </p:pic>
      <p:cxnSp>
        <p:nvCxnSpPr>
          <p:cNvPr id="5" name="Straight Connector 4"/>
          <p:cNvCxnSpPr>
            <a:stCxn id="14" idx="2"/>
            <a:endCxn id="4" idx="1"/>
          </p:cNvCxnSpPr>
          <p:nvPr/>
        </p:nvCxnSpPr>
        <p:spPr bwMode="auto">
          <a:xfrm rot="16200000" flipH="1">
            <a:off x="4845727" y="6038189"/>
            <a:ext cx="145272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>
            <a:stCxn id="15" idx="2"/>
            <a:endCxn id="4" idx="0"/>
          </p:cNvCxnSpPr>
          <p:nvPr/>
        </p:nvCxnSpPr>
        <p:spPr bwMode="auto">
          <a:xfrm rot="5400000">
            <a:off x="5224246" y="6015895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>
            <a:stCxn id="14" idx="0"/>
            <a:endCxn id="15" idx="1"/>
          </p:cNvCxnSpPr>
          <p:nvPr/>
        </p:nvCxnSpPr>
        <p:spPr bwMode="auto">
          <a:xfrm rot="5400000" flipH="1" flipV="1">
            <a:off x="4843703" y="5718481"/>
            <a:ext cx="135466" cy="36021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>
            <a:stCxn id="16" idx="2"/>
            <a:endCxn id="15" idx="0"/>
          </p:cNvCxnSpPr>
          <p:nvPr/>
        </p:nvCxnSpPr>
        <p:spPr bwMode="auto">
          <a:xfrm rot="16200000" flipH="1">
            <a:off x="5029200" y="5439850"/>
            <a:ext cx="304800" cy="29094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endCxn id="14" idx="0"/>
          </p:cNvCxnSpPr>
          <p:nvPr/>
        </p:nvCxnSpPr>
        <p:spPr bwMode="auto">
          <a:xfrm>
            <a:off x="4419600" y="5715001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13" idx="0"/>
            <a:endCxn id="16" idx="1"/>
          </p:cNvCxnSpPr>
          <p:nvPr/>
        </p:nvCxnSpPr>
        <p:spPr bwMode="auto">
          <a:xfrm rot="5400000" flipH="1" flipV="1">
            <a:off x="4519092" y="5247226"/>
            <a:ext cx="188943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endCxn id="15" idx="1"/>
          </p:cNvCxnSpPr>
          <p:nvPr/>
        </p:nvCxnSpPr>
        <p:spPr bwMode="auto">
          <a:xfrm>
            <a:off x="4572000" y="5638801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14" idx="0"/>
            <a:endCxn id="16" idx="2"/>
          </p:cNvCxnSpPr>
          <p:nvPr/>
        </p:nvCxnSpPr>
        <p:spPr bwMode="auto">
          <a:xfrm rot="5400000" flipH="1" flipV="1">
            <a:off x="4617027" y="5547223"/>
            <a:ext cx="5334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55287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59663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91546" y="57377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5246656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6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5890123"/>
            <a:ext cx="421502" cy="358277"/>
          </a:xfrm>
          <a:prstGeom prst="rect">
            <a:avLst/>
          </a:prstGeom>
        </p:spPr>
      </p:pic>
      <p:cxnSp>
        <p:nvCxnSpPr>
          <p:cNvPr id="18" name="Straight Connector 17"/>
          <p:cNvCxnSpPr>
            <a:stCxn id="17" idx="0"/>
            <a:endCxn id="13" idx="2"/>
          </p:cNvCxnSpPr>
          <p:nvPr/>
        </p:nvCxnSpPr>
        <p:spPr bwMode="auto">
          <a:xfrm flipV="1">
            <a:off x="4096951" y="5715000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>
          <a:xfrm>
            <a:off x="685800" y="1371600"/>
            <a:ext cx="7467600" cy="3352800"/>
          </a:xfrm>
          <a:prstGeom prst="rect">
            <a:avLst/>
          </a:prstGeom>
          <a:noFill/>
          <a:ln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9" idx="2"/>
            <a:endCxn id="13" idx="0"/>
          </p:cNvCxnSpPr>
          <p:nvPr/>
        </p:nvCxnSpPr>
        <p:spPr>
          <a:xfrm>
            <a:off x="4419600" y="4724400"/>
            <a:ext cx="6927" cy="80433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9" idx="2"/>
            <a:endCxn id="16" idx="0"/>
          </p:cNvCxnSpPr>
          <p:nvPr/>
        </p:nvCxnSpPr>
        <p:spPr>
          <a:xfrm>
            <a:off x="4419600" y="4724400"/>
            <a:ext cx="616527" cy="52225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9" idx="2"/>
            <a:endCxn id="15" idx="0"/>
          </p:cNvCxnSpPr>
          <p:nvPr/>
        </p:nvCxnSpPr>
        <p:spPr>
          <a:xfrm>
            <a:off x="4419600" y="4724400"/>
            <a:ext cx="907473" cy="101332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9" idx="2"/>
          </p:cNvCxnSpPr>
          <p:nvPr/>
        </p:nvCxnSpPr>
        <p:spPr>
          <a:xfrm>
            <a:off x="4419600" y="4724400"/>
            <a:ext cx="228600" cy="14478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5800" y="5410200"/>
            <a:ext cx="251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SDN enabled</a:t>
            </a:r>
          </a:p>
          <a:p>
            <a:pPr algn="ctr"/>
            <a:r>
              <a:rPr lang="en-US" dirty="0" smtClean="0"/>
              <a:t>Network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629399" y="1449493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115422" y="1447800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pic>
        <p:nvPicPr>
          <p:cNvPr id="32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24384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33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25146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" name="Rectangle 35"/>
          <p:cNvSpPr/>
          <p:nvPr/>
        </p:nvSpPr>
        <p:spPr>
          <a:xfrm>
            <a:off x="5160488" y="3398710"/>
            <a:ext cx="2611912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Container Based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 Virtualization</a:t>
            </a:r>
          </a:p>
        </p:txBody>
      </p:sp>
      <p:pic>
        <p:nvPicPr>
          <p:cNvPr id="37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22521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24045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38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24807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0" name="Straight Arrow Connector 39"/>
          <p:cNvCxnSpPr>
            <a:stCxn id="31" idx="2"/>
          </p:cNvCxnSpPr>
          <p:nvPr/>
        </p:nvCxnSpPr>
        <p:spPr>
          <a:xfrm>
            <a:off x="5801222" y="2895600"/>
            <a:ext cx="447178" cy="53340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9" idx="2"/>
          </p:cNvCxnSpPr>
          <p:nvPr/>
        </p:nvCxnSpPr>
        <p:spPr>
          <a:xfrm flipH="1">
            <a:off x="6916881" y="2897293"/>
            <a:ext cx="398318" cy="531707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46" idx="0"/>
            <a:endCxn id="36" idx="1"/>
          </p:cNvCxnSpPr>
          <p:nvPr/>
        </p:nvCxnSpPr>
        <p:spPr bwMode="auto">
          <a:xfrm flipV="1">
            <a:off x="4800600" y="3918256"/>
            <a:ext cx="359888" cy="958544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3017520" y="3733589"/>
            <a:ext cx="1905000" cy="369332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/>
              <a:t>packet_in</a:t>
            </a:r>
            <a:r>
              <a:rPr lang="en-US" dirty="0" smtClean="0"/>
              <a:t> event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957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990600" y="3266206"/>
            <a:ext cx="7010399" cy="130579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6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4876800"/>
            <a:ext cx="4572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</a:t>
            </a:r>
            <a:endParaRPr lang="en-US" dirty="0"/>
          </a:p>
        </p:txBody>
      </p:sp>
      <p:pic>
        <p:nvPicPr>
          <p:cNvPr id="4" name="Picture 3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6118723"/>
            <a:ext cx="421502" cy="358277"/>
          </a:xfrm>
          <a:prstGeom prst="rect">
            <a:avLst/>
          </a:prstGeom>
        </p:spPr>
      </p:pic>
      <p:cxnSp>
        <p:nvCxnSpPr>
          <p:cNvPr id="5" name="Straight Connector 4"/>
          <p:cNvCxnSpPr>
            <a:stCxn id="14" idx="2"/>
            <a:endCxn id="4" idx="1"/>
          </p:cNvCxnSpPr>
          <p:nvPr/>
        </p:nvCxnSpPr>
        <p:spPr bwMode="auto">
          <a:xfrm rot="16200000" flipH="1">
            <a:off x="4845727" y="6038189"/>
            <a:ext cx="145272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>
            <a:stCxn id="15" idx="2"/>
            <a:endCxn id="4" idx="0"/>
          </p:cNvCxnSpPr>
          <p:nvPr/>
        </p:nvCxnSpPr>
        <p:spPr bwMode="auto">
          <a:xfrm rot="5400000">
            <a:off x="5224246" y="6015895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>
            <a:stCxn id="14" idx="0"/>
            <a:endCxn id="15" idx="1"/>
          </p:cNvCxnSpPr>
          <p:nvPr/>
        </p:nvCxnSpPr>
        <p:spPr bwMode="auto">
          <a:xfrm rot="5400000" flipH="1" flipV="1">
            <a:off x="4843703" y="5718481"/>
            <a:ext cx="135466" cy="36021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>
            <a:stCxn id="16" idx="2"/>
            <a:endCxn id="15" idx="0"/>
          </p:cNvCxnSpPr>
          <p:nvPr/>
        </p:nvCxnSpPr>
        <p:spPr bwMode="auto">
          <a:xfrm rot="16200000" flipH="1">
            <a:off x="5029200" y="5439850"/>
            <a:ext cx="304800" cy="29094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endCxn id="14" idx="0"/>
          </p:cNvCxnSpPr>
          <p:nvPr/>
        </p:nvCxnSpPr>
        <p:spPr bwMode="auto">
          <a:xfrm>
            <a:off x="4419600" y="5715001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13" idx="0"/>
            <a:endCxn id="16" idx="1"/>
          </p:cNvCxnSpPr>
          <p:nvPr/>
        </p:nvCxnSpPr>
        <p:spPr bwMode="auto">
          <a:xfrm rot="5400000" flipH="1" flipV="1">
            <a:off x="4519092" y="5247226"/>
            <a:ext cx="188943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endCxn id="15" idx="1"/>
          </p:cNvCxnSpPr>
          <p:nvPr/>
        </p:nvCxnSpPr>
        <p:spPr bwMode="auto">
          <a:xfrm>
            <a:off x="4572000" y="5638801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14" idx="0"/>
            <a:endCxn id="16" idx="2"/>
          </p:cNvCxnSpPr>
          <p:nvPr/>
        </p:nvCxnSpPr>
        <p:spPr bwMode="auto">
          <a:xfrm rot="5400000" flipH="1" flipV="1">
            <a:off x="4617027" y="5547223"/>
            <a:ext cx="5334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55287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59663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91546" y="57377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5246656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6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5890123"/>
            <a:ext cx="421502" cy="358277"/>
          </a:xfrm>
          <a:prstGeom prst="rect">
            <a:avLst/>
          </a:prstGeom>
        </p:spPr>
      </p:pic>
      <p:cxnSp>
        <p:nvCxnSpPr>
          <p:cNvPr id="18" name="Straight Connector 17"/>
          <p:cNvCxnSpPr>
            <a:stCxn id="17" idx="0"/>
            <a:endCxn id="13" idx="2"/>
          </p:cNvCxnSpPr>
          <p:nvPr/>
        </p:nvCxnSpPr>
        <p:spPr bwMode="auto">
          <a:xfrm flipV="1">
            <a:off x="4096951" y="5715000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>
          <a:xfrm>
            <a:off x="685800" y="1371600"/>
            <a:ext cx="7467600" cy="3352800"/>
          </a:xfrm>
          <a:prstGeom prst="rect">
            <a:avLst/>
          </a:prstGeom>
          <a:noFill/>
          <a:ln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9" idx="2"/>
            <a:endCxn id="13" idx="0"/>
          </p:cNvCxnSpPr>
          <p:nvPr/>
        </p:nvCxnSpPr>
        <p:spPr>
          <a:xfrm>
            <a:off x="4419600" y="4724400"/>
            <a:ext cx="6927" cy="80433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9" idx="2"/>
            <a:endCxn id="16" idx="0"/>
          </p:cNvCxnSpPr>
          <p:nvPr/>
        </p:nvCxnSpPr>
        <p:spPr>
          <a:xfrm>
            <a:off x="4419600" y="4724400"/>
            <a:ext cx="616527" cy="52225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9" idx="2"/>
            <a:endCxn id="15" idx="0"/>
          </p:cNvCxnSpPr>
          <p:nvPr/>
        </p:nvCxnSpPr>
        <p:spPr>
          <a:xfrm>
            <a:off x="4419600" y="4724400"/>
            <a:ext cx="907473" cy="101332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9" idx="2"/>
          </p:cNvCxnSpPr>
          <p:nvPr/>
        </p:nvCxnSpPr>
        <p:spPr>
          <a:xfrm>
            <a:off x="4419600" y="4724400"/>
            <a:ext cx="228600" cy="14478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5800" y="5410200"/>
            <a:ext cx="251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SDN enabled</a:t>
            </a:r>
          </a:p>
          <a:p>
            <a:pPr algn="ctr"/>
            <a:r>
              <a:rPr lang="en-US" dirty="0" smtClean="0"/>
              <a:t>Network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629399" y="1449493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115422" y="1447800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pic>
        <p:nvPicPr>
          <p:cNvPr id="32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24384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33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25146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" name="Rectangle 35"/>
          <p:cNvSpPr/>
          <p:nvPr/>
        </p:nvSpPr>
        <p:spPr>
          <a:xfrm>
            <a:off x="5160488" y="3398710"/>
            <a:ext cx="2611912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Container Based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 Virtualization</a:t>
            </a:r>
          </a:p>
        </p:txBody>
      </p:sp>
      <p:pic>
        <p:nvPicPr>
          <p:cNvPr id="37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22521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24045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38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24807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0" name="Straight Arrow Connector 39"/>
          <p:cNvCxnSpPr>
            <a:stCxn id="31" idx="2"/>
          </p:cNvCxnSpPr>
          <p:nvPr/>
        </p:nvCxnSpPr>
        <p:spPr>
          <a:xfrm>
            <a:off x="5801222" y="2895600"/>
            <a:ext cx="447178" cy="53340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9" idx="2"/>
          </p:cNvCxnSpPr>
          <p:nvPr/>
        </p:nvCxnSpPr>
        <p:spPr>
          <a:xfrm flipH="1">
            <a:off x="6916881" y="2897293"/>
            <a:ext cx="398318" cy="531707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 bwMode="auto">
          <a:xfrm flipH="1">
            <a:off x="3657600" y="3581400"/>
            <a:ext cx="1502888" cy="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Rectangle 42"/>
          <p:cNvSpPr/>
          <p:nvPr/>
        </p:nvSpPr>
        <p:spPr>
          <a:xfrm>
            <a:off x="1676400" y="3373866"/>
            <a:ext cx="1981200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en-US" dirty="0" smtClean="0">
                <a:solidFill>
                  <a:schemeClr val="tx1"/>
                </a:solidFill>
              </a:rPr>
              <a:t>Address</a:t>
            </a:r>
          </a:p>
          <a:p>
            <a:pPr lvl="1" algn="ctr"/>
            <a:r>
              <a:rPr lang="en-US" dirty="0" smtClean="0">
                <a:solidFill>
                  <a:schemeClr val="tx1"/>
                </a:solidFill>
              </a:rPr>
              <a:t>Mapping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752600" y="3647494"/>
            <a:ext cx="533400" cy="4156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DB</a:t>
            </a:r>
            <a:endParaRPr lang="en-US" dirty="0"/>
          </a:p>
        </p:txBody>
      </p:sp>
      <p:sp>
        <p:nvSpPr>
          <p:cNvPr id="45" name="Oval 44"/>
          <p:cNvSpPr/>
          <p:nvPr/>
        </p:nvSpPr>
        <p:spPr>
          <a:xfrm>
            <a:off x="1752600" y="4014639"/>
            <a:ext cx="533400" cy="138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1752600" y="3557439"/>
            <a:ext cx="533400" cy="138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Arrow Connector 49"/>
          <p:cNvCxnSpPr/>
          <p:nvPr/>
        </p:nvCxnSpPr>
        <p:spPr bwMode="auto">
          <a:xfrm>
            <a:off x="3657600" y="4191000"/>
            <a:ext cx="1502888" cy="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3031374" y="2497666"/>
            <a:ext cx="1905000" cy="646331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Map to virtual address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4849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of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Traffic </a:t>
            </a:r>
            <a:r>
              <a:rPr lang="en-US" dirty="0"/>
              <a:t>isolation in enterprise and campus </a:t>
            </a:r>
            <a:r>
              <a:rPr lang="en-US" dirty="0" smtClean="0"/>
              <a:t>networks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454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990600" y="3266206"/>
            <a:ext cx="7010399" cy="130579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6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4876800"/>
            <a:ext cx="4572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</a:t>
            </a:r>
            <a:endParaRPr lang="en-US" dirty="0"/>
          </a:p>
        </p:txBody>
      </p:sp>
      <p:pic>
        <p:nvPicPr>
          <p:cNvPr id="4" name="Picture 3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6118723"/>
            <a:ext cx="421502" cy="358277"/>
          </a:xfrm>
          <a:prstGeom prst="rect">
            <a:avLst/>
          </a:prstGeom>
        </p:spPr>
      </p:pic>
      <p:cxnSp>
        <p:nvCxnSpPr>
          <p:cNvPr id="5" name="Straight Connector 4"/>
          <p:cNvCxnSpPr>
            <a:stCxn id="14" idx="2"/>
            <a:endCxn id="4" idx="1"/>
          </p:cNvCxnSpPr>
          <p:nvPr/>
        </p:nvCxnSpPr>
        <p:spPr bwMode="auto">
          <a:xfrm rot="16200000" flipH="1">
            <a:off x="4845727" y="6038189"/>
            <a:ext cx="145272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>
            <a:stCxn id="15" idx="2"/>
            <a:endCxn id="4" idx="0"/>
          </p:cNvCxnSpPr>
          <p:nvPr/>
        </p:nvCxnSpPr>
        <p:spPr bwMode="auto">
          <a:xfrm rot="5400000">
            <a:off x="5224246" y="6015895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>
            <a:stCxn id="14" idx="0"/>
            <a:endCxn id="15" idx="1"/>
          </p:cNvCxnSpPr>
          <p:nvPr/>
        </p:nvCxnSpPr>
        <p:spPr bwMode="auto">
          <a:xfrm rot="5400000" flipH="1" flipV="1">
            <a:off x="4843703" y="5718481"/>
            <a:ext cx="135466" cy="36021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>
            <a:stCxn id="16" idx="2"/>
            <a:endCxn id="15" idx="0"/>
          </p:cNvCxnSpPr>
          <p:nvPr/>
        </p:nvCxnSpPr>
        <p:spPr bwMode="auto">
          <a:xfrm rot="16200000" flipH="1">
            <a:off x="5029200" y="5439850"/>
            <a:ext cx="304800" cy="29094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endCxn id="14" idx="0"/>
          </p:cNvCxnSpPr>
          <p:nvPr/>
        </p:nvCxnSpPr>
        <p:spPr bwMode="auto">
          <a:xfrm>
            <a:off x="4419600" y="5715001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13" idx="0"/>
            <a:endCxn id="16" idx="1"/>
          </p:cNvCxnSpPr>
          <p:nvPr/>
        </p:nvCxnSpPr>
        <p:spPr bwMode="auto">
          <a:xfrm rot="5400000" flipH="1" flipV="1">
            <a:off x="4519092" y="5247226"/>
            <a:ext cx="188943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endCxn id="15" idx="1"/>
          </p:cNvCxnSpPr>
          <p:nvPr/>
        </p:nvCxnSpPr>
        <p:spPr bwMode="auto">
          <a:xfrm>
            <a:off x="4572000" y="5638801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14" idx="0"/>
            <a:endCxn id="16" idx="2"/>
          </p:cNvCxnSpPr>
          <p:nvPr/>
        </p:nvCxnSpPr>
        <p:spPr bwMode="auto">
          <a:xfrm rot="5400000" flipH="1" flipV="1">
            <a:off x="4617027" y="5547223"/>
            <a:ext cx="5334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55287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59663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91546" y="57377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5246656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6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5890123"/>
            <a:ext cx="421502" cy="358277"/>
          </a:xfrm>
          <a:prstGeom prst="rect">
            <a:avLst/>
          </a:prstGeom>
        </p:spPr>
      </p:pic>
      <p:cxnSp>
        <p:nvCxnSpPr>
          <p:cNvPr id="18" name="Straight Connector 17"/>
          <p:cNvCxnSpPr>
            <a:stCxn id="17" idx="0"/>
            <a:endCxn id="13" idx="2"/>
          </p:cNvCxnSpPr>
          <p:nvPr/>
        </p:nvCxnSpPr>
        <p:spPr bwMode="auto">
          <a:xfrm flipV="1">
            <a:off x="4096951" y="5715000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>
          <a:xfrm>
            <a:off x="685800" y="1371600"/>
            <a:ext cx="7467600" cy="3352800"/>
          </a:xfrm>
          <a:prstGeom prst="rect">
            <a:avLst/>
          </a:prstGeom>
          <a:noFill/>
          <a:ln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9" idx="2"/>
            <a:endCxn id="13" idx="0"/>
          </p:cNvCxnSpPr>
          <p:nvPr/>
        </p:nvCxnSpPr>
        <p:spPr>
          <a:xfrm>
            <a:off x="4419600" y="4724400"/>
            <a:ext cx="6927" cy="80433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9" idx="2"/>
            <a:endCxn id="16" idx="0"/>
          </p:cNvCxnSpPr>
          <p:nvPr/>
        </p:nvCxnSpPr>
        <p:spPr>
          <a:xfrm>
            <a:off x="4419600" y="4724400"/>
            <a:ext cx="616527" cy="52225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9" idx="2"/>
            <a:endCxn id="15" idx="0"/>
          </p:cNvCxnSpPr>
          <p:nvPr/>
        </p:nvCxnSpPr>
        <p:spPr>
          <a:xfrm>
            <a:off x="4419600" y="4724400"/>
            <a:ext cx="907473" cy="101332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9" idx="2"/>
          </p:cNvCxnSpPr>
          <p:nvPr/>
        </p:nvCxnSpPr>
        <p:spPr>
          <a:xfrm>
            <a:off x="4419600" y="4724400"/>
            <a:ext cx="228600" cy="14478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5800" y="5410200"/>
            <a:ext cx="251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SDN enabled</a:t>
            </a:r>
          </a:p>
          <a:p>
            <a:pPr algn="ctr"/>
            <a:r>
              <a:rPr lang="en-US" dirty="0" smtClean="0"/>
              <a:t>Network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629399" y="1449493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115422" y="1447800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pic>
        <p:nvPicPr>
          <p:cNvPr id="32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24384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33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25146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" name="Rectangle 35"/>
          <p:cNvSpPr/>
          <p:nvPr/>
        </p:nvSpPr>
        <p:spPr>
          <a:xfrm>
            <a:off x="5160488" y="3398710"/>
            <a:ext cx="2611912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Container Based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 Virtualization</a:t>
            </a:r>
          </a:p>
        </p:txBody>
      </p:sp>
      <p:pic>
        <p:nvPicPr>
          <p:cNvPr id="37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22521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24045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38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24807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0" name="Straight Arrow Connector 39"/>
          <p:cNvCxnSpPr>
            <a:stCxn id="31" idx="2"/>
          </p:cNvCxnSpPr>
          <p:nvPr/>
        </p:nvCxnSpPr>
        <p:spPr>
          <a:xfrm>
            <a:off x="5801222" y="2895600"/>
            <a:ext cx="447178" cy="53340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9" idx="2"/>
          </p:cNvCxnSpPr>
          <p:nvPr/>
        </p:nvCxnSpPr>
        <p:spPr>
          <a:xfrm flipH="1">
            <a:off x="6916881" y="2897293"/>
            <a:ext cx="398318" cy="531707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 bwMode="auto">
          <a:xfrm flipH="1" flipV="1">
            <a:off x="5486400" y="2904198"/>
            <a:ext cx="457200" cy="494512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3144451" y="2970840"/>
            <a:ext cx="1905000" cy="369332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/>
              <a:t>packet_in</a:t>
            </a:r>
            <a:r>
              <a:rPr lang="en-US" dirty="0" smtClean="0"/>
              <a:t> call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093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990600" y="3266206"/>
            <a:ext cx="7010399" cy="130579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6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4876800"/>
            <a:ext cx="4572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</a:t>
            </a:r>
            <a:endParaRPr lang="en-US" dirty="0"/>
          </a:p>
        </p:txBody>
      </p:sp>
      <p:pic>
        <p:nvPicPr>
          <p:cNvPr id="4" name="Picture 3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6118723"/>
            <a:ext cx="421502" cy="358277"/>
          </a:xfrm>
          <a:prstGeom prst="rect">
            <a:avLst/>
          </a:prstGeom>
        </p:spPr>
      </p:pic>
      <p:cxnSp>
        <p:nvCxnSpPr>
          <p:cNvPr id="5" name="Straight Connector 4"/>
          <p:cNvCxnSpPr>
            <a:stCxn id="14" idx="2"/>
            <a:endCxn id="4" idx="1"/>
          </p:cNvCxnSpPr>
          <p:nvPr/>
        </p:nvCxnSpPr>
        <p:spPr bwMode="auto">
          <a:xfrm rot="16200000" flipH="1">
            <a:off x="4845727" y="6038189"/>
            <a:ext cx="145272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>
            <a:stCxn id="15" idx="2"/>
            <a:endCxn id="4" idx="0"/>
          </p:cNvCxnSpPr>
          <p:nvPr/>
        </p:nvCxnSpPr>
        <p:spPr bwMode="auto">
          <a:xfrm rot="5400000">
            <a:off x="5224246" y="6015895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>
            <a:stCxn id="14" idx="0"/>
            <a:endCxn id="15" idx="1"/>
          </p:cNvCxnSpPr>
          <p:nvPr/>
        </p:nvCxnSpPr>
        <p:spPr bwMode="auto">
          <a:xfrm rot="5400000" flipH="1" flipV="1">
            <a:off x="4843703" y="5718481"/>
            <a:ext cx="135466" cy="36021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>
            <a:stCxn id="16" idx="2"/>
            <a:endCxn id="15" idx="0"/>
          </p:cNvCxnSpPr>
          <p:nvPr/>
        </p:nvCxnSpPr>
        <p:spPr bwMode="auto">
          <a:xfrm rot="16200000" flipH="1">
            <a:off x="5029200" y="5439850"/>
            <a:ext cx="304800" cy="29094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endCxn id="14" idx="0"/>
          </p:cNvCxnSpPr>
          <p:nvPr/>
        </p:nvCxnSpPr>
        <p:spPr bwMode="auto">
          <a:xfrm>
            <a:off x="4419600" y="5715001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13" idx="0"/>
            <a:endCxn id="16" idx="1"/>
          </p:cNvCxnSpPr>
          <p:nvPr/>
        </p:nvCxnSpPr>
        <p:spPr bwMode="auto">
          <a:xfrm rot="5400000" flipH="1" flipV="1">
            <a:off x="4519092" y="5247226"/>
            <a:ext cx="188943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endCxn id="15" idx="1"/>
          </p:cNvCxnSpPr>
          <p:nvPr/>
        </p:nvCxnSpPr>
        <p:spPr bwMode="auto">
          <a:xfrm>
            <a:off x="4572000" y="5638801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14" idx="0"/>
            <a:endCxn id="16" idx="2"/>
          </p:cNvCxnSpPr>
          <p:nvPr/>
        </p:nvCxnSpPr>
        <p:spPr bwMode="auto">
          <a:xfrm rot="5400000" flipH="1" flipV="1">
            <a:off x="4617027" y="5547223"/>
            <a:ext cx="5334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55287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59663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91546" y="57377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5246656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6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5890123"/>
            <a:ext cx="421502" cy="358277"/>
          </a:xfrm>
          <a:prstGeom prst="rect">
            <a:avLst/>
          </a:prstGeom>
        </p:spPr>
      </p:pic>
      <p:cxnSp>
        <p:nvCxnSpPr>
          <p:cNvPr id="18" name="Straight Connector 17"/>
          <p:cNvCxnSpPr>
            <a:stCxn id="17" idx="0"/>
            <a:endCxn id="13" idx="2"/>
          </p:cNvCxnSpPr>
          <p:nvPr/>
        </p:nvCxnSpPr>
        <p:spPr bwMode="auto">
          <a:xfrm flipV="1">
            <a:off x="4096951" y="5715000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>
          <a:xfrm>
            <a:off x="685800" y="1371600"/>
            <a:ext cx="7467600" cy="3352800"/>
          </a:xfrm>
          <a:prstGeom prst="rect">
            <a:avLst/>
          </a:prstGeom>
          <a:noFill/>
          <a:ln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9" idx="2"/>
            <a:endCxn id="13" idx="0"/>
          </p:cNvCxnSpPr>
          <p:nvPr/>
        </p:nvCxnSpPr>
        <p:spPr>
          <a:xfrm>
            <a:off x="4419600" y="4724400"/>
            <a:ext cx="6927" cy="80433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9" idx="2"/>
            <a:endCxn id="16" idx="0"/>
          </p:cNvCxnSpPr>
          <p:nvPr/>
        </p:nvCxnSpPr>
        <p:spPr>
          <a:xfrm>
            <a:off x="4419600" y="4724400"/>
            <a:ext cx="616527" cy="52225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9" idx="2"/>
            <a:endCxn id="15" idx="0"/>
          </p:cNvCxnSpPr>
          <p:nvPr/>
        </p:nvCxnSpPr>
        <p:spPr>
          <a:xfrm>
            <a:off x="4419600" y="4724400"/>
            <a:ext cx="907473" cy="101332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9" idx="2"/>
          </p:cNvCxnSpPr>
          <p:nvPr/>
        </p:nvCxnSpPr>
        <p:spPr>
          <a:xfrm>
            <a:off x="4419600" y="4724400"/>
            <a:ext cx="228600" cy="14478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5800" y="5410200"/>
            <a:ext cx="251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SDN enabled</a:t>
            </a:r>
          </a:p>
          <a:p>
            <a:pPr algn="ctr"/>
            <a:r>
              <a:rPr lang="en-US" dirty="0" smtClean="0"/>
              <a:t>Network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629399" y="1449493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115422" y="1447800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pic>
        <p:nvPicPr>
          <p:cNvPr id="32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24384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33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25146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" name="Rectangle 35"/>
          <p:cNvSpPr/>
          <p:nvPr/>
        </p:nvSpPr>
        <p:spPr>
          <a:xfrm>
            <a:off x="5160488" y="3398710"/>
            <a:ext cx="2611912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Container Based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 Virtualization</a:t>
            </a:r>
          </a:p>
        </p:txBody>
      </p:sp>
      <p:pic>
        <p:nvPicPr>
          <p:cNvPr id="37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22521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24045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38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24807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0" name="Straight Arrow Connector 39"/>
          <p:cNvCxnSpPr>
            <a:stCxn id="31" idx="2"/>
          </p:cNvCxnSpPr>
          <p:nvPr/>
        </p:nvCxnSpPr>
        <p:spPr>
          <a:xfrm>
            <a:off x="5801222" y="2895600"/>
            <a:ext cx="447178" cy="53340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9" idx="2"/>
          </p:cNvCxnSpPr>
          <p:nvPr/>
        </p:nvCxnSpPr>
        <p:spPr>
          <a:xfrm flipH="1">
            <a:off x="6916881" y="2897293"/>
            <a:ext cx="398318" cy="531707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 bwMode="auto">
          <a:xfrm flipH="1" flipV="1">
            <a:off x="5486400" y="2904198"/>
            <a:ext cx="457200" cy="494512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3144451" y="2970840"/>
            <a:ext cx="1905000" cy="369332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/>
              <a:t>packet_in</a:t>
            </a:r>
            <a:r>
              <a:rPr lang="en-US" dirty="0" smtClean="0"/>
              <a:t> call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61</a:t>
            </a:fld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609599" y="1560493"/>
            <a:ext cx="4274127" cy="1384995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No need to run separate controller – can be done with a function call!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57859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990600" y="3266206"/>
            <a:ext cx="7010399" cy="130579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6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4876800"/>
            <a:ext cx="4572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</a:t>
            </a:r>
            <a:endParaRPr lang="en-US" dirty="0"/>
          </a:p>
        </p:txBody>
      </p:sp>
      <p:pic>
        <p:nvPicPr>
          <p:cNvPr id="4" name="Picture 3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6118723"/>
            <a:ext cx="421502" cy="358277"/>
          </a:xfrm>
          <a:prstGeom prst="rect">
            <a:avLst/>
          </a:prstGeom>
        </p:spPr>
      </p:pic>
      <p:cxnSp>
        <p:nvCxnSpPr>
          <p:cNvPr id="5" name="Straight Connector 4"/>
          <p:cNvCxnSpPr>
            <a:stCxn id="14" idx="2"/>
            <a:endCxn id="4" idx="1"/>
          </p:cNvCxnSpPr>
          <p:nvPr/>
        </p:nvCxnSpPr>
        <p:spPr bwMode="auto">
          <a:xfrm rot="16200000" flipH="1">
            <a:off x="4845727" y="6038189"/>
            <a:ext cx="145272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>
            <a:stCxn id="15" idx="2"/>
            <a:endCxn id="4" idx="0"/>
          </p:cNvCxnSpPr>
          <p:nvPr/>
        </p:nvCxnSpPr>
        <p:spPr bwMode="auto">
          <a:xfrm rot="5400000">
            <a:off x="5224246" y="6015895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>
            <a:stCxn id="14" idx="0"/>
            <a:endCxn id="15" idx="1"/>
          </p:cNvCxnSpPr>
          <p:nvPr/>
        </p:nvCxnSpPr>
        <p:spPr bwMode="auto">
          <a:xfrm rot="5400000" flipH="1" flipV="1">
            <a:off x="4843703" y="5718481"/>
            <a:ext cx="135466" cy="36021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>
            <a:stCxn id="16" idx="2"/>
            <a:endCxn id="15" idx="0"/>
          </p:cNvCxnSpPr>
          <p:nvPr/>
        </p:nvCxnSpPr>
        <p:spPr bwMode="auto">
          <a:xfrm rot="16200000" flipH="1">
            <a:off x="5029200" y="5439850"/>
            <a:ext cx="304800" cy="29094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endCxn id="14" idx="0"/>
          </p:cNvCxnSpPr>
          <p:nvPr/>
        </p:nvCxnSpPr>
        <p:spPr bwMode="auto">
          <a:xfrm>
            <a:off x="4419600" y="5715001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13" idx="0"/>
            <a:endCxn id="16" idx="1"/>
          </p:cNvCxnSpPr>
          <p:nvPr/>
        </p:nvCxnSpPr>
        <p:spPr bwMode="auto">
          <a:xfrm rot="5400000" flipH="1" flipV="1">
            <a:off x="4519092" y="5247226"/>
            <a:ext cx="188943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endCxn id="15" idx="1"/>
          </p:cNvCxnSpPr>
          <p:nvPr/>
        </p:nvCxnSpPr>
        <p:spPr bwMode="auto">
          <a:xfrm>
            <a:off x="4572000" y="5638801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14" idx="0"/>
            <a:endCxn id="16" idx="2"/>
          </p:cNvCxnSpPr>
          <p:nvPr/>
        </p:nvCxnSpPr>
        <p:spPr bwMode="auto">
          <a:xfrm rot="5400000" flipH="1" flipV="1">
            <a:off x="4617027" y="5547223"/>
            <a:ext cx="5334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55287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59663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91546" y="57377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5246656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6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5890123"/>
            <a:ext cx="421502" cy="358277"/>
          </a:xfrm>
          <a:prstGeom prst="rect">
            <a:avLst/>
          </a:prstGeom>
        </p:spPr>
      </p:pic>
      <p:cxnSp>
        <p:nvCxnSpPr>
          <p:cNvPr id="18" name="Straight Connector 17"/>
          <p:cNvCxnSpPr>
            <a:stCxn id="17" idx="0"/>
            <a:endCxn id="13" idx="2"/>
          </p:cNvCxnSpPr>
          <p:nvPr/>
        </p:nvCxnSpPr>
        <p:spPr bwMode="auto">
          <a:xfrm flipV="1">
            <a:off x="4096951" y="5715000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>
          <a:xfrm>
            <a:off x="685800" y="1371600"/>
            <a:ext cx="7467600" cy="3352800"/>
          </a:xfrm>
          <a:prstGeom prst="rect">
            <a:avLst/>
          </a:prstGeom>
          <a:noFill/>
          <a:ln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9" idx="2"/>
            <a:endCxn id="13" idx="0"/>
          </p:cNvCxnSpPr>
          <p:nvPr/>
        </p:nvCxnSpPr>
        <p:spPr>
          <a:xfrm>
            <a:off x="4419600" y="4724400"/>
            <a:ext cx="6927" cy="80433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9" idx="2"/>
            <a:endCxn id="16" idx="0"/>
          </p:cNvCxnSpPr>
          <p:nvPr/>
        </p:nvCxnSpPr>
        <p:spPr>
          <a:xfrm>
            <a:off x="4419600" y="4724400"/>
            <a:ext cx="616527" cy="52225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9" idx="2"/>
            <a:endCxn id="15" idx="0"/>
          </p:cNvCxnSpPr>
          <p:nvPr/>
        </p:nvCxnSpPr>
        <p:spPr>
          <a:xfrm>
            <a:off x="4419600" y="4724400"/>
            <a:ext cx="907473" cy="101332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9" idx="2"/>
          </p:cNvCxnSpPr>
          <p:nvPr/>
        </p:nvCxnSpPr>
        <p:spPr>
          <a:xfrm>
            <a:off x="4419600" y="4724400"/>
            <a:ext cx="228600" cy="14478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5800" y="5410200"/>
            <a:ext cx="251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SDN enabled</a:t>
            </a:r>
          </a:p>
          <a:p>
            <a:pPr algn="ctr"/>
            <a:r>
              <a:rPr lang="en-US" dirty="0" smtClean="0"/>
              <a:t>Network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629399" y="1449493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115422" y="1447800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pic>
        <p:nvPicPr>
          <p:cNvPr id="32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24384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33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25146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" name="Rectangle 35"/>
          <p:cNvSpPr/>
          <p:nvPr/>
        </p:nvSpPr>
        <p:spPr>
          <a:xfrm>
            <a:off x="5160488" y="3398710"/>
            <a:ext cx="2611912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Container Based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 Virtualization</a:t>
            </a:r>
          </a:p>
        </p:txBody>
      </p:sp>
      <p:pic>
        <p:nvPicPr>
          <p:cNvPr id="37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22521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24045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38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24807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0" name="Straight Arrow Connector 39"/>
          <p:cNvCxnSpPr>
            <a:stCxn id="31" idx="2"/>
          </p:cNvCxnSpPr>
          <p:nvPr/>
        </p:nvCxnSpPr>
        <p:spPr>
          <a:xfrm>
            <a:off x="5801222" y="2895600"/>
            <a:ext cx="447178" cy="53340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9" idx="2"/>
          </p:cNvCxnSpPr>
          <p:nvPr/>
        </p:nvCxnSpPr>
        <p:spPr>
          <a:xfrm flipH="1">
            <a:off x="6916881" y="2897293"/>
            <a:ext cx="398318" cy="531707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 bwMode="auto">
          <a:xfrm>
            <a:off x="5486400" y="2897293"/>
            <a:ext cx="457200" cy="531707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2286000" y="2970840"/>
            <a:ext cx="2763451" cy="369332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/>
              <a:t>install_datapath_flow</a:t>
            </a:r>
            <a:r>
              <a:rPr lang="en-US" dirty="0" smtClean="0"/>
              <a:t> call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171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990600" y="3266206"/>
            <a:ext cx="7010399" cy="130579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6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4876800"/>
            <a:ext cx="4572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</a:t>
            </a:r>
            <a:endParaRPr lang="en-US" dirty="0"/>
          </a:p>
        </p:txBody>
      </p:sp>
      <p:pic>
        <p:nvPicPr>
          <p:cNvPr id="4" name="Picture 3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6118723"/>
            <a:ext cx="421502" cy="358277"/>
          </a:xfrm>
          <a:prstGeom prst="rect">
            <a:avLst/>
          </a:prstGeom>
        </p:spPr>
      </p:pic>
      <p:cxnSp>
        <p:nvCxnSpPr>
          <p:cNvPr id="5" name="Straight Connector 4"/>
          <p:cNvCxnSpPr>
            <a:stCxn id="14" idx="2"/>
            <a:endCxn id="4" idx="1"/>
          </p:cNvCxnSpPr>
          <p:nvPr/>
        </p:nvCxnSpPr>
        <p:spPr bwMode="auto">
          <a:xfrm rot="16200000" flipH="1">
            <a:off x="4845727" y="6038189"/>
            <a:ext cx="145272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>
            <a:stCxn id="15" idx="2"/>
            <a:endCxn id="4" idx="0"/>
          </p:cNvCxnSpPr>
          <p:nvPr/>
        </p:nvCxnSpPr>
        <p:spPr bwMode="auto">
          <a:xfrm rot="5400000">
            <a:off x="5224246" y="6015895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>
            <a:stCxn id="14" idx="0"/>
            <a:endCxn id="15" idx="1"/>
          </p:cNvCxnSpPr>
          <p:nvPr/>
        </p:nvCxnSpPr>
        <p:spPr bwMode="auto">
          <a:xfrm rot="5400000" flipH="1" flipV="1">
            <a:off x="4843703" y="5718481"/>
            <a:ext cx="135466" cy="36021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>
            <a:stCxn id="16" idx="2"/>
            <a:endCxn id="15" idx="0"/>
          </p:cNvCxnSpPr>
          <p:nvPr/>
        </p:nvCxnSpPr>
        <p:spPr bwMode="auto">
          <a:xfrm rot="16200000" flipH="1">
            <a:off x="5029200" y="5439850"/>
            <a:ext cx="304800" cy="29094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endCxn id="14" idx="0"/>
          </p:cNvCxnSpPr>
          <p:nvPr/>
        </p:nvCxnSpPr>
        <p:spPr bwMode="auto">
          <a:xfrm>
            <a:off x="4419600" y="5715001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13" idx="0"/>
            <a:endCxn id="16" idx="1"/>
          </p:cNvCxnSpPr>
          <p:nvPr/>
        </p:nvCxnSpPr>
        <p:spPr bwMode="auto">
          <a:xfrm rot="5400000" flipH="1" flipV="1">
            <a:off x="4519092" y="5247226"/>
            <a:ext cx="188943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endCxn id="15" idx="1"/>
          </p:cNvCxnSpPr>
          <p:nvPr/>
        </p:nvCxnSpPr>
        <p:spPr bwMode="auto">
          <a:xfrm>
            <a:off x="4572000" y="5638801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14" idx="0"/>
            <a:endCxn id="16" idx="2"/>
          </p:cNvCxnSpPr>
          <p:nvPr/>
        </p:nvCxnSpPr>
        <p:spPr bwMode="auto">
          <a:xfrm rot="5400000" flipH="1" flipV="1">
            <a:off x="4617027" y="5547223"/>
            <a:ext cx="5334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55287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59663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91546" y="57377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5246656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6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5890123"/>
            <a:ext cx="421502" cy="358277"/>
          </a:xfrm>
          <a:prstGeom prst="rect">
            <a:avLst/>
          </a:prstGeom>
        </p:spPr>
      </p:pic>
      <p:cxnSp>
        <p:nvCxnSpPr>
          <p:cNvPr id="18" name="Straight Connector 17"/>
          <p:cNvCxnSpPr>
            <a:stCxn id="17" idx="0"/>
            <a:endCxn id="13" idx="2"/>
          </p:cNvCxnSpPr>
          <p:nvPr/>
        </p:nvCxnSpPr>
        <p:spPr bwMode="auto">
          <a:xfrm flipV="1">
            <a:off x="4096951" y="5715000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>
          <a:xfrm>
            <a:off x="685800" y="1371600"/>
            <a:ext cx="7467600" cy="3352800"/>
          </a:xfrm>
          <a:prstGeom prst="rect">
            <a:avLst/>
          </a:prstGeom>
          <a:noFill/>
          <a:ln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9" idx="2"/>
            <a:endCxn id="13" idx="0"/>
          </p:cNvCxnSpPr>
          <p:nvPr/>
        </p:nvCxnSpPr>
        <p:spPr>
          <a:xfrm>
            <a:off x="4419600" y="4724400"/>
            <a:ext cx="6927" cy="80433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9" idx="2"/>
            <a:endCxn id="16" idx="0"/>
          </p:cNvCxnSpPr>
          <p:nvPr/>
        </p:nvCxnSpPr>
        <p:spPr>
          <a:xfrm>
            <a:off x="4419600" y="4724400"/>
            <a:ext cx="616527" cy="52225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9" idx="2"/>
            <a:endCxn id="15" idx="0"/>
          </p:cNvCxnSpPr>
          <p:nvPr/>
        </p:nvCxnSpPr>
        <p:spPr>
          <a:xfrm>
            <a:off x="4419600" y="4724400"/>
            <a:ext cx="907473" cy="101332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9" idx="2"/>
          </p:cNvCxnSpPr>
          <p:nvPr/>
        </p:nvCxnSpPr>
        <p:spPr>
          <a:xfrm>
            <a:off x="4419600" y="4724400"/>
            <a:ext cx="228600" cy="14478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5800" y="5410200"/>
            <a:ext cx="251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SDN enabled</a:t>
            </a:r>
          </a:p>
          <a:p>
            <a:pPr algn="ctr"/>
            <a:r>
              <a:rPr lang="en-US" dirty="0" smtClean="0"/>
              <a:t>Network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629399" y="1449493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115422" y="1447800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pic>
        <p:nvPicPr>
          <p:cNvPr id="32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24384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33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25146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" name="Rectangle 35"/>
          <p:cNvSpPr/>
          <p:nvPr/>
        </p:nvSpPr>
        <p:spPr>
          <a:xfrm>
            <a:off x="5160488" y="3398710"/>
            <a:ext cx="2611912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Container Based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 Virtualization</a:t>
            </a:r>
          </a:p>
        </p:txBody>
      </p:sp>
      <p:pic>
        <p:nvPicPr>
          <p:cNvPr id="37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22521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24045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38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24807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0" name="Straight Arrow Connector 39"/>
          <p:cNvCxnSpPr>
            <a:stCxn id="31" idx="2"/>
          </p:cNvCxnSpPr>
          <p:nvPr/>
        </p:nvCxnSpPr>
        <p:spPr>
          <a:xfrm>
            <a:off x="5801222" y="2895600"/>
            <a:ext cx="447178" cy="53340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9" idx="2"/>
          </p:cNvCxnSpPr>
          <p:nvPr/>
        </p:nvCxnSpPr>
        <p:spPr>
          <a:xfrm flipH="1">
            <a:off x="6916881" y="2897293"/>
            <a:ext cx="398318" cy="531707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 bwMode="auto">
          <a:xfrm>
            <a:off x="5486400" y="2897293"/>
            <a:ext cx="457200" cy="531707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2286000" y="2970840"/>
            <a:ext cx="2763451" cy="369332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/>
              <a:t>install_datapath_flow</a:t>
            </a:r>
            <a:r>
              <a:rPr lang="en-US" dirty="0" smtClean="0"/>
              <a:t> call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63</a:t>
            </a:fld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609599" y="1560493"/>
            <a:ext cx="4274127" cy="52322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Same thing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92755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990600" y="3266206"/>
            <a:ext cx="7010399" cy="130579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6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4876800"/>
            <a:ext cx="4572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</a:t>
            </a:r>
            <a:endParaRPr lang="en-US" dirty="0"/>
          </a:p>
        </p:txBody>
      </p:sp>
      <p:pic>
        <p:nvPicPr>
          <p:cNvPr id="4" name="Picture 3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6118723"/>
            <a:ext cx="421502" cy="358277"/>
          </a:xfrm>
          <a:prstGeom prst="rect">
            <a:avLst/>
          </a:prstGeom>
        </p:spPr>
      </p:pic>
      <p:cxnSp>
        <p:nvCxnSpPr>
          <p:cNvPr id="5" name="Straight Connector 4"/>
          <p:cNvCxnSpPr>
            <a:stCxn id="14" idx="2"/>
            <a:endCxn id="4" idx="1"/>
          </p:cNvCxnSpPr>
          <p:nvPr/>
        </p:nvCxnSpPr>
        <p:spPr bwMode="auto">
          <a:xfrm rot="16200000" flipH="1">
            <a:off x="4845727" y="6038189"/>
            <a:ext cx="145272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>
            <a:stCxn id="15" idx="2"/>
            <a:endCxn id="4" idx="0"/>
          </p:cNvCxnSpPr>
          <p:nvPr/>
        </p:nvCxnSpPr>
        <p:spPr bwMode="auto">
          <a:xfrm rot="5400000">
            <a:off x="5224246" y="6015895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>
            <a:stCxn id="14" idx="0"/>
            <a:endCxn id="15" idx="1"/>
          </p:cNvCxnSpPr>
          <p:nvPr/>
        </p:nvCxnSpPr>
        <p:spPr bwMode="auto">
          <a:xfrm rot="5400000" flipH="1" flipV="1">
            <a:off x="4843703" y="5718481"/>
            <a:ext cx="135466" cy="36021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>
            <a:stCxn id="16" idx="2"/>
            <a:endCxn id="15" idx="0"/>
          </p:cNvCxnSpPr>
          <p:nvPr/>
        </p:nvCxnSpPr>
        <p:spPr bwMode="auto">
          <a:xfrm rot="16200000" flipH="1">
            <a:off x="5029200" y="5439850"/>
            <a:ext cx="304800" cy="29094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endCxn id="14" idx="0"/>
          </p:cNvCxnSpPr>
          <p:nvPr/>
        </p:nvCxnSpPr>
        <p:spPr bwMode="auto">
          <a:xfrm>
            <a:off x="4419600" y="5715001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13" idx="0"/>
            <a:endCxn id="16" idx="1"/>
          </p:cNvCxnSpPr>
          <p:nvPr/>
        </p:nvCxnSpPr>
        <p:spPr bwMode="auto">
          <a:xfrm rot="5400000" flipH="1" flipV="1">
            <a:off x="4519092" y="5247226"/>
            <a:ext cx="188943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endCxn id="15" idx="1"/>
          </p:cNvCxnSpPr>
          <p:nvPr/>
        </p:nvCxnSpPr>
        <p:spPr bwMode="auto">
          <a:xfrm>
            <a:off x="4572000" y="5638801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14" idx="0"/>
            <a:endCxn id="16" idx="2"/>
          </p:cNvCxnSpPr>
          <p:nvPr/>
        </p:nvCxnSpPr>
        <p:spPr bwMode="auto">
          <a:xfrm rot="5400000" flipH="1" flipV="1">
            <a:off x="4617027" y="5547223"/>
            <a:ext cx="5334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55287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59663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91546" y="57377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5246656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6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5890123"/>
            <a:ext cx="421502" cy="358277"/>
          </a:xfrm>
          <a:prstGeom prst="rect">
            <a:avLst/>
          </a:prstGeom>
        </p:spPr>
      </p:pic>
      <p:cxnSp>
        <p:nvCxnSpPr>
          <p:cNvPr id="18" name="Straight Connector 17"/>
          <p:cNvCxnSpPr>
            <a:stCxn id="17" idx="0"/>
            <a:endCxn id="13" idx="2"/>
          </p:cNvCxnSpPr>
          <p:nvPr/>
        </p:nvCxnSpPr>
        <p:spPr bwMode="auto">
          <a:xfrm flipV="1">
            <a:off x="4096951" y="5715000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>
          <a:xfrm>
            <a:off x="685800" y="1371600"/>
            <a:ext cx="7467600" cy="3352800"/>
          </a:xfrm>
          <a:prstGeom prst="rect">
            <a:avLst/>
          </a:prstGeom>
          <a:noFill/>
          <a:ln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9" idx="2"/>
            <a:endCxn id="13" idx="0"/>
          </p:cNvCxnSpPr>
          <p:nvPr/>
        </p:nvCxnSpPr>
        <p:spPr>
          <a:xfrm>
            <a:off x="4419600" y="4724400"/>
            <a:ext cx="6927" cy="80433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9" idx="2"/>
            <a:endCxn id="16" idx="0"/>
          </p:cNvCxnSpPr>
          <p:nvPr/>
        </p:nvCxnSpPr>
        <p:spPr>
          <a:xfrm>
            <a:off x="4419600" y="4724400"/>
            <a:ext cx="616527" cy="52225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9" idx="2"/>
            <a:endCxn id="15" idx="0"/>
          </p:cNvCxnSpPr>
          <p:nvPr/>
        </p:nvCxnSpPr>
        <p:spPr>
          <a:xfrm>
            <a:off x="4419600" y="4724400"/>
            <a:ext cx="907473" cy="101332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9" idx="2"/>
          </p:cNvCxnSpPr>
          <p:nvPr/>
        </p:nvCxnSpPr>
        <p:spPr>
          <a:xfrm>
            <a:off x="4419600" y="4724400"/>
            <a:ext cx="228600" cy="14478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5800" y="5410200"/>
            <a:ext cx="251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SDN enabled</a:t>
            </a:r>
          </a:p>
          <a:p>
            <a:pPr algn="ctr"/>
            <a:r>
              <a:rPr lang="en-US" dirty="0" smtClean="0"/>
              <a:t>Network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629399" y="1449493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115422" y="1447800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pic>
        <p:nvPicPr>
          <p:cNvPr id="32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24384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33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25146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" name="Rectangle 35"/>
          <p:cNvSpPr/>
          <p:nvPr/>
        </p:nvSpPr>
        <p:spPr>
          <a:xfrm>
            <a:off x="5160488" y="3398710"/>
            <a:ext cx="2611912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Container Based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 Virtualization</a:t>
            </a:r>
          </a:p>
        </p:txBody>
      </p:sp>
      <p:pic>
        <p:nvPicPr>
          <p:cNvPr id="37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22521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24045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38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24807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0" name="Straight Arrow Connector 39"/>
          <p:cNvCxnSpPr>
            <a:stCxn id="31" idx="2"/>
          </p:cNvCxnSpPr>
          <p:nvPr/>
        </p:nvCxnSpPr>
        <p:spPr>
          <a:xfrm>
            <a:off x="5801222" y="2895600"/>
            <a:ext cx="447178" cy="53340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9" idx="2"/>
          </p:cNvCxnSpPr>
          <p:nvPr/>
        </p:nvCxnSpPr>
        <p:spPr>
          <a:xfrm flipH="1">
            <a:off x="6916881" y="2897293"/>
            <a:ext cx="398318" cy="531707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 bwMode="auto">
          <a:xfrm flipH="1">
            <a:off x="3657600" y="3581400"/>
            <a:ext cx="1502888" cy="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Rectangle 42"/>
          <p:cNvSpPr/>
          <p:nvPr/>
        </p:nvSpPr>
        <p:spPr>
          <a:xfrm>
            <a:off x="1676400" y="3373866"/>
            <a:ext cx="1981200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en-US" dirty="0" smtClean="0">
                <a:solidFill>
                  <a:schemeClr val="tx1"/>
                </a:solidFill>
              </a:rPr>
              <a:t>Address</a:t>
            </a:r>
          </a:p>
          <a:p>
            <a:pPr lvl="1" algn="ctr"/>
            <a:r>
              <a:rPr lang="en-US" dirty="0" smtClean="0">
                <a:solidFill>
                  <a:schemeClr val="tx1"/>
                </a:solidFill>
              </a:rPr>
              <a:t>Mapping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752600" y="3647494"/>
            <a:ext cx="533400" cy="4156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DB</a:t>
            </a:r>
            <a:endParaRPr lang="en-US" dirty="0"/>
          </a:p>
        </p:txBody>
      </p:sp>
      <p:sp>
        <p:nvSpPr>
          <p:cNvPr id="45" name="Oval 44"/>
          <p:cNvSpPr/>
          <p:nvPr/>
        </p:nvSpPr>
        <p:spPr>
          <a:xfrm>
            <a:off x="1752600" y="4014639"/>
            <a:ext cx="533400" cy="138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1752600" y="3557439"/>
            <a:ext cx="533400" cy="138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Arrow Connector 49"/>
          <p:cNvCxnSpPr/>
          <p:nvPr/>
        </p:nvCxnSpPr>
        <p:spPr bwMode="auto">
          <a:xfrm>
            <a:off x="3657600" y="4191000"/>
            <a:ext cx="1502888" cy="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3031374" y="2497666"/>
            <a:ext cx="1905000" cy="646331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Map to physical rules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658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990600" y="3266206"/>
            <a:ext cx="7010399" cy="130579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6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4876800"/>
            <a:ext cx="4572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FlowN</a:t>
            </a:r>
            <a:r>
              <a:rPr lang="en-US" dirty="0" smtClean="0"/>
              <a:t> System Design</a:t>
            </a:r>
            <a:endParaRPr lang="en-US" dirty="0"/>
          </a:p>
        </p:txBody>
      </p:sp>
      <p:pic>
        <p:nvPicPr>
          <p:cNvPr id="4" name="Picture 3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6118723"/>
            <a:ext cx="421502" cy="358277"/>
          </a:xfrm>
          <a:prstGeom prst="rect">
            <a:avLst/>
          </a:prstGeom>
        </p:spPr>
      </p:pic>
      <p:cxnSp>
        <p:nvCxnSpPr>
          <p:cNvPr id="5" name="Straight Connector 4"/>
          <p:cNvCxnSpPr>
            <a:stCxn id="14" idx="2"/>
            <a:endCxn id="4" idx="1"/>
          </p:cNvCxnSpPr>
          <p:nvPr/>
        </p:nvCxnSpPr>
        <p:spPr bwMode="auto">
          <a:xfrm rot="16200000" flipH="1">
            <a:off x="4845727" y="6038189"/>
            <a:ext cx="145272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>
            <a:stCxn id="15" idx="2"/>
            <a:endCxn id="4" idx="0"/>
          </p:cNvCxnSpPr>
          <p:nvPr/>
        </p:nvCxnSpPr>
        <p:spPr bwMode="auto">
          <a:xfrm rot="5400000">
            <a:off x="5224246" y="6015895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>
            <a:stCxn id="14" idx="0"/>
            <a:endCxn id="15" idx="1"/>
          </p:cNvCxnSpPr>
          <p:nvPr/>
        </p:nvCxnSpPr>
        <p:spPr bwMode="auto">
          <a:xfrm rot="5400000" flipH="1" flipV="1">
            <a:off x="4843703" y="5718481"/>
            <a:ext cx="135466" cy="36021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>
            <a:stCxn id="16" idx="2"/>
            <a:endCxn id="15" idx="0"/>
          </p:cNvCxnSpPr>
          <p:nvPr/>
        </p:nvCxnSpPr>
        <p:spPr bwMode="auto">
          <a:xfrm rot="16200000" flipH="1">
            <a:off x="5029200" y="5439850"/>
            <a:ext cx="304800" cy="29094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endCxn id="14" idx="0"/>
          </p:cNvCxnSpPr>
          <p:nvPr/>
        </p:nvCxnSpPr>
        <p:spPr bwMode="auto">
          <a:xfrm>
            <a:off x="4419600" y="5715001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13" idx="0"/>
            <a:endCxn id="16" idx="1"/>
          </p:cNvCxnSpPr>
          <p:nvPr/>
        </p:nvCxnSpPr>
        <p:spPr bwMode="auto">
          <a:xfrm rot="5400000" flipH="1" flipV="1">
            <a:off x="4519092" y="5247226"/>
            <a:ext cx="188943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endCxn id="15" idx="1"/>
          </p:cNvCxnSpPr>
          <p:nvPr/>
        </p:nvCxnSpPr>
        <p:spPr bwMode="auto">
          <a:xfrm>
            <a:off x="4572000" y="5638801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14" idx="0"/>
            <a:endCxn id="16" idx="2"/>
          </p:cNvCxnSpPr>
          <p:nvPr/>
        </p:nvCxnSpPr>
        <p:spPr bwMode="auto">
          <a:xfrm rot="5400000" flipH="1" flipV="1">
            <a:off x="4617027" y="5547223"/>
            <a:ext cx="5334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55287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59663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91546" y="57377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5246656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6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5890123"/>
            <a:ext cx="421502" cy="358277"/>
          </a:xfrm>
          <a:prstGeom prst="rect">
            <a:avLst/>
          </a:prstGeom>
        </p:spPr>
      </p:pic>
      <p:cxnSp>
        <p:nvCxnSpPr>
          <p:cNvPr id="18" name="Straight Connector 17"/>
          <p:cNvCxnSpPr>
            <a:stCxn id="17" idx="0"/>
            <a:endCxn id="13" idx="2"/>
          </p:cNvCxnSpPr>
          <p:nvPr/>
        </p:nvCxnSpPr>
        <p:spPr bwMode="auto">
          <a:xfrm flipV="1">
            <a:off x="4096951" y="5715000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>
          <a:xfrm>
            <a:off x="685800" y="1371600"/>
            <a:ext cx="7467600" cy="3352800"/>
          </a:xfrm>
          <a:prstGeom prst="rect">
            <a:avLst/>
          </a:prstGeom>
          <a:noFill/>
          <a:ln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9" idx="2"/>
            <a:endCxn id="13" idx="0"/>
          </p:cNvCxnSpPr>
          <p:nvPr/>
        </p:nvCxnSpPr>
        <p:spPr>
          <a:xfrm>
            <a:off x="4419600" y="4724400"/>
            <a:ext cx="6927" cy="80433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9" idx="2"/>
            <a:endCxn id="16" idx="0"/>
          </p:cNvCxnSpPr>
          <p:nvPr/>
        </p:nvCxnSpPr>
        <p:spPr>
          <a:xfrm>
            <a:off x="4419600" y="4724400"/>
            <a:ext cx="616527" cy="52225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9" idx="2"/>
            <a:endCxn id="15" idx="0"/>
          </p:cNvCxnSpPr>
          <p:nvPr/>
        </p:nvCxnSpPr>
        <p:spPr>
          <a:xfrm>
            <a:off x="4419600" y="4724400"/>
            <a:ext cx="907473" cy="101332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9" idx="2"/>
          </p:cNvCxnSpPr>
          <p:nvPr/>
        </p:nvCxnSpPr>
        <p:spPr>
          <a:xfrm>
            <a:off x="4419600" y="4724400"/>
            <a:ext cx="228600" cy="14478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5800" y="5410200"/>
            <a:ext cx="251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SDN enabled</a:t>
            </a:r>
          </a:p>
          <a:p>
            <a:pPr algn="ctr"/>
            <a:r>
              <a:rPr lang="en-US" dirty="0" smtClean="0"/>
              <a:t>Network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629399" y="1449493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115422" y="1447800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pic>
        <p:nvPicPr>
          <p:cNvPr id="32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24384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33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25146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" name="Rectangle 35"/>
          <p:cNvSpPr/>
          <p:nvPr/>
        </p:nvSpPr>
        <p:spPr>
          <a:xfrm>
            <a:off x="5160488" y="3398710"/>
            <a:ext cx="2611912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Container Based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 Virtualization</a:t>
            </a:r>
          </a:p>
        </p:txBody>
      </p:sp>
      <p:pic>
        <p:nvPicPr>
          <p:cNvPr id="37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22521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24045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38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24807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0" name="Straight Arrow Connector 39"/>
          <p:cNvCxnSpPr>
            <a:stCxn id="31" idx="2"/>
          </p:cNvCxnSpPr>
          <p:nvPr/>
        </p:nvCxnSpPr>
        <p:spPr>
          <a:xfrm>
            <a:off x="5801222" y="2895600"/>
            <a:ext cx="447178" cy="53340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9" idx="2"/>
          </p:cNvCxnSpPr>
          <p:nvPr/>
        </p:nvCxnSpPr>
        <p:spPr>
          <a:xfrm flipH="1">
            <a:off x="6916881" y="2897293"/>
            <a:ext cx="398318" cy="531707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6" idx="1"/>
            <a:endCxn id="46" idx="0"/>
          </p:cNvCxnSpPr>
          <p:nvPr/>
        </p:nvCxnSpPr>
        <p:spPr bwMode="auto">
          <a:xfrm flipH="1">
            <a:off x="4800600" y="3918256"/>
            <a:ext cx="359888" cy="958544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1447800" y="3733589"/>
            <a:ext cx="3474720" cy="369332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/>
              <a:t>install_datapath_flow</a:t>
            </a:r>
            <a:r>
              <a:rPr lang="en-US" dirty="0" smtClean="0"/>
              <a:t> calls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291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990600" y="3266206"/>
            <a:ext cx="7010399" cy="130579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6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4876800"/>
            <a:ext cx="4572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FlowN</a:t>
            </a:r>
            <a:r>
              <a:rPr lang="en-US" dirty="0" smtClean="0"/>
              <a:t> System Design</a:t>
            </a:r>
            <a:endParaRPr lang="en-US" dirty="0"/>
          </a:p>
        </p:txBody>
      </p:sp>
      <p:pic>
        <p:nvPicPr>
          <p:cNvPr id="4" name="Picture 3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6118723"/>
            <a:ext cx="421502" cy="358277"/>
          </a:xfrm>
          <a:prstGeom prst="rect">
            <a:avLst/>
          </a:prstGeom>
        </p:spPr>
      </p:pic>
      <p:cxnSp>
        <p:nvCxnSpPr>
          <p:cNvPr id="5" name="Straight Connector 4"/>
          <p:cNvCxnSpPr>
            <a:stCxn id="14" idx="2"/>
            <a:endCxn id="4" idx="1"/>
          </p:cNvCxnSpPr>
          <p:nvPr/>
        </p:nvCxnSpPr>
        <p:spPr bwMode="auto">
          <a:xfrm rot="16200000" flipH="1">
            <a:off x="4845727" y="6038189"/>
            <a:ext cx="145272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>
            <a:stCxn id="15" idx="2"/>
            <a:endCxn id="4" idx="0"/>
          </p:cNvCxnSpPr>
          <p:nvPr/>
        </p:nvCxnSpPr>
        <p:spPr bwMode="auto">
          <a:xfrm rot="5400000">
            <a:off x="5224246" y="6015895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>
            <a:stCxn id="14" idx="0"/>
            <a:endCxn id="15" idx="1"/>
          </p:cNvCxnSpPr>
          <p:nvPr/>
        </p:nvCxnSpPr>
        <p:spPr bwMode="auto">
          <a:xfrm rot="5400000" flipH="1" flipV="1">
            <a:off x="4843703" y="5718481"/>
            <a:ext cx="135466" cy="36021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>
            <a:stCxn id="16" idx="2"/>
            <a:endCxn id="15" idx="0"/>
          </p:cNvCxnSpPr>
          <p:nvPr/>
        </p:nvCxnSpPr>
        <p:spPr bwMode="auto">
          <a:xfrm rot="16200000" flipH="1">
            <a:off x="5029200" y="5439850"/>
            <a:ext cx="304800" cy="29094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endCxn id="14" idx="0"/>
          </p:cNvCxnSpPr>
          <p:nvPr/>
        </p:nvCxnSpPr>
        <p:spPr bwMode="auto">
          <a:xfrm>
            <a:off x="4419600" y="5715001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13" idx="0"/>
            <a:endCxn id="16" idx="1"/>
          </p:cNvCxnSpPr>
          <p:nvPr/>
        </p:nvCxnSpPr>
        <p:spPr bwMode="auto">
          <a:xfrm rot="5400000" flipH="1" flipV="1">
            <a:off x="4519092" y="5247226"/>
            <a:ext cx="188943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endCxn id="15" idx="1"/>
          </p:cNvCxnSpPr>
          <p:nvPr/>
        </p:nvCxnSpPr>
        <p:spPr bwMode="auto">
          <a:xfrm>
            <a:off x="4572000" y="5638801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14" idx="0"/>
            <a:endCxn id="16" idx="2"/>
          </p:cNvCxnSpPr>
          <p:nvPr/>
        </p:nvCxnSpPr>
        <p:spPr bwMode="auto">
          <a:xfrm rot="5400000" flipH="1" flipV="1">
            <a:off x="4617027" y="5547223"/>
            <a:ext cx="5334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55287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59663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91546" y="57377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5246656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6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5890123"/>
            <a:ext cx="421502" cy="358277"/>
          </a:xfrm>
          <a:prstGeom prst="rect">
            <a:avLst/>
          </a:prstGeom>
        </p:spPr>
      </p:pic>
      <p:cxnSp>
        <p:nvCxnSpPr>
          <p:cNvPr id="18" name="Straight Connector 17"/>
          <p:cNvCxnSpPr>
            <a:stCxn id="17" idx="0"/>
            <a:endCxn id="13" idx="2"/>
          </p:cNvCxnSpPr>
          <p:nvPr/>
        </p:nvCxnSpPr>
        <p:spPr bwMode="auto">
          <a:xfrm flipV="1">
            <a:off x="4096951" y="5715000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>
          <a:xfrm>
            <a:off x="685800" y="1371600"/>
            <a:ext cx="7467600" cy="3352800"/>
          </a:xfrm>
          <a:prstGeom prst="rect">
            <a:avLst/>
          </a:prstGeom>
          <a:noFill/>
          <a:ln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9" idx="2"/>
            <a:endCxn id="13" idx="0"/>
          </p:cNvCxnSpPr>
          <p:nvPr/>
        </p:nvCxnSpPr>
        <p:spPr>
          <a:xfrm>
            <a:off x="4419600" y="4724400"/>
            <a:ext cx="6927" cy="80433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9" idx="2"/>
            <a:endCxn id="16" idx="0"/>
          </p:cNvCxnSpPr>
          <p:nvPr/>
        </p:nvCxnSpPr>
        <p:spPr>
          <a:xfrm>
            <a:off x="4419600" y="4724400"/>
            <a:ext cx="616527" cy="52225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9" idx="2"/>
            <a:endCxn id="15" idx="0"/>
          </p:cNvCxnSpPr>
          <p:nvPr/>
        </p:nvCxnSpPr>
        <p:spPr>
          <a:xfrm>
            <a:off x="4419600" y="4724400"/>
            <a:ext cx="907473" cy="101332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9" idx="2"/>
          </p:cNvCxnSpPr>
          <p:nvPr/>
        </p:nvCxnSpPr>
        <p:spPr>
          <a:xfrm>
            <a:off x="4419600" y="4724400"/>
            <a:ext cx="228600" cy="14478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5800" y="5410200"/>
            <a:ext cx="251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SDN enabled</a:t>
            </a:r>
          </a:p>
          <a:p>
            <a:pPr algn="ctr"/>
            <a:r>
              <a:rPr lang="en-US" dirty="0" smtClean="0"/>
              <a:t>Network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629399" y="1449493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115422" y="1447800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pic>
        <p:nvPicPr>
          <p:cNvPr id="32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24384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33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25146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" name="Rectangle 35"/>
          <p:cNvSpPr/>
          <p:nvPr/>
        </p:nvSpPr>
        <p:spPr>
          <a:xfrm>
            <a:off x="5160488" y="3398710"/>
            <a:ext cx="2611912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Container Based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 Virtualization</a:t>
            </a:r>
          </a:p>
        </p:txBody>
      </p:sp>
      <p:pic>
        <p:nvPicPr>
          <p:cNvPr id="37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22521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24045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38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24807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0" name="Straight Arrow Connector 39"/>
          <p:cNvCxnSpPr>
            <a:stCxn id="31" idx="2"/>
          </p:cNvCxnSpPr>
          <p:nvPr/>
        </p:nvCxnSpPr>
        <p:spPr>
          <a:xfrm>
            <a:off x="5801222" y="2895600"/>
            <a:ext cx="447178" cy="53340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9" idx="2"/>
          </p:cNvCxnSpPr>
          <p:nvPr/>
        </p:nvCxnSpPr>
        <p:spPr>
          <a:xfrm flipH="1">
            <a:off x="6916881" y="2897293"/>
            <a:ext cx="398318" cy="531707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 bwMode="auto">
          <a:xfrm flipH="1">
            <a:off x="4966854" y="4724400"/>
            <a:ext cx="304800" cy="506661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5593080" y="5040868"/>
            <a:ext cx="1950720" cy="369332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Flow installation</a:t>
            </a:r>
            <a:endParaRPr lang="en-US" dirty="0"/>
          </a:p>
        </p:txBody>
      </p:sp>
      <p:cxnSp>
        <p:nvCxnSpPr>
          <p:cNvPr id="43" name="Straight Arrow Connector 42"/>
          <p:cNvCxnSpPr/>
          <p:nvPr/>
        </p:nvCxnSpPr>
        <p:spPr bwMode="auto">
          <a:xfrm>
            <a:off x="5271654" y="4724400"/>
            <a:ext cx="44498" cy="9906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0924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 and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792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Modified python </a:t>
            </a:r>
            <a:r>
              <a:rPr lang="en-US" dirty="0"/>
              <a:t>NOX 1.0 controller</a:t>
            </a:r>
          </a:p>
          <a:p>
            <a:r>
              <a:rPr lang="en-US" dirty="0"/>
              <a:t>MySQL </a:t>
            </a:r>
            <a:r>
              <a:rPr lang="en-US" dirty="0" smtClean="0"/>
              <a:t>database using </a:t>
            </a:r>
            <a:r>
              <a:rPr lang="en-US" dirty="0" err="1" smtClean="0"/>
              <a:t>InnoDB</a:t>
            </a:r>
            <a:r>
              <a:rPr lang="en-US" dirty="0" smtClean="0"/>
              <a:t> engine</a:t>
            </a:r>
            <a:endParaRPr lang="en-US" dirty="0"/>
          </a:p>
          <a:p>
            <a:r>
              <a:rPr lang="en-US" dirty="0" err="1"/>
              <a:t>memcached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pylibmc</a:t>
            </a:r>
            <a:r>
              <a:rPr lang="en-US" dirty="0" smtClean="0"/>
              <a:t> wrapper for C implementation) for </a:t>
            </a:r>
            <a:r>
              <a:rPr lang="en-US" dirty="0"/>
              <a:t>caching results</a:t>
            </a:r>
          </a:p>
          <a:p>
            <a:r>
              <a:rPr lang="en-US" dirty="0" smtClean="0"/>
              <a:t>VLAN tags used for encapsulation</a:t>
            </a:r>
            <a:endParaRPr lang="en-US" dirty="0"/>
          </a:p>
          <a:p>
            <a:r>
              <a:rPr lang="en-US" dirty="0" smtClean="0"/>
              <a:t>4000ish </a:t>
            </a:r>
            <a:r>
              <a:rPr lang="en-US" dirty="0"/>
              <a:t>lines of </a:t>
            </a:r>
            <a:r>
              <a:rPr lang="en-US" dirty="0" smtClean="0"/>
              <a:t>code</a:t>
            </a:r>
            <a:r>
              <a:rPr lang="en-US" dirty="0"/>
              <a:t> </a:t>
            </a:r>
            <a:r>
              <a:rPr lang="en-US" dirty="0" smtClean="0"/>
              <a:t>in total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9490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VM running on Core i5-2500 @ 3.30Ghz, 4GB RAM, Ubuntu 10.04</a:t>
            </a:r>
          </a:p>
          <a:p>
            <a:r>
              <a:rPr lang="en-US" dirty="0" smtClean="0"/>
              <a:t>Test VM co-located, but each has their own cores</a:t>
            </a:r>
            <a:endParaRPr lang="en-US" dirty="0"/>
          </a:p>
          <a:p>
            <a:r>
              <a:rPr lang="en-US" dirty="0" smtClean="0"/>
              <a:t>Modified </a:t>
            </a:r>
            <a:r>
              <a:rPr lang="en-US" dirty="0" err="1" smtClean="0"/>
              <a:t>cbench</a:t>
            </a:r>
            <a:r>
              <a:rPr lang="en-US" dirty="0" smtClean="0"/>
              <a:t> for throughput/latency tests, generating packets within the network </a:t>
            </a:r>
          </a:p>
          <a:p>
            <a:r>
              <a:rPr lang="en-US" dirty="0" err="1" smtClean="0"/>
              <a:t>Mininet</a:t>
            </a:r>
            <a:r>
              <a:rPr lang="en-US" dirty="0" smtClean="0"/>
              <a:t> simulation used for failure experiments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5190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of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Traffic </a:t>
            </a:r>
            <a:r>
              <a:rPr lang="en-US" dirty="0"/>
              <a:t>isolation in enterprise and campus </a:t>
            </a:r>
            <a:r>
              <a:rPr lang="en-US" dirty="0" smtClean="0"/>
              <a:t>networks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VLANs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44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Latency Overhead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70</a:t>
            </a:fld>
            <a:endParaRPr lang="en-US"/>
          </a:p>
        </p:txBody>
      </p:sp>
      <p:pic>
        <p:nvPicPr>
          <p:cNvPr id="6" name="Picture 1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909161"/>
            <a:ext cx="2229317" cy="147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1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2949077"/>
            <a:ext cx="2229317" cy="147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1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0000" y="2949077"/>
            <a:ext cx="2229317" cy="147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8"/>
          <p:cNvSpPr/>
          <p:nvPr/>
        </p:nvSpPr>
        <p:spPr bwMode="auto">
          <a:xfrm>
            <a:off x="533400" y="3684338"/>
            <a:ext cx="2229317" cy="454524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Learning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 Switch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200400" y="3681662"/>
            <a:ext cx="2229317" cy="454524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Learning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 Switch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406683" y="3684338"/>
            <a:ext cx="2229317" cy="454524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Learning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 Switch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1676400"/>
          </a:xfrm>
        </p:spPr>
        <p:txBody>
          <a:bodyPr/>
          <a:lstStyle/>
          <a:p>
            <a:r>
              <a:rPr lang="en-US" dirty="0" smtClean="0"/>
              <a:t>Run many virtual networks</a:t>
            </a:r>
          </a:p>
          <a:p>
            <a:r>
              <a:rPr lang="en-US" dirty="0" smtClean="0"/>
              <a:t>Virtual controller is a simple learning switch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56717" y="3316069"/>
            <a:ext cx="920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…</a:t>
            </a:r>
            <a:endParaRPr lang="en-US" sz="3600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2029058" y="4648200"/>
            <a:ext cx="4572000" cy="4572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Virtualization Layer (NOX)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208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Latency Overhead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71</a:t>
            </a:fld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1676400"/>
          </a:xfrm>
        </p:spPr>
        <p:txBody>
          <a:bodyPr/>
          <a:lstStyle/>
          <a:p>
            <a:r>
              <a:rPr lang="en-US" dirty="0" smtClean="0"/>
              <a:t>Use </a:t>
            </a:r>
            <a:r>
              <a:rPr lang="en-US" dirty="0" err="1" smtClean="0"/>
              <a:t>cbench</a:t>
            </a:r>
            <a:r>
              <a:rPr lang="en-US" dirty="0" smtClean="0"/>
              <a:t> to simulate packet-in events one at a time</a:t>
            </a:r>
          </a:p>
        </p:txBody>
      </p:sp>
      <p:pic>
        <p:nvPicPr>
          <p:cNvPr id="12" name="Picture 1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909161"/>
            <a:ext cx="2229317" cy="147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2949077"/>
            <a:ext cx="2229317" cy="147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1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0000" y="2949077"/>
            <a:ext cx="2229317" cy="147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Rectangle 16"/>
          <p:cNvSpPr/>
          <p:nvPr/>
        </p:nvSpPr>
        <p:spPr bwMode="auto">
          <a:xfrm>
            <a:off x="533400" y="3684338"/>
            <a:ext cx="2229317" cy="454524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Learning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 Switch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200400" y="3681662"/>
            <a:ext cx="2229317" cy="454524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Learning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 Switch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406683" y="3684338"/>
            <a:ext cx="2229317" cy="454524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Learning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 Switch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556717" y="3316069"/>
            <a:ext cx="920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…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 bwMode="auto">
          <a:xfrm>
            <a:off x="2987173" y="5638800"/>
            <a:ext cx="2655770" cy="6096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 smtClean="0">
                <a:latin typeface="Helvetica" pitchFamily="-65" charset="0"/>
              </a:rPr>
              <a:t>cbench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22" name="Straight Arrow Connector 21"/>
          <p:cNvCxnSpPr>
            <a:stCxn id="3" idx="0"/>
            <a:endCxn id="25" idx="2"/>
          </p:cNvCxnSpPr>
          <p:nvPr/>
        </p:nvCxnSpPr>
        <p:spPr bwMode="auto">
          <a:xfrm flipV="1">
            <a:off x="4315058" y="5105400"/>
            <a:ext cx="0" cy="5334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Rectangle 24"/>
          <p:cNvSpPr/>
          <p:nvPr/>
        </p:nvSpPr>
        <p:spPr bwMode="auto">
          <a:xfrm>
            <a:off x="2029058" y="4648200"/>
            <a:ext cx="4572000" cy="4572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Virtualization Layer (NOX)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33400" y="6336268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cbench</a:t>
            </a:r>
            <a:r>
              <a:rPr lang="en-US" dirty="0" smtClean="0"/>
              <a:t>: </a:t>
            </a:r>
            <a:r>
              <a:rPr lang="en-US" dirty="0">
                <a:hlinkClick r:id="rId3"/>
              </a:rPr>
              <a:t>http://www.openflow.org/wk/index.php/Oflops</a:t>
            </a:r>
            <a:endParaRPr lang="en-US" dirty="0"/>
          </a:p>
        </p:txBody>
      </p:sp>
      <p:cxnSp>
        <p:nvCxnSpPr>
          <p:cNvPr id="29" name="Straight Arrow Connector 28"/>
          <p:cNvCxnSpPr>
            <a:stCxn id="25" idx="0"/>
            <a:endCxn id="17" idx="2"/>
          </p:cNvCxnSpPr>
          <p:nvPr/>
        </p:nvCxnSpPr>
        <p:spPr bwMode="auto">
          <a:xfrm flipH="1" flipV="1">
            <a:off x="1648059" y="4138862"/>
            <a:ext cx="2666999" cy="509338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144582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Latency Overhead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72</a:t>
            </a:fld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1676400"/>
          </a:xfrm>
        </p:spPr>
        <p:txBody>
          <a:bodyPr/>
          <a:lstStyle/>
          <a:p>
            <a:r>
              <a:rPr lang="en-US" dirty="0" smtClean="0"/>
              <a:t>Use </a:t>
            </a:r>
            <a:r>
              <a:rPr lang="en-US" dirty="0" err="1" smtClean="0"/>
              <a:t>cbench</a:t>
            </a:r>
            <a:r>
              <a:rPr lang="en-US" dirty="0" smtClean="0"/>
              <a:t> to simulate packet-in events one at a time</a:t>
            </a:r>
          </a:p>
          <a:p>
            <a:r>
              <a:rPr lang="en-US" dirty="0" smtClean="0"/>
              <a:t>Record time for packets to be sent on the network</a:t>
            </a:r>
          </a:p>
        </p:txBody>
      </p:sp>
      <p:pic>
        <p:nvPicPr>
          <p:cNvPr id="12" name="Picture 1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909161"/>
            <a:ext cx="2229317" cy="147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2949077"/>
            <a:ext cx="2229317" cy="147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1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0000" y="2949077"/>
            <a:ext cx="2229317" cy="147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Rectangle 16"/>
          <p:cNvSpPr/>
          <p:nvPr/>
        </p:nvSpPr>
        <p:spPr bwMode="auto">
          <a:xfrm>
            <a:off x="533400" y="3684338"/>
            <a:ext cx="2229317" cy="454524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Learning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 Switch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200400" y="3681662"/>
            <a:ext cx="2229317" cy="454524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Learning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 Switch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406683" y="3684338"/>
            <a:ext cx="2229317" cy="454524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Learning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 Switch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556717" y="3316069"/>
            <a:ext cx="920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…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 bwMode="auto">
          <a:xfrm>
            <a:off x="2987173" y="5638800"/>
            <a:ext cx="2655770" cy="6096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 smtClean="0">
                <a:latin typeface="Helvetica" pitchFamily="-65" charset="0"/>
              </a:rPr>
              <a:t>cbench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22" name="Straight Arrow Connector 21"/>
          <p:cNvCxnSpPr>
            <a:stCxn id="25" idx="2"/>
            <a:endCxn id="3" idx="0"/>
          </p:cNvCxnSpPr>
          <p:nvPr/>
        </p:nvCxnSpPr>
        <p:spPr bwMode="auto">
          <a:xfrm>
            <a:off x="4315058" y="5105400"/>
            <a:ext cx="0" cy="5334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Rectangle 24"/>
          <p:cNvSpPr/>
          <p:nvPr/>
        </p:nvSpPr>
        <p:spPr bwMode="auto">
          <a:xfrm>
            <a:off x="2029058" y="4648200"/>
            <a:ext cx="4572000" cy="4572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Virtualization Layer (NOX)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33400" y="6336268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cbench</a:t>
            </a:r>
            <a:r>
              <a:rPr lang="en-US" dirty="0" smtClean="0"/>
              <a:t>: </a:t>
            </a:r>
            <a:r>
              <a:rPr lang="en-US" dirty="0">
                <a:hlinkClick r:id="rId3"/>
              </a:rPr>
              <a:t>http://www.openflow.org/wk/index.php/Oflops</a:t>
            </a:r>
            <a:endParaRPr lang="en-US" dirty="0"/>
          </a:p>
        </p:txBody>
      </p:sp>
      <p:cxnSp>
        <p:nvCxnSpPr>
          <p:cNvPr id="29" name="Straight Arrow Connector 28"/>
          <p:cNvCxnSpPr>
            <a:stCxn id="17" idx="2"/>
          </p:cNvCxnSpPr>
          <p:nvPr/>
        </p:nvCxnSpPr>
        <p:spPr bwMode="auto">
          <a:xfrm>
            <a:off x="1648059" y="4138862"/>
            <a:ext cx="2771541" cy="509338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705620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Latency Overhead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73</a:t>
            </a:fld>
            <a:endParaRPr lang="en-US"/>
          </a:p>
        </p:txBody>
      </p:sp>
      <p:pic>
        <p:nvPicPr>
          <p:cNvPr id="2052" name="Picture 4" descr="C:\Users\Dmitry Drutskoy\Downloads\graphs (1)\graphs\graphs\both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230313"/>
            <a:ext cx="6759143" cy="5094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Public\Pictures\label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6019800"/>
            <a:ext cx="2895600" cy="594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8763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Recovery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Simulate physical network using </a:t>
            </a:r>
            <a:r>
              <a:rPr lang="en-US" dirty="0" err="1" smtClean="0"/>
              <a:t>mininet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74</a:t>
            </a:fld>
            <a:endParaRPr lang="en-US"/>
          </a:p>
        </p:txBody>
      </p:sp>
      <p:pic>
        <p:nvPicPr>
          <p:cNvPr id="5" name="Picture 4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46338" y="4756928"/>
            <a:ext cx="421502" cy="358277"/>
          </a:xfrm>
          <a:prstGeom prst="rect">
            <a:avLst/>
          </a:prstGeom>
        </p:spPr>
      </p:pic>
      <p:pic>
        <p:nvPicPr>
          <p:cNvPr id="6" name="Picture 5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4395" y="6172200"/>
            <a:ext cx="421502" cy="358277"/>
          </a:xfrm>
          <a:prstGeom prst="rect">
            <a:avLst/>
          </a:prstGeom>
        </p:spPr>
      </p:pic>
      <p:pic>
        <p:nvPicPr>
          <p:cNvPr id="7" name="Picture 6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55498" y="4753299"/>
            <a:ext cx="421502" cy="358277"/>
          </a:xfrm>
          <a:prstGeom prst="rect">
            <a:avLst/>
          </a:prstGeom>
        </p:spPr>
      </p:pic>
      <p:pic>
        <p:nvPicPr>
          <p:cNvPr id="8" name="Picture 7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7498" y="6172200"/>
            <a:ext cx="421502" cy="358277"/>
          </a:xfrm>
          <a:prstGeom prst="rect">
            <a:avLst/>
          </a:prstGeom>
        </p:spPr>
      </p:pic>
      <p:pic>
        <p:nvPicPr>
          <p:cNvPr id="9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4842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88698" y="5985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43845" y="5985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43946" y="4842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66271" y="5604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4" name="Straight Connector 13"/>
          <p:cNvCxnSpPr>
            <a:stCxn id="5" idx="3"/>
            <a:endCxn id="9" idx="1"/>
          </p:cNvCxnSpPr>
          <p:nvPr/>
        </p:nvCxnSpPr>
        <p:spPr bwMode="auto">
          <a:xfrm>
            <a:off x="3167840" y="4936067"/>
            <a:ext cx="33736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8" idx="0"/>
            <a:endCxn id="10" idx="1"/>
          </p:cNvCxnSpPr>
          <p:nvPr/>
        </p:nvCxnSpPr>
        <p:spPr bwMode="auto">
          <a:xfrm flipV="1">
            <a:off x="3218249" y="6079067"/>
            <a:ext cx="270449" cy="9313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6" idx="0"/>
            <a:endCxn id="11" idx="3"/>
          </p:cNvCxnSpPr>
          <p:nvPr/>
        </p:nvCxnSpPr>
        <p:spPr bwMode="auto">
          <a:xfrm flipH="1" flipV="1">
            <a:off x="5714899" y="6079067"/>
            <a:ext cx="360247" cy="9313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7" idx="1"/>
            <a:endCxn id="12" idx="3"/>
          </p:cNvCxnSpPr>
          <p:nvPr/>
        </p:nvCxnSpPr>
        <p:spPr bwMode="auto">
          <a:xfrm flipH="1">
            <a:off x="5715000" y="4932438"/>
            <a:ext cx="340498" cy="362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9" idx="3"/>
            <a:endCxn id="12" idx="1"/>
          </p:cNvCxnSpPr>
          <p:nvPr/>
        </p:nvCxnSpPr>
        <p:spPr bwMode="auto">
          <a:xfrm>
            <a:off x="3976254" y="4936067"/>
            <a:ext cx="1267692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11" idx="1"/>
          </p:cNvCxnSpPr>
          <p:nvPr/>
        </p:nvCxnSpPr>
        <p:spPr bwMode="auto">
          <a:xfrm flipH="1" flipV="1">
            <a:off x="4837325" y="5628530"/>
            <a:ext cx="406520" cy="450537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10" idx="3"/>
            <a:endCxn id="13" idx="1"/>
          </p:cNvCxnSpPr>
          <p:nvPr/>
        </p:nvCxnSpPr>
        <p:spPr bwMode="auto">
          <a:xfrm flipV="1">
            <a:off x="3959752" y="5698067"/>
            <a:ext cx="406519" cy="381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>
            <a:stCxn id="12" idx="2"/>
            <a:endCxn id="11" idx="0"/>
          </p:cNvCxnSpPr>
          <p:nvPr/>
        </p:nvCxnSpPr>
        <p:spPr bwMode="auto">
          <a:xfrm flipH="1">
            <a:off x="5479372" y="5029200"/>
            <a:ext cx="101" cy="95673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11" idx="1"/>
            <a:endCxn id="10" idx="3"/>
          </p:cNvCxnSpPr>
          <p:nvPr/>
        </p:nvCxnSpPr>
        <p:spPr bwMode="auto">
          <a:xfrm flipH="1">
            <a:off x="3959752" y="6079067"/>
            <a:ext cx="1284093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>
            <a:stCxn id="10" idx="0"/>
            <a:endCxn id="9" idx="2"/>
          </p:cNvCxnSpPr>
          <p:nvPr/>
        </p:nvCxnSpPr>
        <p:spPr bwMode="auto">
          <a:xfrm flipV="1">
            <a:off x="3724225" y="5029200"/>
            <a:ext cx="16502" cy="95673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>
            <a:stCxn id="9" idx="3"/>
            <a:endCxn id="13" idx="1"/>
          </p:cNvCxnSpPr>
          <p:nvPr/>
        </p:nvCxnSpPr>
        <p:spPr bwMode="auto">
          <a:xfrm>
            <a:off x="3976254" y="4936067"/>
            <a:ext cx="390017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>
            <a:stCxn id="12" idx="1"/>
            <a:endCxn id="13" idx="3"/>
          </p:cNvCxnSpPr>
          <p:nvPr/>
        </p:nvCxnSpPr>
        <p:spPr bwMode="auto">
          <a:xfrm flipH="1">
            <a:off x="4837325" y="4936067"/>
            <a:ext cx="406621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6" name="Picture 25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99349" y="5029200"/>
            <a:ext cx="421502" cy="358277"/>
          </a:xfrm>
          <a:prstGeom prst="rect">
            <a:avLst/>
          </a:prstGeom>
        </p:spPr>
      </p:pic>
      <p:cxnSp>
        <p:nvCxnSpPr>
          <p:cNvPr id="27" name="Straight Connector 26"/>
          <p:cNvCxnSpPr>
            <a:stCxn id="13" idx="0"/>
            <a:endCxn id="26" idx="2"/>
          </p:cNvCxnSpPr>
          <p:nvPr/>
        </p:nvCxnSpPr>
        <p:spPr bwMode="auto">
          <a:xfrm flipV="1">
            <a:off x="4601798" y="5387477"/>
            <a:ext cx="8302" cy="2174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Rectangle 27"/>
          <p:cNvSpPr/>
          <p:nvPr/>
        </p:nvSpPr>
        <p:spPr bwMode="auto">
          <a:xfrm>
            <a:off x="2315798" y="4114800"/>
            <a:ext cx="4572000" cy="4572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Virtualization Layer (NOX)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9755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Recovery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1295400"/>
          </a:xfrm>
        </p:spPr>
        <p:txBody>
          <a:bodyPr/>
          <a:lstStyle/>
          <a:p>
            <a:r>
              <a:rPr lang="en-US" dirty="0" smtClean="0"/>
              <a:t>Simulate physical network using </a:t>
            </a:r>
            <a:r>
              <a:rPr lang="en-US" dirty="0" err="1" smtClean="0"/>
              <a:t>mininet</a:t>
            </a:r>
            <a:endParaRPr lang="en-US" dirty="0" smtClean="0"/>
          </a:p>
          <a:p>
            <a:r>
              <a:rPr lang="en-US" dirty="0"/>
              <a:t>Run many virtual </a:t>
            </a:r>
            <a:r>
              <a:rPr lang="en-US" dirty="0" smtClean="0"/>
              <a:t>networks</a:t>
            </a:r>
            <a:r>
              <a:rPr lang="en-US" dirty="0"/>
              <a:t> </a:t>
            </a:r>
            <a:r>
              <a:rPr lang="en-US" dirty="0" smtClean="0"/>
              <a:t>on top of 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75</a:t>
            </a:fld>
            <a:endParaRPr lang="en-US"/>
          </a:p>
        </p:txBody>
      </p:sp>
      <p:pic>
        <p:nvPicPr>
          <p:cNvPr id="5" name="Picture 4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46338" y="4756928"/>
            <a:ext cx="421502" cy="358277"/>
          </a:xfrm>
          <a:prstGeom prst="rect">
            <a:avLst/>
          </a:prstGeom>
        </p:spPr>
      </p:pic>
      <p:pic>
        <p:nvPicPr>
          <p:cNvPr id="6" name="Picture 5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4395" y="6172200"/>
            <a:ext cx="421502" cy="358277"/>
          </a:xfrm>
          <a:prstGeom prst="rect">
            <a:avLst/>
          </a:prstGeom>
        </p:spPr>
      </p:pic>
      <p:pic>
        <p:nvPicPr>
          <p:cNvPr id="7" name="Picture 6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55498" y="4753299"/>
            <a:ext cx="421502" cy="358277"/>
          </a:xfrm>
          <a:prstGeom prst="rect">
            <a:avLst/>
          </a:prstGeom>
        </p:spPr>
      </p:pic>
      <p:pic>
        <p:nvPicPr>
          <p:cNvPr id="8" name="Picture 7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7498" y="6172200"/>
            <a:ext cx="421502" cy="358277"/>
          </a:xfrm>
          <a:prstGeom prst="rect">
            <a:avLst/>
          </a:prstGeom>
        </p:spPr>
      </p:pic>
      <p:pic>
        <p:nvPicPr>
          <p:cNvPr id="9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4842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88698" y="5985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43845" y="5985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43946" y="4842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66271" y="5604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4" name="Straight Connector 13"/>
          <p:cNvCxnSpPr>
            <a:stCxn id="5" idx="3"/>
            <a:endCxn id="9" idx="1"/>
          </p:cNvCxnSpPr>
          <p:nvPr/>
        </p:nvCxnSpPr>
        <p:spPr bwMode="auto">
          <a:xfrm>
            <a:off x="3167840" y="4936067"/>
            <a:ext cx="33736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8" idx="0"/>
            <a:endCxn id="10" idx="1"/>
          </p:cNvCxnSpPr>
          <p:nvPr/>
        </p:nvCxnSpPr>
        <p:spPr bwMode="auto">
          <a:xfrm flipV="1">
            <a:off x="3218249" y="6079067"/>
            <a:ext cx="270449" cy="9313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6" idx="0"/>
            <a:endCxn id="11" idx="3"/>
          </p:cNvCxnSpPr>
          <p:nvPr/>
        </p:nvCxnSpPr>
        <p:spPr bwMode="auto">
          <a:xfrm flipH="1" flipV="1">
            <a:off x="5714899" y="6079067"/>
            <a:ext cx="360247" cy="9313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7" idx="1"/>
            <a:endCxn id="12" idx="3"/>
          </p:cNvCxnSpPr>
          <p:nvPr/>
        </p:nvCxnSpPr>
        <p:spPr bwMode="auto">
          <a:xfrm flipH="1">
            <a:off x="5715000" y="4932438"/>
            <a:ext cx="340498" cy="362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9" idx="3"/>
            <a:endCxn id="12" idx="1"/>
          </p:cNvCxnSpPr>
          <p:nvPr/>
        </p:nvCxnSpPr>
        <p:spPr bwMode="auto">
          <a:xfrm>
            <a:off x="3976254" y="4936067"/>
            <a:ext cx="1267692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11" idx="1"/>
          </p:cNvCxnSpPr>
          <p:nvPr/>
        </p:nvCxnSpPr>
        <p:spPr bwMode="auto">
          <a:xfrm flipH="1" flipV="1">
            <a:off x="4837325" y="5628530"/>
            <a:ext cx="406520" cy="450537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10" idx="3"/>
            <a:endCxn id="13" idx="1"/>
          </p:cNvCxnSpPr>
          <p:nvPr/>
        </p:nvCxnSpPr>
        <p:spPr bwMode="auto">
          <a:xfrm flipV="1">
            <a:off x="3959752" y="5698067"/>
            <a:ext cx="406519" cy="381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>
            <a:stCxn id="12" idx="2"/>
            <a:endCxn id="11" idx="0"/>
          </p:cNvCxnSpPr>
          <p:nvPr/>
        </p:nvCxnSpPr>
        <p:spPr bwMode="auto">
          <a:xfrm flipH="1">
            <a:off x="5479372" y="5029200"/>
            <a:ext cx="101" cy="95673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11" idx="1"/>
            <a:endCxn id="10" idx="3"/>
          </p:cNvCxnSpPr>
          <p:nvPr/>
        </p:nvCxnSpPr>
        <p:spPr bwMode="auto">
          <a:xfrm flipH="1">
            <a:off x="3959752" y="6079067"/>
            <a:ext cx="1284093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>
            <a:stCxn id="10" idx="0"/>
            <a:endCxn id="9" idx="2"/>
          </p:cNvCxnSpPr>
          <p:nvPr/>
        </p:nvCxnSpPr>
        <p:spPr bwMode="auto">
          <a:xfrm flipV="1">
            <a:off x="3724225" y="5029200"/>
            <a:ext cx="16502" cy="95673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>
            <a:stCxn id="9" idx="3"/>
            <a:endCxn id="13" idx="1"/>
          </p:cNvCxnSpPr>
          <p:nvPr/>
        </p:nvCxnSpPr>
        <p:spPr bwMode="auto">
          <a:xfrm>
            <a:off x="3976254" y="4936067"/>
            <a:ext cx="390017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>
            <a:stCxn id="12" idx="1"/>
            <a:endCxn id="13" idx="3"/>
          </p:cNvCxnSpPr>
          <p:nvPr/>
        </p:nvCxnSpPr>
        <p:spPr bwMode="auto">
          <a:xfrm flipH="1">
            <a:off x="4837325" y="4936067"/>
            <a:ext cx="406621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6" name="Picture 25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99349" y="5029200"/>
            <a:ext cx="421502" cy="358277"/>
          </a:xfrm>
          <a:prstGeom prst="rect">
            <a:avLst/>
          </a:prstGeom>
        </p:spPr>
      </p:pic>
      <p:cxnSp>
        <p:nvCxnSpPr>
          <p:cNvPr id="27" name="Straight Connector 26"/>
          <p:cNvCxnSpPr>
            <a:stCxn id="13" idx="0"/>
            <a:endCxn id="26" idx="2"/>
          </p:cNvCxnSpPr>
          <p:nvPr/>
        </p:nvCxnSpPr>
        <p:spPr bwMode="auto">
          <a:xfrm flipV="1">
            <a:off x="4601798" y="5387477"/>
            <a:ext cx="8302" cy="2174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8" name="Picture 1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1" y="2872877"/>
            <a:ext cx="1905000" cy="1241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" name="Picture 1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07498" y="2872876"/>
            <a:ext cx="1849051" cy="1241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" name="Picture 1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2846137"/>
            <a:ext cx="1828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" name="TextBox 30"/>
          <p:cNvSpPr txBox="1"/>
          <p:nvPr/>
        </p:nvSpPr>
        <p:spPr>
          <a:xfrm>
            <a:off x="5243946" y="3200400"/>
            <a:ext cx="10223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…</a:t>
            </a:r>
            <a:endParaRPr lang="en-US" sz="3600" dirty="0"/>
          </a:p>
        </p:txBody>
      </p:sp>
      <p:sp>
        <p:nvSpPr>
          <p:cNvPr id="32" name="Rectangle 31"/>
          <p:cNvSpPr/>
          <p:nvPr/>
        </p:nvSpPr>
        <p:spPr bwMode="auto">
          <a:xfrm>
            <a:off x="2315798" y="4114800"/>
            <a:ext cx="4572000" cy="4572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Virtualization Layer (NOX)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560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Recovery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1600200"/>
          </a:xfrm>
        </p:spPr>
        <p:txBody>
          <a:bodyPr/>
          <a:lstStyle/>
          <a:p>
            <a:r>
              <a:rPr lang="en-US" dirty="0"/>
              <a:t>Virtual controller is a host-aware controller which installs shortest path layer-2 routing rules, based on link status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76</a:t>
            </a:fld>
            <a:endParaRPr lang="en-US"/>
          </a:p>
        </p:txBody>
      </p:sp>
      <p:pic>
        <p:nvPicPr>
          <p:cNvPr id="32" name="Picture 31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46338" y="4756928"/>
            <a:ext cx="421502" cy="358277"/>
          </a:xfrm>
          <a:prstGeom prst="rect">
            <a:avLst/>
          </a:prstGeom>
        </p:spPr>
      </p:pic>
      <p:pic>
        <p:nvPicPr>
          <p:cNvPr id="33" name="Picture 32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4395" y="6172200"/>
            <a:ext cx="421502" cy="358277"/>
          </a:xfrm>
          <a:prstGeom prst="rect">
            <a:avLst/>
          </a:prstGeom>
        </p:spPr>
      </p:pic>
      <p:pic>
        <p:nvPicPr>
          <p:cNvPr id="34" name="Picture 33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55498" y="4753299"/>
            <a:ext cx="421502" cy="358277"/>
          </a:xfrm>
          <a:prstGeom prst="rect">
            <a:avLst/>
          </a:prstGeom>
        </p:spPr>
      </p:pic>
      <p:pic>
        <p:nvPicPr>
          <p:cNvPr id="35" name="Picture 34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7498" y="6172200"/>
            <a:ext cx="421502" cy="358277"/>
          </a:xfrm>
          <a:prstGeom prst="rect">
            <a:avLst/>
          </a:prstGeom>
        </p:spPr>
      </p:pic>
      <p:pic>
        <p:nvPicPr>
          <p:cNvPr id="36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4842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88698" y="5985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43845" y="5985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43946" y="4842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66271" y="5604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1" name="Straight Connector 40"/>
          <p:cNvCxnSpPr>
            <a:stCxn id="32" idx="3"/>
            <a:endCxn id="36" idx="1"/>
          </p:cNvCxnSpPr>
          <p:nvPr/>
        </p:nvCxnSpPr>
        <p:spPr bwMode="auto">
          <a:xfrm>
            <a:off x="3167840" y="4936067"/>
            <a:ext cx="33736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35" idx="0"/>
            <a:endCxn id="37" idx="1"/>
          </p:cNvCxnSpPr>
          <p:nvPr/>
        </p:nvCxnSpPr>
        <p:spPr bwMode="auto">
          <a:xfrm flipV="1">
            <a:off x="3218249" y="6079067"/>
            <a:ext cx="270449" cy="9313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33" idx="0"/>
            <a:endCxn id="38" idx="3"/>
          </p:cNvCxnSpPr>
          <p:nvPr/>
        </p:nvCxnSpPr>
        <p:spPr bwMode="auto">
          <a:xfrm flipH="1" flipV="1">
            <a:off x="5714899" y="6079067"/>
            <a:ext cx="360247" cy="9313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34" idx="1"/>
            <a:endCxn id="39" idx="3"/>
          </p:cNvCxnSpPr>
          <p:nvPr/>
        </p:nvCxnSpPr>
        <p:spPr bwMode="auto">
          <a:xfrm flipH="1">
            <a:off x="5715000" y="4932438"/>
            <a:ext cx="340498" cy="362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>
            <a:stCxn id="36" idx="3"/>
            <a:endCxn id="39" idx="1"/>
          </p:cNvCxnSpPr>
          <p:nvPr/>
        </p:nvCxnSpPr>
        <p:spPr bwMode="auto">
          <a:xfrm>
            <a:off x="3976254" y="4936067"/>
            <a:ext cx="1267692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>
            <a:stCxn id="38" idx="1"/>
          </p:cNvCxnSpPr>
          <p:nvPr/>
        </p:nvCxnSpPr>
        <p:spPr bwMode="auto">
          <a:xfrm flipH="1" flipV="1">
            <a:off x="4837325" y="5628530"/>
            <a:ext cx="406520" cy="450537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>
            <a:stCxn id="37" idx="3"/>
            <a:endCxn id="40" idx="1"/>
          </p:cNvCxnSpPr>
          <p:nvPr/>
        </p:nvCxnSpPr>
        <p:spPr bwMode="auto">
          <a:xfrm flipV="1">
            <a:off x="3959752" y="5698067"/>
            <a:ext cx="406519" cy="381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>
            <a:stCxn id="39" idx="2"/>
            <a:endCxn id="38" idx="0"/>
          </p:cNvCxnSpPr>
          <p:nvPr/>
        </p:nvCxnSpPr>
        <p:spPr bwMode="auto">
          <a:xfrm flipH="1">
            <a:off x="5479372" y="5029200"/>
            <a:ext cx="101" cy="95673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>
            <a:stCxn id="38" idx="1"/>
            <a:endCxn id="37" idx="3"/>
          </p:cNvCxnSpPr>
          <p:nvPr/>
        </p:nvCxnSpPr>
        <p:spPr bwMode="auto">
          <a:xfrm flipH="1">
            <a:off x="3959752" y="6079067"/>
            <a:ext cx="1284093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>
            <a:stCxn id="37" idx="0"/>
            <a:endCxn id="36" idx="2"/>
          </p:cNvCxnSpPr>
          <p:nvPr/>
        </p:nvCxnSpPr>
        <p:spPr bwMode="auto">
          <a:xfrm flipV="1">
            <a:off x="3724225" y="5029200"/>
            <a:ext cx="16502" cy="95673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>
            <a:stCxn id="36" idx="3"/>
            <a:endCxn id="40" idx="1"/>
          </p:cNvCxnSpPr>
          <p:nvPr/>
        </p:nvCxnSpPr>
        <p:spPr bwMode="auto">
          <a:xfrm>
            <a:off x="3976254" y="4936067"/>
            <a:ext cx="390017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>
            <a:stCxn id="39" idx="1"/>
            <a:endCxn id="40" idx="3"/>
          </p:cNvCxnSpPr>
          <p:nvPr/>
        </p:nvCxnSpPr>
        <p:spPr bwMode="auto">
          <a:xfrm flipH="1">
            <a:off x="4837325" y="4936067"/>
            <a:ext cx="406621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53" name="Picture 52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99349" y="5029200"/>
            <a:ext cx="421502" cy="358277"/>
          </a:xfrm>
          <a:prstGeom prst="rect">
            <a:avLst/>
          </a:prstGeom>
        </p:spPr>
      </p:pic>
      <p:cxnSp>
        <p:nvCxnSpPr>
          <p:cNvPr id="54" name="Straight Connector 53"/>
          <p:cNvCxnSpPr>
            <a:stCxn id="40" idx="0"/>
            <a:endCxn id="53" idx="2"/>
          </p:cNvCxnSpPr>
          <p:nvPr/>
        </p:nvCxnSpPr>
        <p:spPr bwMode="auto">
          <a:xfrm flipV="1">
            <a:off x="4601798" y="5387477"/>
            <a:ext cx="8302" cy="2174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55" name="Picture 1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1" y="2872877"/>
            <a:ext cx="1905000" cy="1241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6" name="Picture 1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07498" y="2872876"/>
            <a:ext cx="1849051" cy="1241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7" name="Picture 1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2846137"/>
            <a:ext cx="1828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8" name="TextBox 57"/>
          <p:cNvSpPr txBox="1"/>
          <p:nvPr/>
        </p:nvSpPr>
        <p:spPr>
          <a:xfrm>
            <a:off x="5243946" y="3200400"/>
            <a:ext cx="10223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…</a:t>
            </a:r>
            <a:endParaRPr lang="en-US" sz="3600" dirty="0"/>
          </a:p>
        </p:txBody>
      </p:sp>
      <p:sp>
        <p:nvSpPr>
          <p:cNvPr id="59" name="Rectangle 58"/>
          <p:cNvSpPr/>
          <p:nvPr/>
        </p:nvSpPr>
        <p:spPr bwMode="auto">
          <a:xfrm>
            <a:off x="2315798" y="4114800"/>
            <a:ext cx="4572000" cy="4572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Virtualization Layer (NOX)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609601" y="3352800"/>
            <a:ext cx="1905000" cy="493931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Superswitch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3048000" y="3352800"/>
            <a:ext cx="1905000" cy="493931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Superswitch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6477000" y="3352800"/>
            <a:ext cx="1905000" cy="493931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Superswitch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3188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Recovery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1600200"/>
          </a:xfrm>
        </p:spPr>
        <p:txBody>
          <a:bodyPr/>
          <a:lstStyle/>
          <a:p>
            <a:r>
              <a:rPr lang="en-US" dirty="0"/>
              <a:t>Run high-speed ping between </a:t>
            </a:r>
            <a:r>
              <a:rPr lang="en-US" dirty="0" smtClean="0"/>
              <a:t>virtual hosts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77</a:t>
            </a:fld>
            <a:endParaRPr lang="en-US"/>
          </a:p>
        </p:txBody>
      </p:sp>
      <p:pic>
        <p:nvPicPr>
          <p:cNvPr id="32" name="Picture 31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46338" y="4756928"/>
            <a:ext cx="421502" cy="358277"/>
          </a:xfrm>
          <a:prstGeom prst="rect">
            <a:avLst/>
          </a:prstGeom>
        </p:spPr>
      </p:pic>
      <p:pic>
        <p:nvPicPr>
          <p:cNvPr id="33" name="Picture 32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4395" y="6172200"/>
            <a:ext cx="421502" cy="358277"/>
          </a:xfrm>
          <a:prstGeom prst="rect">
            <a:avLst/>
          </a:prstGeom>
        </p:spPr>
      </p:pic>
      <p:pic>
        <p:nvPicPr>
          <p:cNvPr id="34" name="Picture 33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55498" y="4753299"/>
            <a:ext cx="421502" cy="358277"/>
          </a:xfrm>
          <a:prstGeom prst="rect">
            <a:avLst/>
          </a:prstGeom>
        </p:spPr>
      </p:pic>
      <p:pic>
        <p:nvPicPr>
          <p:cNvPr id="35" name="Picture 34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7498" y="6172200"/>
            <a:ext cx="421502" cy="358277"/>
          </a:xfrm>
          <a:prstGeom prst="rect">
            <a:avLst/>
          </a:prstGeom>
        </p:spPr>
      </p:pic>
      <p:pic>
        <p:nvPicPr>
          <p:cNvPr id="36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4842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88698" y="5985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43845" y="5985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43946" y="4842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66271" y="5604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1" name="Straight Connector 40"/>
          <p:cNvCxnSpPr>
            <a:stCxn id="32" idx="3"/>
            <a:endCxn id="36" idx="1"/>
          </p:cNvCxnSpPr>
          <p:nvPr/>
        </p:nvCxnSpPr>
        <p:spPr bwMode="auto">
          <a:xfrm>
            <a:off x="3167840" y="4936067"/>
            <a:ext cx="33736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35" idx="0"/>
            <a:endCxn id="37" idx="1"/>
          </p:cNvCxnSpPr>
          <p:nvPr/>
        </p:nvCxnSpPr>
        <p:spPr bwMode="auto">
          <a:xfrm flipV="1">
            <a:off x="3218249" y="6079067"/>
            <a:ext cx="270449" cy="93133"/>
          </a:xfrm>
          <a:prstGeom prst="line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33" idx="0"/>
            <a:endCxn id="38" idx="3"/>
          </p:cNvCxnSpPr>
          <p:nvPr/>
        </p:nvCxnSpPr>
        <p:spPr bwMode="auto">
          <a:xfrm flipH="1" flipV="1">
            <a:off x="5714899" y="6079067"/>
            <a:ext cx="360247" cy="93133"/>
          </a:xfrm>
          <a:prstGeom prst="line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34" idx="1"/>
            <a:endCxn id="39" idx="3"/>
          </p:cNvCxnSpPr>
          <p:nvPr/>
        </p:nvCxnSpPr>
        <p:spPr bwMode="auto">
          <a:xfrm flipH="1">
            <a:off x="5715000" y="4932438"/>
            <a:ext cx="340498" cy="362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>
            <a:stCxn id="36" idx="3"/>
            <a:endCxn id="39" idx="1"/>
          </p:cNvCxnSpPr>
          <p:nvPr/>
        </p:nvCxnSpPr>
        <p:spPr bwMode="auto">
          <a:xfrm>
            <a:off x="3976254" y="4936067"/>
            <a:ext cx="1267692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>
            <a:stCxn id="38" idx="1"/>
          </p:cNvCxnSpPr>
          <p:nvPr/>
        </p:nvCxnSpPr>
        <p:spPr bwMode="auto">
          <a:xfrm flipH="1" flipV="1">
            <a:off x="4837325" y="5628530"/>
            <a:ext cx="406520" cy="450537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>
            <a:stCxn id="37" idx="3"/>
            <a:endCxn id="40" idx="1"/>
          </p:cNvCxnSpPr>
          <p:nvPr/>
        </p:nvCxnSpPr>
        <p:spPr bwMode="auto">
          <a:xfrm flipV="1">
            <a:off x="3959752" y="5698067"/>
            <a:ext cx="406519" cy="381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>
            <a:stCxn id="39" idx="2"/>
            <a:endCxn id="38" idx="0"/>
          </p:cNvCxnSpPr>
          <p:nvPr/>
        </p:nvCxnSpPr>
        <p:spPr bwMode="auto">
          <a:xfrm flipH="1">
            <a:off x="5479372" y="5029200"/>
            <a:ext cx="101" cy="95673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>
            <a:stCxn id="38" idx="1"/>
            <a:endCxn id="37" idx="3"/>
          </p:cNvCxnSpPr>
          <p:nvPr/>
        </p:nvCxnSpPr>
        <p:spPr bwMode="auto">
          <a:xfrm flipH="1">
            <a:off x="3959752" y="6079067"/>
            <a:ext cx="1284093" cy="0"/>
          </a:xfrm>
          <a:prstGeom prst="line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>
            <a:stCxn id="37" idx="0"/>
            <a:endCxn id="36" idx="2"/>
          </p:cNvCxnSpPr>
          <p:nvPr/>
        </p:nvCxnSpPr>
        <p:spPr bwMode="auto">
          <a:xfrm flipV="1">
            <a:off x="3724225" y="5029200"/>
            <a:ext cx="16502" cy="95673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>
            <a:stCxn id="36" idx="3"/>
            <a:endCxn id="40" idx="1"/>
          </p:cNvCxnSpPr>
          <p:nvPr/>
        </p:nvCxnSpPr>
        <p:spPr bwMode="auto">
          <a:xfrm>
            <a:off x="3976254" y="4936067"/>
            <a:ext cx="390017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>
            <a:stCxn id="39" idx="1"/>
            <a:endCxn id="40" idx="3"/>
          </p:cNvCxnSpPr>
          <p:nvPr/>
        </p:nvCxnSpPr>
        <p:spPr bwMode="auto">
          <a:xfrm flipH="1">
            <a:off x="4837325" y="4936067"/>
            <a:ext cx="406621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53" name="Picture 52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99349" y="5029200"/>
            <a:ext cx="421502" cy="358277"/>
          </a:xfrm>
          <a:prstGeom prst="rect">
            <a:avLst/>
          </a:prstGeom>
        </p:spPr>
      </p:pic>
      <p:cxnSp>
        <p:nvCxnSpPr>
          <p:cNvPr id="54" name="Straight Connector 53"/>
          <p:cNvCxnSpPr>
            <a:stCxn id="40" idx="0"/>
            <a:endCxn id="53" idx="2"/>
          </p:cNvCxnSpPr>
          <p:nvPr/>
        </p:nvCxnSpPr>
        <p:spPr bwMode="auto">
          <a:xfrm flipV="1">
            <a:off x="4601798" y="5387477"/>
            <a:ext cx="8302" cy="2174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55" name="Picture 1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1" y="2872877"/>
            <a:ext cx="1905000" cy="1241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6" name="Picture 1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07498" y="2872876"/>
            <a:ext cx="1849051" cy="1241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7" name="Picture 1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2846137"/>
            <a:ext cx="1828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8" name="TextBox 57"/>
          <p:cNvSpPr txBox="1"/>
          <p:nvPr/>
        </p:nvSpPr>
        <p:spPr>
          <a:xfrm>
            <a:off x="5243946" y="3200400"/>
            <a:ext cx="10223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…</a:t>
            </a:r>
            <a:endParaRPr lang="en-US" sz="3600" dirty="0"/>
          </a:p>
        </p:txBody>
      </p:sp>
      <p:sp>
        <p:nvSpPr>
          <p:cNvPr id="59" name="Rectangle 58"/>
          <p:cNvSpPr/>
          <p:nvPr/>
        </p:nvSpPr>
        <p:spPr bwMode="auto">
          <a:xfrm>
            <a:off x="2315798" y="4114800"/>
            <a:ext cx="4572000" cy="4572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Virtualization Layer (NOX)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609601" y="3352800"/>
            <a:ext cx="1905000" cy="493931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Superswitch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3048000" y="3352800"/>
            <a:ext cx="1905000" cy="493931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Superswitch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6477000" y="3352800"/>
            <a:ext cx="1905000" cy="493931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Superswitch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63" name="Straight Arrow Connector 62"/>
          <p:cNvCxnSpPr>
            <a:stCxn id="60" idx="2"/>
            <a:endCxn id="59" idx="0"/>
          </p:cNvCxnSpPr>
          <p:nvPr/>
        </p:nvCxnSpPr>
        <p:spPr bwMode="auto">
          <a:xfrm>
            <a:off x="1562101" y="3846731"/>
            <a:ext cx="3039697" cy="268069"/>
          </a:xfrm>
          <a:prstGeom prst="straightConnector1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1562101" y="3930133"/>
            <a:ext cx="1020398" cy="369332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ing!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025890" y="6260068"/>
            <a:ext cx="1308110" cy="369332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inging!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850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Recovery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1600200"/>
          </a:xfrm>
        </p:spPr>
        <p:txBody>
          <a:bodyPr/>
          <a:lstStyle/>
          <a:p>
            <a:r>
              <a:rPr lang="en-US" dirty="0" smtClean="0"/>
              <a:t>Bring link down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78</a:t>
            </a:fld>
            <a:endParaRPr lang="en-US"/>
          </a:p>
        </p:txBody>
      </p:sp>
      <p:pic>
        <p:nvPicPr>
          <p:cNvPr id="32" name="Picture 31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46338" y="4756928"/>
            <a:ext cx="421502" cy="358277"/>
          </a:xfrm>
          <a:prstGeom prst="rect">
            <a:avLst/>
          </a:prstGeom>
        </p:spPr>
      </p:pic>
      <p:pic>
        <p:nvPicPr>
          <p:cNvPr id="33" name="Picture 32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4395" y="6172200"/>
            <a:ext cx="421502" cy="358277"/>
          </a:xfrm>
          <a:prstGeom prst="rect">
            <a:avLst/>
          </a:prstGeom>
        </p:spPr>
      </p:pic>
      <p:pic>
        <p:nvPicPr>
          <p:cNvPr id="34" name="Picture 33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55498" y="4753299"/>
            <a:ext cx="421502" cy="358277"/>
          </a:xfrm>
          <a:prstGeom prst="rect">
            <a:avLst/>
          </a:prstGeom>
        </p:spPr>
      </p:pic>
      <p:pic>
        <p:nvPicPr>
          <p:cNvPr id="35" name="Picture 34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7498" y="6172200"/>
            <a:ext cx="421502" cy="358277"/>
          </a:xfrm>
          <a:prstGeom prst="rect">
            <a:avLst/>
          </a:prstGeom>
        </p:spPr>
      </p:pic>
      <p:pic>
        <p:nvPicPr>
          <p:cNvPr id="36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4842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88698" y="5985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43845" y="5985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43946" y="4842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66271" y="5604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1" name="Straight Connector 40"/>
          <p:cNvCxnSpPr>
            <a:stCxn id="32" idx="3"/>
            <a:endCxn id="36" idx="1"/>
          </p:cNvCxnSpPr>
          <p:nvPr/>
        </p:nvCxnSpPr>
        <p:spPr bwMode="auto">
          <a:xfrm>
            <a:off x="3167840" y="4936067"/>
            <a:ext cx="33736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35" idx="0"/>
            <a:endCxn id="37" idx="1"/>
          </p:cNvCxnSpPr>
          <p:nvPr/>
        </p:nvCxnSpPr>
        <p:spPr bwMode="auto">
          <a:xfrm flipV="1">
            <a:off x="3218249" y="6079067"/>
            <a:ext cx="270449" cy="93133"/>
          </a:xfrm>
          <a:prstGeom prst="line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33" idx="0"/>
            <a:endCxn id="38" idx="3"/>
          </p:cNvCxnSpPr>
          <p:nvPr/>
        </p:nvCxnSpPr>
        <p:spPr bwMode="auto">
          <a:xfrm flipH="1" flipV="1">
            <a:off x="5714899" y="6079067"/>
            <a:ext cx="360247" cy="93133"/>
          </a:xfrm>
          <a:prstGeom prst="line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34" idx="1"/>
            <a:endCxn id="39" idx="3"/>
          </p:cNvCxnSpPr>
          <p:nvPr/>
        </p:nvCxnSpPr>
        <p:spPr bwMode="auto">
          <a:xfrm flipH="1">
            <a:off x="5715000" y="4932438"/>
            <a:ext cx="340498" cy="362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>
            <a:stCxn id="36" idx="3"/>
            <a:endCxn id="39" idx="1"/>
          </p:cNvCxnSpPr>
          <p:nvPr/>
        </p:nvCxnSpPr>
        <p:spPr bwMode="auto">
          <a:xfrm>
            <a:off x="3976254" y="4936067"/>
            <a:ext cx="1267692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>
            <a:stCxn id="38" idx="1"/>
          </p:cNvCxnSpPr>
          <p:nvPr/>
        </p:nvCxnSpPr>
        <p:spPr bwMode="auto">
          <a:xfrm flipH="1" flipV="1">
            <a:off x="4837325" y="5628530"/>
            <a:ext cx="406520" cy="450537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>
            <a:stCxn id="37" idx="3"/>
            <a:endCxn id="40" idx="1"/>
          </p:cNvCxnSpPr>
          <p:nvPr/>
        </p:nvCxnSpPr>
        <p:spPr bwMode="auto">
          <a:xfrm flipV="1">
            <a:off x="3959752" y="5698067"/>
            <a:ext cx="406519" cy="381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>
            <a:stCxn id="39" idx="2"/>
            <a:endCxn id="38" idx="0"/>
          </p:cNvCxnSpPr>
          <p:nvPr/>
        </p:nvCxnSpPr>
        <p:spPr bwMode="auto">
          <a:xfrm flipH="1">
            <a:off x="5479372" y="5029200"/>
            <a:ext cx="101" cy="95673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>
            <a:stCxn id="38" idx="1"/>
            <a:endCxn id="37" idx="3"/>
          </p:cNvCxnSpPr>
          <p:nvPr/>
        </p:nvCxnSpPr>
        <p:spPr bwMode="auto">
          <a:xfrm flipH="1">
            <a:off x="3959752" y="6079067"/>
            <a:ext cx="1284093" cy="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>
            <a:stCxn id="37" idx="0"/>
            <a:endCxn id="36" idx="2"/>
          </p:cNvCxnSpPr>
          <p:nvPr/>
        </p:nvCxnSpPr>
        <p:spPr bwMode="auto">
          <a:xfrm flipV="1">
            <a:off x="3724225" y="5029200"/>
            <a:ext cx="16502" cy="95673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>
            <a:stCxn id="36" idx="3"/>
            <a:endCxn id="40" idx="1"/>
          </p:cNvCxnSpPr>
          <p:nvPr/>
        </p:nvCxnSpPr>
        <p:spPr bwMode="auto">
          <a:xfrm>
            <a:off x="3976254" y="4936067"/>
            <a:ext cx="390017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>
            <a:stCxn id="39" idx="1"/>
            <a:endCxn id="40" idx="3"/>
          </p:cNvCxnSpPr>
          <p:nvPr/>
        </p:nvCxnSpPr>
        <p:spPr bwMode="auto">
          <a:xfrm flipH="1">
            <a:off x="4837325" y="4936067"/>
            <a:ext cx="406621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53" name="Picture 52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99349" y="5029200"/>
            <a:ext cx="421502" cy="358277"/>
          </a:xfrm>
          <a:prstGeom prst="rect">
            <a:avLst/>
          </a:prstGeom>
        </p:spPr>
      </p:pic>
      <p:cxnSp>
        <p:nvCxnSpPr>
          <p:cNvPr id="54" name="Straight Connector 53"/>
          <p:cNvCxnSpPr>
            <a:stCxn id="40" idx="0"/>
            <a:endCxn id="53" idx="2"/>
          </p:cNvCxnSpPr>
          <p:nvPr/>
        </p:nvCxnSpPr>
        <p:spPr bwMode="auto">
          <a:xfrm flipV="1">
            <a:off x="4601798" y="5387477"/>
            <a:ext cx="8302" cy="2174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55" name="Picture 1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1" y="2872877"/>
            <a:ext cx="1905000" cy="1241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6" name="Picture 1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07498" y="2872876"/>
            <a:ext cx="1849051" cy="1241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7" name="Picture 1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2846137"/>
            <a:ext cx="1828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8" name="TextBox 57"/>
          <p:cNvSpPr txBox="1"/>
          <p:nvPr/>
        </p:nvSpPr>
        <p:spPr>
          <a:xfrm>
            <a:off x="5243946" y="3200400"/>
            <a:ext cx="10223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…</a:t>
            </a:r>
            <a:endParaRPr lang="en-US" sz="3600" dirty="0"/>
          </a:p>
        </p:txBody>
      </p:sp>
      <p:sp>
        <p:nvSpPr>
          <p:cNvPr id="59" name="Rectangle 58"/>
          <p:cNvSpPr/>
          <p:nvPr/>
        </p:nvSpPr>
        <p:spPr bwMode="auto">
          <a:xfrm>
            <a:off x="2315798" y="4114800"/>
            <a:ext cx="4572000" cy="4572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Virtualization Layer (NOX)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609601" y="3352800"/>
            <a:ext cx="1905000" cy="493931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Superswitch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3048000" y="3352800"/>
            <a:ext cx="1905000" cy="493931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Superswitch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6477000" y="3352800"/>
            <a:ext cx="1905000" cy="493931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Superswitch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63" name="Straight Arrow Connector 62"/>
          <p:cNvCxnSpPr>
            <a:stCxn id="59" idx="0"/>
          </p:cNvCxnSpPr>
          <p:nvPr/>
        </p:nvCxnSpPr>
        <p:spPr bwMode="auto">
          <a:xfrm flipH="1" flipV="1">
            <a:off x="1562102" y="3846733"/>
            <a:ext cx="3039696" cy="268067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1562101" y="3930133"/>
            <a:ext cx="1020398" cy="646331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link broke!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025890" y="6260068"/>
            <a:ext cx="1308110" cy="369332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I broke!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096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Recovery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1600200"/>
          </a:xfrm>
        </p:spPr>
        <p:txBody>
          <a:bodyPr/>
          <a:lstStyle/>
          <a:p>
            <a:r>
              <a:rPr lang="en-US" dirty="0" smtClean="0"/>
              <a:t>Record remapping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79</a:t>
            </a:fld>
            <a:endParaRPr lang="en-US"/>
          </a:p>
        </p:txBody>
      </p:sp>
      <p:pic>
        <p:nvPicPr>
          <p:cNvPr id="32" name="Picture 31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46338" y="4756928"/>
            <a:ext cx="421502" cy="358277"/>
          </a:xfrm>
          <a:prstGeom prst="rect">
            <a:avLst/>
          </a:prstGeom>
        </p:spPr>
      </p:pic>
      <p:pic>
        <p:nvPicPr>
          <p:cNvPr id="33" name="Picture 32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4395" y="6172200"/>
            <a:ext cx="421502" cy="358277"/>
          </a:xfrm>
          <a:prstGeom prst="rect">
            <a:avLst/>
          </a:prstGeom>
        </p:spPr>
      </p:pic>
      <p:pic>
        <p:nvPicPr>
          <p:cNvPr id="34" name="Picture 33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55498" y="4753299"/>
            <a:ext cx="421502" cy="358277"/>
          </a:xfrm>
          <a:prstGeom prst="rect">
            <a:avLst/>
          </a:prstGeom>
        </p:spPr>
      </p:pic>
      <p:pic>
        <p:nvPicPr>
          <p:cNvPr id="35" name="Picture 34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7498" y="6172200"/>
            <a:ext cx="421502" cy="358277"/>
          </a:xfrm>
          <a:prstGeom prst="rect">
            <a:avLst/>
          </a:prstGeom>
        </p:spPr>
      </p:pic>
      <p:pic>
        <p:nvPicPr>
          <p:cNvPr id="36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4842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88698" y="5985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43845" y="5985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43946" y="4842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66271" y="56049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1" name="Straight Connector 40"/>
          <p:cNvCxnSpPr>
            <a:stCxn id="32" idx="3"/>
            <a:endCxn id="36" idx="1"/>
          </p:cNvCxnSpPr>
          <p:nvPr/>
        </p:nvCxnSpPr>
        <p:spPr bwMode="auto">
          <a:xfrm>
            <a:off x="3167840" y="4936067"/>
            <a:ext cx="337360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35" idx="0"/>
            <a:endCxn id="37" idx="1"/>
          </p:cNvCxnSpPr>
          <p:nvPr/>
        </p:nvCxnSpPr>
        <p:spPr bwMode="auto">
          <a:xfrm flipV="1">
            <a:off x="3218249" y="6079067"/>
            <a:ext cx="270449" cy="93133"/>
          </a:xfrm>
          <a:prstGeom prst="line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33" idx="0"/>
            <a:endCxn id="38" idx="3"/>
          </p:cNvCxnSpPr>
          <p:nvPr/>
        </p:nvCxnSpPr>
        <p:spPr bwMode="auto">
          <a:xfrm flipH="1" flipV="1">
            <a:off x="5714899" y="6079067"/>
            <a:ext cx="360247" cy="93133"/>
          </a:xfrm>
          <a:prstGeom prst="line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34" idx="1"/>
            <a:endCxn id="39" idx="3"/>
          </p:cNvCxnSpPr>
          <p:nvPr/>
        </p:nvCxnSpPr>
        <p:spPr bwMode="auto">
          <a:xfrm flipH="1">
            <a:off x="5715000" y="4932438"/>
            <a:ext cx="340498" cy="362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>
            <a:stCxn id="36" idx="3"/>
            <a:endCxn id="39" idx="1"/>
          </p:cNvCxnSpPr>
          <p:nvPr/>
        </p:nvCxnSpPr>
        <p:spPr bwMode="auto">
          <a:xfrm>
            <a:off x="3976254" y="4936067"/>
            <a:ext cx="1267692" cy="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>
            <a:stCxn id="38" idx="1"/>
          </p:cNvCxnSpPr>
          <p:nvPr/>
        </p:nvCxnSpPr>
        <p:spPr bwMode="auto">
          <a:xfrm flipH="1" flipV="1">
            <a:off x="4837325" y="5628530"/>
            <a:ext cx="406520" cy="450537"/>
          </a:xfrm>
          <a:prstGeom prst="line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>
            <a:stCxn id="37" idx="3"/>
            <a:endCxn id="40" idx="1"/>
          </p:cNvCxnSpPr>
          <p:nvPr/>
        </p:nvCxnSpPr>
        <p:spPr bwMode="auto">
          <a:xfrm flipV="1">
            <a:off x="3959752" y="5698067"/>
            <a:ext cx="406519" cy="381000"/>
          </a:xfrm>
          <a:prstGeom prst="line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>
            <a:stCxn id="39" idx="2"/>
            <a:endCxn id="38" idx="0"/>
          </p:cNvCxnSpPr>
          <p:nvPr/>
        </p:nvCxnSpPr>
        <p:spPr bwMode="auto">
          <a:xfrm flipH="1">
            <a:off x="5479372" y="5029200"/>
            <a:ext cx="101" cy="95673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>
            <a:stCxn id="38" idx="1"/>
            <a:endCxn id="37" idx="3"/>
          </p:cNvCxnSpPr>
          <p:nvPr/>
        </p:nvCxnSpPr>
        <p:spPr bwMode="auto">
          <a:xfrm flipH="1">
            <a:off x="3959752" y="6079067"/>
            <a:ext cx="1284093" cy="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>
            <a:stCxn id="37" idx="0"/>
            <a:endCxn id="36" idx="2"/>
          </p:cNvCxnSpPr>
          <p:nvPr/>
        </p:nvCxnSpPr>
        <p:spPr bwMode="auto">
          <a:xfrm flipV="1">
            <a:off x="3724225" y="5029200"/>
            <a:ext cx="16502" cy="95673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>
            <a:stCxn id="36" idx="3"/>
            <a:endCxn id="40" idx="1"/>
          </p:cNvCxnSpPr>
          <p:nvPr/>
        </p:nvCxnSpPr>
        <p:spPr bwMode="auto">
          <a:xfrm>
            <a:off x="3976254" y="4936067"/>
            <a:ext cx="390017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>
            <a:stCxn id="39" idx="1"/>
            <a:endCxn id="40" idx="3"/>
          </p:cNvCxnSpPr>
          <p:nvPr/>
        </p:nvCxnSpPr>
        <p:spPr bwMode="auto">
          <a:xfrm flipH="1">
            <a:off x="4837325" y="4936067"/>
            <a:ext cx="406621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53" name="Picture 52" descr="r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99349" y="5029200"/>
            <a:ext cx="421502" cy="358277"/>
          </a:xfrm>
          <a:prstGeom prst="rect">
            <a:avLst/>
          </a:prstGeom>
        </p:spPr>
      </p:pic>
      <p:cxnSp>
        <p:nvCxnSpPr>
          <p:cNvPr id="54" name="Straight Connector 53"/>
          <p:cNvCxnSpPr>
            <a:stCxn id="40" idx="0"/>
            <a:endCxn id="53" idx="2"/>
          </p:cNvCxnSpPr>
          <p:nvPr/>
        </p:nvCxnSpPr>
        <p:spPr bwMode="auto">
          <a:xfrm flipV="1">
            <a:off x="4601798" y="5387477"/>
            <a:ext cx="8302" cy="2174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55" name="Picture 1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1" y="2872877"/>
            <a:ext cx="1905000" cy="1241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6" name="Picture 1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07498" y="2872876"/>
            <a:ext cx="1849051" cy="1241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7" name="Picture 1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2846137"/>
            <a:ext cx="1828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8" name="TextBox 57"/>
          <p:cNvSpPr txBox="1"/>
          <p:nvPr/>
        </p:nvSpPr>
        <p:spPr>
          <a:xfrm>
            <a:off x="5243946" y="3200400"/>
            <a:ext cx="10223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…</a:t>
            </a:r>
            <a:endParaRPr lang="en-US" sz="3600" dirty="0"/>
          </a:p>
        </p:txBody>
      </p:sp>
      <p:sp>
        <p:nvSpPr>
          <p:cNvPr id="59" name="Rectangle 58"/>
          <p:cNvSpPr/>
          <p:nvPr/>
        </p:nvSpPr>
        <p:spPr bwMode="auto">
          <a:xfrm>
            <a:off x="2315798" y="4114800"/>
            <a:ext cx="4572000" cy="4572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Virtualization Layer (NOX)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609601" y="3352800"/>
            <a:ext cx="1905000" cy="493931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Superswitch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3048000" y="3352800"/>
            <a:ext cx="1905000" cy="493931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Superswitch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6477000" y="3352800"/>
            <a:ext cx="1905000" cy="493931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Superswitch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63" name="Straight Arrow Connector 62"/>
          <p:cNvCxnSpPr>
            <a:stCxn id="60" idx="2"/>
          </p:cNvCxnSpPr>
          <p:nvPr/>
        </p:nvCxnSpPr>
        <p:spPr bwMode="auto">
          <a:xfrm>
            <a:off x="1562101" y="3846731"/>
            <a:ext cx="3047999" cy="268068"/>
          </a:xfrm>
          <a:prstGeom prst="straightConnector1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1562101" y="3930133"/>
            <a:ext cx="1020398" cy="646331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Use this instead!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740727" y="6260068"/>
            <a:ext cx="1738746" cy="369332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Ping resumes!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022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of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Traffic </a:t>
            </a:r>
            <a:r>
              <a:rPr lang="en-US" dirty="0"/>
              <a:t>isolation in enterprise and campus </a:t>
            </a:r>
            <a:r>
              <a:rPr lang="en-US" dirty="0" smtClean="0"/>
              <a:t>networks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VLANs</a:t>
            </a:r>
          </a:p>
          <a:p>
            <a:r>
              <a:rPr lang="en-US" dirty="0" smtClean="0"/>
              <a:t>Secure </a:t>
            </a:r>
            <a:r>
              <a:rPr lang="en-US" dirty="0"/>
              <a:t>private networks operating across wide </a:t>
            </a:r>
            <a:r>
              <a:rPr lang="en-US" dirty="0" smtClean="0"/>
              <a:t>areas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250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Recovery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80</a:t>
            </a:fld>
            <a:endParaRPr lang="en-US" dirty="0"/>
          </a:p>
        </p:txBody>
      </p:sp>
      <p:pic>
        <p:nvPicPr>
          <p:cNvPr id="4098" name="Picture 2" descr="C:\Users\Dmitry Drutskoy\Downloads\graphs\graphs\faul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219200"/>
            <a:ext cx="6400800" cy="4824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Public\Pictures\label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2" y="5791200"/>
            <a:ext cx="2135188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222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Replicate physical controllers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81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6629399" y="1449493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036126" y="3266206"/>
            <a:ext cx="2964873" cy="130579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4876800"/>
            <a:ext cx="4114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6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6118723"/>
            <a:ext cx="421502" cy="358277"/>
          </a:xfrm>
          <a:prstGeom prst="rect">
            <a:avLst/>
          </a:prstGeom>
        </p:spPr>
      </p:pic>
      <p:cxnSp>
        <p:nvCxnSpPr>
          <p:cNvPr id="8" name="Straight Connector 7"/>
          <p:cNvCxnSpPr>
            <a:stCxn id="17" idx="2"/>
            <a:endCxn id="7" idx="1"/>
          </p:cNvCxnSpPr>
          <p:nvPr/>
        </p:nvCxnSpPr>
        <p:spPr bwMode="auto">
          <a:xfrm rot="16200000" flipH="1">
            <a:off x="4845727" y="6038189"/>
            <a:ext cx="145272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stCxn id="18" idx="2"/>
            <a:endCxn id="7" idx="0"/>
          </p:cNvCxnSpPr>
          <p:nvPr/>
        </p:nvCxnSpPr>
        <p:spPr bwMode="auto">
          <a:xfrm rot="5400000">
            <a:off x="5224246" y="6015895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17" idx="0"/>
            <a:endCxn id="18" idx="1"/>
          </p:cNvCxnSpPr>
          <p:nvPr/>
        </p:nvCxnSpPr>
        <p:spPr bwMode="auto">
          <a:xfrm rot="5400000" flipH="1" flipV="1">
            <a:off x="4843703" y="5718481"/>
            <a:ext cx="135466" cy="36021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stCxn id="19" idx="2"/>
            <a:endCxn id="18" idx="0"/>
          </p:cNvCxnSpPr>
          <p:nvPr/>
        </p:nvCxnSpPr>
        <p:spPr bwMode="auto">
          <a:xfrm rot="16200000" flipH="1">
            <a:off x="5029200" y="5439850"/>
            <a:ext cx="304800" cy="29094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endCxn id="17" idx="0"/>
          </p:cNvCxnSpPr>
          <p:nvPr/>
        </p:nvCxnSpPr>
        <p:spPr bwMode="auto">
          <a:xfrm>
            <a:off x="4419600" y="5715001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16" idx="0"/>
            <a:endCxn id="19" idx="1"/>
          </p:cNvCxnSpPr>
          <p:nvPr/>
        </p:nvCxnSpPr>
        <p:spPr bwMode="auto">
          <a:xfrm rot="5400000" flipH="1" flipV="1">
            <a:off x="4519092" y="5247226"/>
            <a:ext cx="188943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endCxn id="18" idx="1"/>
          </p:cNvCxnSpPr>
          <p:nvPr/>
        </p:nvCxnSpPr>
        <p:spPr bwMode="auto">
          <a:xfrm>
            <a:off x="4572000" y="5638801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17" idx="0"/>
            <a:endCxn id="19" idx="2"/>
          </p:cNvCxnSpPr>
          <p:nvPr/>
        </p:nvCxnSpPr>
        <p:spPr bwMode="auto">
          <a:xfrm rot="5400000" flipH="1" flipV="1">
            <a:off x="4617027" y="5547223"/>
            <a:ext cx="5334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6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55287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59663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1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91546" y="57377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5246656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19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5890123"/>
            <a:ext cx="421502" cy="358277"/>
          </a:xfrm>
          <a:prstGeom prst="rect">
            <a:avLst/>
          </a:prstGeom>
        </p:spPr>
      </p:pic>
      <p:cxnSp>
        <p:nvCxnSpPr>
          <p:cNvPr id="21" name="Straight Connector 20"/>
          <p:cNvCxnSpPr>
            <a:stCxn id="20" idx="0"/>
            <a:endCxn id="16" idx="2"/>
          </p:cNvCxnSpPr>
          <p:nvPr/>
        </p:nvCxnSpPr>
        <p:spPr bwMode="auto">
          <a:xfrm flipV="1">
            <a:off x="4096951" y="5715000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Rectangle 24"/>
          <p:cNvSpPr/>
          <p:nvPr/>
        </p:nvSpPr>
        <p:spPr>
          <a:xfrm>
            <a:off x="5115422" y="1447800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pic>
        <p:nvPicPr>
          <p:cNvPr id="26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24384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" name="Picture 2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25146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" name="Rectangle 30"/>
          <p:cNvSpPr/>
          <p:nvPr/>
        </p:nvSpPr>
        <p:spPr>
          <a:xfrm>
            <a:off x="5174342" y="3398710"/>
            <a:ext cx="2611912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Container Based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 Virtualization</a:t>
            </a:r>
          </a:p>
        </p:txBody>
      </p:sp>
      <p:pic>
        <p:nvPicPr>
          <p:cNvPr id="35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22521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24045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Picture 36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24807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8" name="Rectangle 37"/>
          <p:cNvSpPr/>
          <p:nvPr/>
        </p:nvSpPr>
        <p:spPr>
          <a:xfrm>
            <a:off x="990600" y="1371600"/>
            <a:ext cx="7162800" cy="3352800"/>
          </a:xfrm>
          <a:prstGeom prst="rect">
            <a:avLst/>
          </a:prstGeom>
          <a:noFill/>
          <a:ln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9" name="Straight Connector 38"/>
          <p:cNvCxnSpPr>
            <a:stCxn id="38" idx="2"/>
            <a:endCxn id="16" idx="0"/>
          </p:cNvCxnSpPr>
          <p:nvPr/>
        </p:nvCxnSpPr>
        <p:spPr>
          <a:xfrm flipH="1">
            <a:off x="4426527" y="4724400"/>
            <a:ext cx="145473" cy="80433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8" idx="2"/>
            <a:endCxn id="19" idx="0"/>
          </p:cNvCxnSpPr>
          <p:nvPr/>
        </p:nvCxnSpPr>
        <p:spPr>
          <a:xfrm>
            <a:off x="4572000" y="4724400"/>
            <a:ext cx="464127" cy="52225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38" idx="2"/>
            <a:endCxn id="18" idx="0"/>
          </p:cNvCxnSpPr>
          <p:nvPr/>
        </p:nvCxnSpPr>
        <p:spPr>
          <a:xfrm>
            <a:off x="4572000" y="4724400"/>
            <a:ext cx="755073" cy="101332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38" idx="2"/>
          </p:cNvCxnSpPr>
          <p:nvPr/>
        </p:nvCxnSpPr>
        <p:spPr>
          <a:xfrm>
            <a:off x="4572000" y="4724400"/>
            <a:ext cx="76200" cy="14478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685800" y="5410200"/>
            <a:ext cx="251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SDN enabled</a:t>
            </a:r>
          </a:p>
          <a:p>
            <a:pPr algn="ctr"/>
            <a:r>
              <a:rPr lang="en-US" dirty="0" smtClean="0"/>
              <a:t>Network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505200" y="1447800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3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911927" y="3266207"/>
            <a:ext cx="2964873" cy="1304099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8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14801" y="2284307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9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67201" y="2436707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0" name="Picture 59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62401" y="2512907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33801" y="2284307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2" name="Rectangle 61"/>
          <p:cNvSpPr/>
          <p:nvPr/>
        </p:nvSpPr>
        <p:spPr>
          <a:xfrm>
            <a:off x="2058456" y="3429000"/>
            <a:ext cx="2611912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Container Based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 Virtualization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1904999" y="3266207"/>
            <a:ext cx="2978727" cy="1304099"/>
          </a:xfrm>
          <a:prstGeom prst="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502921" y="1391159"/>
            <a:ext cx="2891442" cy="1384995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Replicate Virtualization Servers</a:t>
            </a:r>
            <a:endParaRPr lang="en-US" sz="2800" dirty="0"/>
          </a:p>
        </p:txBody>
      </p:sp>
      <p:cxnSp>
        <p:nvCxnSpPr>
          <p:cNvPr id="70" name="Straight Arrow Connector 69"/>
          <p:cNvCxnSpPr>
            <a:stCxn id="55" idx="2"/>
            <a:endCxn id="62" idx="0"/>
          </p:cNvCxnSpPr>
          <p:nvPr/>
        </p:nvCxnSpPr>
        <p:spPr>
          <a:xfrm flipH="1">
            <a:off x="3364412" y="2895600"/>
            <a:ext cx="826588" cy="533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25" idx="2"/>
          </p:cNvCxnSpPr>
          <p:nvPr/>
        </p:nvCxnSpPr>
        <p:spPr>
          <a:xfrm>
            <a:off x="5801222" y="2895600"/>
            <a:ext cx="447178" cy="533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34" idx="2"/>
          </p:cNvCxnSpPr>
          <p:nvPr/>
        </p:nvCxnSpPr>
        <p:spPr>
          <a:xfrm flipH="1">
            <a:off x="6916881" y="2897293"/>
            <a:ext cx="398318" cy="53170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947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Replicate physical controllers</a:t>
            </a:r>
          </a:p>
          <a:p>
            <a:r>
              <a:rPr lang="en-US" dirty="0" smtClean="0"/>
              <a:t>Evaluate different embedding algorithms and their properties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011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Replicate physical controllers</a:t>
            </a:r>
          </a:p>
          <a:p>
            <a:r>
              <a:rPr lang="en-US" dirty="0" smtClean="0"/>
              <a:t>Evaluate different embedding algorithms and their properties</a:t>
            </a:r>
          </a:p>
          <a:p>
            <a:r>
              <a:rPr lang="en-US" dirty="0" smtClean="0"/>
              <a:t>Perform many-to-one mappings within the same virtual network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572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17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BELOW THIS: OLD/UNUSED SLIDES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522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design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990600" y="2438400"/>
            <a:ext cx="1447800" cy="4572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Node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1066800"/>
          </a:xfrm>
        </p:spPr>
        <p:txBody>
          <a:bodyPr/>
          <a:lstStyle/>
          <a:p>
            <a:r>
              <a:rPr lang="en-US" dirty="0" smtClean="0"/>
              <a:t>Network specification lends itself to database design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990600" y="2895600"/>
            <a:ext cx="1447800" cy="7620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Type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latin typeface="Helvetica" pitchFamily="-65" charset="0"/>
              </a:rPr>
              <a:t>C</a:t>
            </a:r>
            <a:r>
              <a:rPr lang="en-US" sz="2000" b="1" dirty="0" smtClean="0">
                <a:latin typeface="Helvetica" pitchFamily="-65" charset="0"/>
              </a:rPr>
              <a:t>apacity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553200" y="2438400"/>
            <a:ext cx="1447800" cy="4572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-65" charset="0"/>
              </a:rPr>
              <a:t>Link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553200" y="2895600"/>
            <a:ext cx="1447800" cy="7620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-65" charset="0"/>
              </a:rPr>
              <a:t>Capacity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VLAN#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718560" y="3954780"/>
            <a:ext cx="1447800" cy="4572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-65" charset="0"/>
              </a:rPr>
              <a:t>Interface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718560" y="4411980"/>
            <a:ext cx="1447800" cy="77724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-65" charset="0"/>
              </a:rPr>
              <a:t>Port#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-65" charset="0"/>
              </a:rPr>
              <a:t>Name</a:t>
            </a:r>
          </a:p>
        </p:txBody>
      </p:sp>
      <p:cxnSp>
        <p:nvCxnSpPr>
          <p:cNvPr id="12" name="Straight Arrow Connector 11"/>
          <p:cNvCxnSpPr>
            <a:stCxn id="6" idx="2"/>
            <a:endCxn id="10" idx="1"/>
          </p:cNvCxnSpPr>
          <p:nvPr/>
        </p:nvCxnSpPr>
        <p:spPr bwMode="auto">
          <a:xfrm>
            <a:off x="1714500" y="3657600"/>
            <a:ext cx="2004060" cy="1143000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2057400" y="423672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1:n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10" idx="3"/>
            <a:endCxn id="8" idx="2"/>
          </p:cNvCxnSpPr>
          <p:nvPr/>
        </p:nvCxnSpPr>
        <p:spPr bwMode="auto">
          <a:xfrm flipV="1">
            <a:off x="5166360" y="3657600"/>
            <a:ext cx="2110740" cy="1143000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6248400" y="4114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2:1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3733800" y="2194560"/>
            <a:ext cx="1447800" cy="4572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-65" charset="0"/>
              </a:rPr>
              <a:t>Topology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733800" y="2651760"/>
            <a:ext cx="1447800" cy="100584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-65" charset="0"/>
              </a:rPr>
              <a:t>Controller</a:t>
            </a:r>
            <a:endParaRPr lang="en-US" sz="2000" b="1" dirty="0">
              <a:latin typeface="Helvetica" pitchFamily="-65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-65" charset="0"/>
              </a:rPr>
              <a:t>Owner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-65" charset="0"/>
              </a:rPr>
              <a:t>…</a:t>
            </a:r>
          </a:p>
        </p:txBody>
      </p:sp>
      <p:cxnSp>
        <p:nvCxnSpPr>
          <p:cNvPr id="22" name="Straight Arrow Connector 21"/>
          <p:cNvCxnSpPr>
            <a:stCxn id="6" idx="3"/>
            <a:endCxn id="20" idx="1"/>
          </p:cNvCxnSpPr>
          <p:nvPr/>
        </p:nvCxnSpPr>
        <p:spPr bwMode="auto">
          <a:xfrm flipV="1">
            <a:off x="2438400" y="3154680"/>
            <a:ext cx="1295400" cy="121920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24" name="Straight Arrow Connector 23"/>
          <p:cNvCxnSpPr>
            <a:stCxn id="20" idx="3"/>
            <a:endCxn id="8" idx="1"/>
          </p:cNvCxnSpPr>
          <p:nvPr/>
        </p:nvCxnSpPr>
        <p:spPr bwMode="auto">
          <a:xfrm>
            <a:off x="5181600" y="3154680"/>
            <a:ext cx="1371600" cy="121920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2819400" y="27548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n:1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638800" y="2743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1:n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786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Network virtualization for:</a:t>
            </a:r>
          </a:p>
          <a:p>
            <a:pPr lvl="1"/>
            <a:r>
              <a:rPr lang="en-US" dirty="0" smtClean="0"/>
              <a:t>Arbitrary networks</a:t>
            </a:r>
          </a:p>
          <a:p>
            <a:pPr lvl="1"/>
            <a:r>
              <a:rPr lang="en-US" dirty="0" smtClean="0"/>
              <a:t>Container-based controller virtualization</a:t>
            </a:r>
          </a:p>
          <a:p>
            <a:r>
              <a:rPr lang="en-US" dirty="0" smtClean="0"/>
              <a:t>Database approach</a:t>
            </a:r>
          </a:p>
          <a:p>
            <a:pPr lvl="1"/>
            <a:r>
              <a:rPr lang="en-US" dirty="0" smtClean="0"/>
              <a:t>Lends itself to network representation</a:t>
            </a:r>
          </a:p>
          <a:p>
            <a:pPr lvl="1"/>
            <a:r>
              <a:rPr lang="en-US" dirty="0" smtClean="0"/>
              <a:t>Uses existing database research</a:t>
            </a:r>
          </a:p>
          <a:p>
            <a:pPr marL="339725" lvl="1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345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design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990600" y="1539240"/>
            <a:ext cx="1219200" cy="356616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Node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90600" y="1920240"/>
            <a:ext cx="1219200" cy="59436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Type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>
                <a:latin typeface="Helvetica" pitchFamily="-65" charset="0"/>
              </a:rPr>
              <a:t>C</a:t>
            </a:r>
            <a:r>
              <a:rPr lang="en-US" sz="1400" b="1" dirty="0" smtClean="0">
                <a:latin typeface="Helvetica" pitchFamily="-65" charset="0"/>
              </a:rPr>
              <a:t>apacity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553200" y="1539240"/>
            <a:ext cx="1219200" cy="356616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Link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553200" y="1905000"/>
            <a:ext cx="1219200" cy="59436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Capacity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VLAN#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718560" y="2767584"/>
            <a:ext cx="1219200" cy="356616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Interface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718560" y="3127553"/>
            <a:ext cx="1219200" cy="606247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Port#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Name</a:t>
            </a:r>
          </a:p>
        </p:txBody>
      </p:sp>
      <p:cxnSp>
        <p:nvCxnSpPr>
          <p:cNvPr id="12" name="Straight Arrow Connector 11"/>
          <p:cNvCxnSpPr>
            <a:stCxn id="6" idx="2"/>
            <a:endCxn id="10" idx="1"/>
          </p:cNvCxnSpPr>
          <p:nvPr/>
        </p:nvCxnSpPr>
        <p:spPr bwMode="auto">
          <a:xfrm>
            <a:off x="1600200" y="2514600"/>
            <a:ext cx="2118360" cy="916077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2253916" y="2971800"/>
            <a:ext cx="6416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1:n</a:t>
            </a:r>
            <a:endParaRPr lang="en-US" sz="1400" dirty="0"/>
          </a:p>
        </p:txBody>
      </p:sp>
      <p:cxnSp>
        <p:nvCxnSpPr>
          <p:cNvPr id="16" name="Straight Arrow Connector 15"/>
          <p:cNvCxnSpPr>
            <a:stCxn id="10" idx="3"/>
            <a:endCxn id="8" idx="2"/>
          </p:cNvCxnSpPr>
          <p:nvPr/>
        </p:nvCxnSpPr>
        <p:spPr bwMode="auto">
          <a:xfrm flipV="1">
            <a:off x="4937760" y="2499360"/>
            <a:ext cx="2225040" cy="931317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5943600" y="2971800"/>
            <a:ext cx="6416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2:1</a:t>
            </a:r>
            <a:endParaRPr lang="en-US" sz="1400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3733800" y="1295400"/>
            <a:ext cx="1219200" cy="356616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Topology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733800" y="1676400"/>
            <a:ext cx="1219200" cy="784555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Controller</a:t>
            </a:r>
            <a:endParaRPr lang="en-US" sz="1400" b="1" dirty="0">
              <a:latin typeface="Helvetica" pitchFamily="-65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Owner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…</a:t>
            </a:r>
          </a:p>
        </p:txBody>
      </p:sp>
      <p:cxnSp>
        <p:nvCxnSpPr>
          <p:cNvPr id="22" name="Straight Arrow Connector 21"/>
          <p:cNvCxnSpPr>
            <a:stCxn id="6" idx="3"/>
            <a:endCxn id="20" idx="1"/>
          </p:cNvCxnSpPr>
          <p:nvPr/>
        </p:nvCxnSpPr>
        <p:spPr bwMode="auto">
          <a:xfrm flipV="1">
            <a:off x="2209800" y="2068678"/>
            <a:ext cx="1524000" cy="148742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24" name="Straight Arrow Connector 23"/>
          <p:cNvCxnSpPr>
            <a:stCxn id="20" idx="3"/>
            <a:endCxn id="8" idx="1"/>
          </p:cNvCxnSpPr>
          <p:nvPr/>
        </p:nvCxnSpPr>
        <p:spPr bwMode="auto">
          <a:xfrm>
            <a:off x="4953000" y="2068678"/>
            <a:ext cx="1600200" cy="133502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2819400" y="1855708"/>
            <a:ext cx="5775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n:1</a:t>
            </a:r>
            <a:endParaRPr lang="en-US" sz="1400" dirty="0"/>
          </a:p>
        </p:txBody>
      </p:sp>
      <p:sp>
        <p:nvSpPr>
          <p:cNvPr id="29" name="TextBox 28"/>
          <p:cNvSpPr txBox="1"/>
          <p:nvPr/>
        </p:nvSpPr>
        <p:spPr>
          <a:xfrm>
            <a:off x="5638800" y="1844040"/>
            <a:ext cx="5775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1:n</a:t>
            </a:r>
            <a:endParaRPr lang="en-US" sz="1400" dirty="0"/>
          </a:p>
        </p:txBody>
      </p:sp>
      <p:sp>
        <p:nvSpPr>
          <p:cNvPr id="21" name="Rectangle 20"/>
          <p:cNvSpPr/>
          <p:nvPr/>
        </p:nvSpPr>
        <p:spPr bwMode="auto">
          <a:xfrm>
            <a:off x="990600" y="5273040"/>
            <a:ext cx="1387642" cy="341376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Physical Node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990600" y="5654040"/>
            <a:ext cx="1387642" cy="59436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Type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Rem. capacity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400800" y="5273040"/>
            <a:ext cx="1371600" cy="341376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Physical Link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400800" y="5638800"/>
            <a:ext cx="1371600" cy="59436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Rem. Capacity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3505200" y="5714999"/>
            <a:ext cx="1752600" cy="359969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Physical Interface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3505200" y="6074969"/>
            <a:ext cx="1752600" cy="606247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Port#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Name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533400" y="1219200"/>
            <a:ext cx="8229600" cy="25908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400800" y="3279577"/>
            <a:ext cx="2209800" cy="454223"/>
          </a:xfrm>
          <a:prstGeom prst="rect">
            <a:avLst/>
          </a:prstGeom>
          <a:solidFill>
            <a:schemeClr val="accent5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Virtual Networks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 bwMode="auto">
          <a:xfrm>
            <a:off x="2378242" y="5951220"/>
            <a:ext cx="1126958" cy="426873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2775284" y="5791200"/>
            <a:ext cx="5775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1:n</a:t>
            </a:r>
            <a:endParaRPr lang="en-US" sz="1400" dirty="0"/>
          </a:p>
        </p:txBody>
      </p:sp>
      <p:cxnSp>
        <p:nvCxnSpPr>
          <p:cNvPr id="33" name="Straight Arrow Connector 32"/>
          <p:cNvCxnSpPr/>
          <p:nvPr/>
        </p:nvCxnSpPr>
        <p:spPr bwMode="auto">
          <a:xfrm flipV="1">
            <a:off x="5257800" y="5935980"/>
            <a:ext cx="1143000" cy="442113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5638800" y="5788223"/>
            <a:ext cx="5775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2:1</a:t>
            </a:r>
            <a:endParaRPr lang="en-US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887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of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Traffic </a:t>
            </a:r>
            <a:r>
              <a:rPr lang="en-US" dirty="0"/>
              <a:t>isolation in enterprise and campus </a:t>
            </a:r>
            <a:r>
              <a:rPr lang="en-US" dirty="0" smtClean="0"/>
              <a:t>networks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VLANs</a:t>
            </a:r>
          </a:p>
          <a:p>
            <a:r>
              <a:rPr lang="en-US" dirty="0" smtClean="0"/>
              <a:t>Secure </a:t>
            </a:r>
            <a:r>
              <a:rPr lang="en-US" dirty="0"/>
              <a:t>private networks operating across wide </a:t>
            </a:r>
            <a:r>
              <a:rPr lang="en-US" dirty="0" smtClean="0"/>
              <a:t>areas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VPNs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506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design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990600" y="1539240"/>
            <a:ext cx="1219200" cy="356616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Node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90600" y="1920240"/>
            <a:ext cx="1219200" cy="59436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Type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>
                <a:latin typeface="Helvetica" pitchFamily="-65" charset="0"/>
              </a:rPr>
              <a:t>C</a:t>
            </a:r>
            <a:r>
              <a:rPr lang="en-US" sz="1400" b="1" dirty="0" smtClean="0">
                <a:latin typeface="Helvetica" pitchFamily="-65" charset="0"/>
              </a:rPr>
              <a:t>apacity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553200" y="1539240"/>
            <a:ext cx="1219200" cy="356616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Link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553200" y="1905000"/>
            <a:ext cx="1219200" cy="59436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Capacity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VLAN#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718560" y="2767584"/>
            <a:ext cx="1219200" cy="356616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Interface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718560" y="3127553"/>
            <a:ext cx="1219200" cy="606247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Port#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Name</a:t>
            </a:r>
          </a:p>
        </p:txBody>
      </p:sp>
      <p:cxnSp>
        <p:nvCxnSpPr>
          <p:cNvPr id="12" name="Straight Arrow Connector 11"/>
          <p:cNvCxnSpPr>
            <a:stCxn id="6" idx="2"/>
            <a:endCxn id="10" idx="1"/>
          </p:cNvCxnSpPr>
          <p:nvPr/>
        </p:nvCxnSpPr>
        <p:spPr bwMode="auto">
          <a:xfrm>
            <a:off x="1600200" y="2514600"/>
            <a:ext cx="2118360" cy="916077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6" name="Straight Arrow Connector 15"/>
          <p:cNvCxnSpPr>
            <a:stCxn id="10" idx="3"/>
            <a:endCxn id="8" idx="2"/>
          </p:cNvCxnSpPr>
          <p:nvPr/>
        </p:nvCxnSpPr>
        <p:spPr bwMode="auto">
          <a:xfrm flipV="1">
            <a:off x="4937760" y="2499360"/>
            <a:ext cx="2225040" cy="931317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9" name="Rectangle 18"/>
          <p:cNvSpPr/>
          <p:nvPr/>
        </p:nvSpPr>
        <p:spPr bwMode="auto">
          <a:xfrm>
            <a:off x="3733800" y="1295400"/>
            <a:ext cx="1219200" cy="356616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Topology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733800" y="1676400"/>
            <a:ext cx="1219200" cy="784555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Controller</a:t>
            </a:r>
            <a:endParaRPr lang="en-US" sz="1400" b="1" dirty="0">
              <a:latin typeface="Helvetica" pitchFamily="-65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Owner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…</a:t>
            </a:r>
          </a:p>
        </p:txBody>
      </p:sp>
      <p:cxnSp>
        <p:nvCxnSpPr>
          <p:cNvPr id="22" name="Straight Arrow Connector 21"/>
          <p:cNvCxnSpPr/>
          <p:nvPr/>
        </p:nvCxnSpPr>
        <p:spPr bwMode="auto">
          <a:xfrm flipV="1">
            <a:off x="2209800" y="2057400"/>
            <a:ext cx="1524000" cy="148742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24" name="Straight Arrow Connector 23"/>
          <p:cNvCxnSpPr>
            <a:stCxn id="20" idx="3"/>
            <a:endCxn id="8" idx="1"/>
          </p:cNvCxnSpPr>
          <p:nvPr/>
        </p:nvCxnSpPr>
        <p:spPr bwMode="auto">
          <a:xfrm>
            <a:off x="4953000" y="2068678"/>
            <a:ext cx="1600200" cy="133502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2819400" y="1855708"/>
            <a:ext cx="5775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n:1</a:t>
            </a:r>
            <a:endParaRPr lang="en-US" sz="1400" dirty="0"/>
          </a:p>
        </p:txBody>
      </p:sp>
      <p:sp>
        <p:nvSpPr>
          <p:cNvPr id="29" name="TextBox 28"/>
          <p:cNvSpPr txBox="1"/>
          <p:nvPr/>
        </p:nvSpPr>
        <p:spPr>
          <a:xfrm>
            <a:off x="5638800" y="1844040"/>
            <a:ext cx="5775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1:n</a:t>
            </a:r>
            <a:endParaRPr lang="en-US" sz="1400" dirty="0"/>
          </a:p>
        </p:txBody>
      </p:sp>
      <p:sp>
        <p:nvSpPr>
          <p:cNvPr id="21" name="Rectangle 20"/>
          <p:cNvSpPr/>
          <p:nvPr/>
        </p:nvSpPr>
        <p:spPr bwMode="auto">
          <a:xfrm>
            <a:off x="990600" y="5273040"/>
            <a:ext cx="1387642" cy="341376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Physical Node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990600" y="5654040"/>
            <a:ext cx="1387642" cy="59436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Type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Rem. capacity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400800" y="5273040"/>
            <a:ext cx="1371600" cy="341376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Physical Link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400800" y="5638800"/>
            <a:ext cx="1371600" cy="59436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Rem. Capacity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990600" y="3916680"/>
            <a:ext cx="1584158" cy="50292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Node Mapping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253916" y="2971800"/>
            <a:ext cx="6416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1:n</a:t>
            </a:r>
            <a:endParaRPr lang="en-US" sz="1400" dirty="0"/>
          </a:p>
        </p:txBody>
      </p:sp>
      <p:sp>
        <p:nvSpPr>
          <p:cNvPr id="32" name="TextBox 31"/>
          <p:cNvSpPr txBox="1"/>
          <p:nvPr/>
        </p:nvSpPr>
        <p:spPr>
          <a:xfrm>
            <a:off x="5943600" y="2971800"/>
            <a:ext cx="6416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2:1</a:t>
            </a:r>
            <a:endParaRPr lang="en-US" sz="1400" dirty="0"/>
          </a:p>
        </p:txBody>
      </p:sp>
      <p:cxnSp>
        <p:nvCxnSpPr>
          <p:cNvPr id="5" name="Straight Arrow Connector 4"/>
          <p:cNvCxnSpPr>
            <a:stCxn id="21" idx="0"/>
            <a:endCxn id="28" idx="2"/>
          </p:cNvCxnSpPr>
          <p:nvPr/>
        </p:nvCxnSpPr>
        <p:spPr bwMode="auto">
          <a:xfrm flipV="1">
            <a:off x="1684421" y="4419600"/>
            <a:ext cx="98258" cy="85344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33" name="Straight Arrow Connector 32"/>
          <p:cNvCxnSpPr>
            <a:stCxn id="28" idx="0"/>
            <a:endCxn id="6" idx="2"/>
          </p:cNvCxnSpPr>
          <p:nvPr/>
        </p:nvCxnSpPr>
        <p:spPr bwMode="auto">
          <a:xfrm flipH="1" flipV="1">
            <a:off x="1600200" y="2514600"/>
            <a:ext cx="182479" cy="140208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34" name="Rectangle 33"/>
          <p:cNvSpPr/>
          <p:nvPr/>
        </p:nvSpPr>
        <p:spPr bwMode="auto">
          <a:xfrm>
            <a:off x="3505200" y="5714999"/>
            <a:ext cx="1752600" cy="359969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Physical Interface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3505200" y="6074969"/>
            <a:ext cx="1752600" cy="606247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Port#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Name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2895600" y="3797737"/>
            <a:ext cx="3581400" cy="1307663"/>
          </a:xfrm>
          <a:prstGeom prst="rect">
            <a:avLst/>
          </a:prstGeom>
          <a:solidFill>
            <a:schemeClr val="accent5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-65" charset="0"/>
              </a:rPr>
              <a:t>Each VM slot houses 1 VM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Each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 physical switch houses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 many virtual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38" name="Straight Arrow Connector 37"/>
          <p:cNvCxnSpPr>
            <a:stCxn id="23" idx="3"/>
            <a:endCxn id="35" idx="1"/>
          </p:cNvCxnSpPr>
          <p:nvPr/>
        </p:nvCxnSpPr>
        <p:spPr bwMode="auto">
          <a:xfrm>
            <a:off x="2378242" y="5951220"/>
            <a:ext cx="1126958" cy="426873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41" name="TextBox 40"/>
          <p:cNvSpPr txBox="1"/>
          <p:nvPr/>
        </p:nvSpPr>
        <p:spPr>
          <a:xfrm>
            <a:off x="2775284" y="5791200"/>
            <a:ext cx="5775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1:n</a:t>
            </a:r>
            <a:endParaRPr lang="en-US" sz="1400" dirty="0"/>
          </a:p>
        </p:txBody>
      </p:sp>
      <p:cxnSp>
        <p:nvCxnSpPr>
          <p:cNvPr id="42" name="Straight Arrow Connector 41"/>
          <p:cNvCxnSpPr>
            <a:stCxn id="35" idx="3"/>
            <a:endCxn id="26" idx="1"/>
          </p:cNvCxnSpPr>
          <p:nvPr/>
        </p:nvCxnSpPr>
        <p:spPr bwMode="auto">
          <a:xfrm flipV="1">
            <a:off x="5257800" y="5935980"/>
            <a:ext cx="1143000" cy="442113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5638800" y="5788223"/>
            <a:ext cx="5775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2:1</a:t>
            </a:r>
            <a:endParaRPr lang="en-US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4153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design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990600" y="1539240"/>
            <a:ext cx="1219200" cy="356616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Node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90600" y="1920240"/>
            <a:ext cx="1219200" cy="59436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Type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>
                <a:latin typeface="Helvetica" pitchFamily="-65" charset="0"/>
              </a:rPr>
              <a:t>C</a:t>
            </a:r>
            <a:r>
              <a:rPr lang="en-US" sz="1400" b="1" dirty="0" smtClean="0">
                <a:latin typeface="Helvetica" pitchFamily="-65" charset="0"/>
              </a:rPr>
              <a:t>apacity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553200" y="1539240"/>
            <a:ext cx="1219200" cy="356616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Link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553200" y="1905000"/>
            <a:ext cx="1219200" cy="59436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Capacity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VLAN#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718560" y="2767584"/>
            <a:ext cx="1219200" cy="356616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Interface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718560" y="3127553"/>
            <a:ext cx="1219200" cy="606247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Port#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Name</a:t>
            </a:r>
          </a:p>
        </p:txBody>
      </p:sp>
      <p:cxnSp>
        <p:nvCxnSpPr>
          <p:cNvPr id="12" name="Straight Arrow Connector 11"/>
          <p:cNvCxnSpPr>
            <a:stCxn id="6" idx="2"/>
            <a:endCxn id="10" idx="1"/>
          </p:cNvCxnSpPr>
          <p:nvPr/>
        </p:nvCxnSpPr>
        <p:spPr bwMode="auto">
          <a:xfrm>
            <a:off x="1600200" y="2514600"/>
            <a:ext cx="2118360" cy="916077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6" name="Straight Arrow Connector 15"/>
          <p:cNvCxnSpPr>
            <a:stCxn id="10" idx="3"/>
            <a:endCxn id="8" idx="2"/>
          </p:cNvCxnSpPr>
          <p:nvPr/>
        </p:nvCxnSpPr>
        <p:spPr bwMode="auto">
          <a:xfrm flipV="1">
            <a:off x="4937760" y="2499360"/>
            <a:ext cx="2225040" cy="931317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9" name="Rectangle 18"/>
          <p:cNvSpPr/>
          <p:nvPr/>
        </p:nvSpPr>
        <p:spPr bwMode="auto">
          <a:xfrm>
            <a:off x="3733800" y="1295400"/>
            <a:ext cx="1219200" cy="356616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Topology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733800" y="1676400"/>
            <a:ext cx="1219200" cy="784555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Controller</a:t>
            </a:r>
            <a:endParaRPr lang="en-US" sz="1400" b="1" dirty="0">
              <a:latin typeface="Helvetica" pitchFamily="-65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Owner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…</a:t>
            </a:r>
          </a:p>
        </p:txBody>
      </p:sp>
      <p:cxnSp>
        <p:nvCxnSpPr>
          <p:cNvPr id="22" name="Straight Arrow Connector 21"/>
          <p:cNvCxnSpPr>
            <a:stCxn id="6" idx="3"/>
            <a:endCxn id="20" idx="1"/>
          </p:cNvCxnSpPr>
          <p:nvPr/>
        </p:nvCxnSpPr>
        <p:spPr bwMode="auto">
          <a:xfrm flipV="1">
            <a:off x="2209800" y="2068678"/>
            <a:ext cx="1524000" cy="148742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24" name="Straight Arrow Connector 23"/>
          <p:cNvCxnSpPr>
            <a:stCxn id="20" idx="3"/>
            <a:endCxn id="8" idx="1"/>
          </p:cNvCxnSpPr>
          <p:nvPr/>
        </p:nvCxnSpPr>
        <p:spPr bwMode="auto">
          <a:xfrm>
            <a:off x="4953000" y="2068678"/>
            <a:ext cx="1600200" cy="133502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2819400" y="1855708"/>
            <a:ext cx="5775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n:1</a:t>
            </a:r>
            <a:endParaRPr lang="en-US" sz="1400" dirty="0"/>
          </a:p>
        </p:txBody>
      </p:sp>
      <p:sp>
        <p:nvSpPr>
          <p:cNvPr id="29" name="TextBox 28"/>
          <p:cNvSpPr txBox="1"/>
          <p:nvPr/>
        </p:nvSpPr>
        <p:spPr>
          <a:xfrm>
            <a:off x="5638800" y="1844040"/>
            <a:ext cx="5775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1:n</a:t>
            </a:r>
            <a:endParaRPr lang="en-US" sz="1400" dirty="0"/>
          </a:p>
        </p:txBody>
      </p:sp>
      <p:sp>
        <p:nvSpPr>
          <p:cNvPr id="21" name="Rectangle 20"/>
          <p:cNvSpPr/>
          <p:nvPr/>
        </p:nvSpPr>
        <p:spPr bwMode="auto">
          <a:xfrm>
            <a:off x="990600" y="5273040"/>
            <a:ext cx="1387642" cy="341376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Physical Node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990600" y="5654040"/>
            <a:ext cx="1387642" cy="59436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Type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Rem. capacity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400800" y="5273040"/>
            <a:ext cx="1371600" cy="341376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Physical Link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400800" y="5638800"/>
            <a:ext cx="1371600" cy="59436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Rem. Capacity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431280" y="3916680"/>
            <a:ext cx="1584158" cy="50292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Path Mapping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253916" y="2971800"/>
            <a:ext cx="6416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1:n</a:t>
            </a:r>
            <a:endParaRPr lang="en-US" sz="1400" dirty="0"/>
          </a:p>
        </p:txBody>
      </p:sp>
      <p:sp>
        <p:nvSpPr>
          <p:cNvPr id="32" name="TextBox 31"/>
          <p:cNvSpPr txBox="1"/>
          <p:nvPr/>
        </p:nvSpPr>
        <p:spPr>
          <a:xfrm>
            <a:off x="5943600" y="2971800"/>
            <a:ext cx="6416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2:1</a:t>
            </a:r>
            <a:endParaRPr lang="en-US" sz="1400" dirty="0"/>
          </a:p>
        </p:txBody>
      </p:sp>
      <p:cxnSp>
        <p:nvCxnSpPr>
          <p:cNvPr id="5" name="Straight Arrow Connector 4"/>
          <p:cNvCxnSpPr>
            <a:stCxn id="25" idx="0"/>
            <a:endCxn id="28" idx="2"/>
          </p:cNvCxnSpPr>
          <p:nvPr/>
        </p:nvCxnSpPr>
        <p:spPr bwMode="auto">
          <a:xfrm flipV="1">
            <a:off x="7086600" y="4419600"/>
            <a:ext cx="136759" cy="85344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33" name="Straight Arrow Connector 32"/>
          <p:cNvCxnSpPr>
            <a:stCxn id="28" idx="0"/>
            <a:endCxn id="8" idx="2"/>
          </p:cNvCxnSpPr>
          <p:nvPr/>
        </p:nvCxnSpPr>
        <p:spPr bwMode="auto">
          <a:xfrm flipH="1" flipV="1">
            <a:off x="7162800" y="2499360"/>
            <a:ext cx="60559" cy="141732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34" name="Rectangle 33"/>
          <p:cNvSpPr/>
          <p:nvPr/>
        </p:nvSpPr>
        <p:spPr bwMode="auto">
          <a:xfrm>
            <a:off x="3505200" y="5714999"/>
            <a:ext cx="1752600" cy="359969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Physical Interface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3505200" y="6074969"/>
            <a:ext cx="1752600" cy="606247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Port#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Name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2819400" y="3937874"/>
            <a:ext cx="3140242" cy="1063823"/>
          </a:xfrm>
          <a:prstGeom prst="rect">
            <a:avLst/>
          </a:prstGeom>
          <a:solidFill>
            <a:schemeClr val="accent5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Helvetica" pitchFamily="-65" charset="0"/>
              </a:rPr>
              <a:t>Each Virtual link becomes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A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 path of physical links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39" name="Straight Arrow Connector 38"/>
          <p:cNvCxnSpPr/>
          <p:nvPr/>
        </p:nvCxnSpPr>
        <p:spPr bwMode="auto">
          <a:xfrm>
            <a:off x="2378242" y="5951220"/>
            <a:ext cx="1126958" cy="426873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2775284" y="5791200"/>
            <a:ext cx="5775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1:n</a:t>
            </a:r>
            <a:endParaRPr lang="en-US" sz="1400" dirty="0"/>
          </a:p>
        </p:txBody>
      </p:sp>
      <p:cxnSp>
        <p:nvCxnSpPr>
          <p:cNvPr id="41" name="Straight Arrow Connector 40"/>
          <p:cNvCxnSpPr/>
          <p:nvPr/>
        </p:nvCxnSpPr>
        <p:spPr bwMode="auto">
          <a:xfrm flipV="1">
            <a:off x="5257800" y="5935980"/>
            <a:ext cx="1143000" cy="442113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5638800" y="5788223"/>
            <a:ext cx="5775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2:1</a:t>
            </a:r>
            <a:endParaRPr lang="en-US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856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design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990600" y="1539240"/>
            <a:ext cx="1219200" cy="356616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Node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90600" y="1920240"/>
            <a:ext cx="1219200" cy="59436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Type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>
                <a:latin typeface="Helvetica" pitchFamily="-65" charset="0"/>
              </a:rPr>
              <a:t>C</a:t>
            </a:r>
            <a:r>
              <a:rPr lang="en-US" sz="1400" b="1" dirty="0" smtClean="0">
                <a:latin typeface="Helvetica" pitchFamily="-65" charset="0"/>
              </a:rPr>
              <a:t>apacity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553200" y="1539240"/>
            <a:ext cx="1219200" cy="356616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Link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553200" y="1905000"/>
            <a:ext cx="1219200" cy="59436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Capacity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VLAN#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718560" y="2767584"/>
            <a:ext cx="1219200" cy="356616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Interface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718560" y="3127553"/>
            <a:ext cx="1219200" cy="606247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Port#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Name</a:t>
            </a:r>
          </a:p>
        </p:txBody>
      </p:sp>
      <p:cxnSp>
        <p:nvCxnSpPr>
          <p:cNvPr id="12" name="Straight Arrow Connector 11"/>
          <p:cNvCxnSpPr>
            <a:stCxn id="6" idx="2"/>
            <a:endCxn id="10" idx="1"/>
          </p:cNvCxnSpPr>
          <p:nvPr/>
        </p:nvCxnSpPr>
        <p:spPr bwMode="auto">
          <a:xfrm>
            <a:off x="1600200" y="2514600"/>
            <a:ext cx="2118360" cy="916077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2253916" y="2971800"/>
            <a:ext cx="6416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1:n</a:t>
            </a:r>
            <a:endParaRPr lang="en-US" sz="1400" dirty="0"/>
          </a:p>
        </p:txBody>
      </p:sp>
      <p:cxnSp>
        <p:nvCxnSpPr>
          <p:cNvPr id="16" name="Straight Arrow Connector 15"/>
          <p:cNvCxnSpPr>
            <a:stCxn id="10" idx="3"/>
            <a:endCxn id="8" idx="2"/>
          </p:cNvCxnSpPr>
          <p:nvPr/>
        </p:nvCxnSpPr>
        <p:spPr bwMode="auto">
          <a:xfrm flipV="1">
            <a:off x="4937760" y="2499360"/>
            <a:ext cx="2225040" cy="931317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5943600" y="2971800"/>
            <a:ext cx="6416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2:1</a:t>
            </a:r>
            <a:endParaRPr lang="en-US" sz="1400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3733800" y="1295400"/>
            <a:ext cx="1219200" cy="356616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Topology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733800" y="1676400"/>
            <a:ext cx="1219200" cy="784555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Controller</a:t>
            </a:r>
            <a:endParaRPr lang="en-US" sz="1400" b="1" dirty="0">
              <a:latin typeface="Helvetica" pitchFamily="-65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Owner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…</a:t>
            </a:r>
          </a:p>
        </p:txBody>
      </p:sp>
      <p:cxnSp>
        <p:nvCxnSpPr>
          <p:cNvPr id="22" name="Straight Arrow Connector 21"/>
          <p:cNvCxnSpPr>
            <a:stCxn id="6" idx="3"/>
            <a:endCxn id="20" idx="1"/>
          </p:cNvCxnSpPr>
          <p:nvPr/>
        </p:nvCxnSpPr>
        <p:spPr bwMode="auto">
          <a:xfrm flipV="1">
            <a:off x="2209800" y="2068678"/>
            <a:ext cx="1524000" cy="148742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24" name="Straight Arrow Connector 23"/>
          <p:cNvCxnSpPr>
            <a:stCxn id="20" idx="3"/>
            <a:endCxn id="8" idx="1"/>
          </p:cNvCxnSpPr>
          <p:nvPr/>
        </p:nvCxnSpPr>
        <p:spPr bwMode="auto">
          <a:xfrm>
            <a:off x="4953000" y="2068678"/>
            <a:ext cx="1600200" cy="133502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2819400" y="1855708"/>
            <a:ext cx="5775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n:1</a:t>
            </a:r>
            <a:endParaRPr lang="en-US" sz="1400" dirty="0"/>
          </a:p>
        </p:txBody>
      </p:sp>
      <p:sp>
        <p:nvSpPr>
          <p:cNvPr id="29" name="TextBox 28"/>
          <p:cNvSpPr txBox="1"/>
          <p:nvPr/>
        </p:nvSpPr>
        <p:spPr>
          <a:xfrm>
            <a:off x="5638800" y="1844040"/>
            <a:ext cx="5775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1:n</a:t>
            </a:r>
            <a:endParaRPr lang="en-US" sz="1400" dirty="0"/>
          </a:p>
        </p:txBody>
      </p:sp>
      <p:sp>
        <p:nvSpPr>
          <p:cNvPr id="21" name="Rectangle 20"/>
          <p:cNvSpPr/>
          <p:nvPr/>
        </p:nvSpPr>
        <p:spPr bwMode="auto">
          <a:xfrm>
            <a:off x="990600" y="5273040"/>
            <a:ext cx="1387642" cy="341376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Physical Node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990600" y="5654040"/>
            <a:ext cx="1387642" cy="59436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Type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Rem. capacity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400800" y="5273040"/>
            <a:ext cx="1371600" cy="341376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Physical Link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400800" y="5638800"/>
            <a:ext cx="1371600" cy="59436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Rem. Capacity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3505200" y="5714999"/>
            <a:ext cx="1752600" cy="359969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Physical Interface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3505200" y="6074969"/>
            <a:ext cx="1752600" cy="606247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Port#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-65" charset="0"/>
              </a:rPr>
              <a:t>Name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533400" y="1219200"/>
            <a:ext cx="8229600" cy="25908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431280" y="3916680"/>
            <a:ext cx="1584158" cy="50292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Path Mapping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32" name="Straight Arrow Connector 31"/>
          <p:cNvCxnSpPr>
            <a:endCxn id="31" idx="2"/>
          </p:cNvCxnSpPr>
          <p:nvPr/>
        </p:nvCxnSpPr>
        <p:spPr bwMode="auto">
          <a:xfrm flipV="1">
            <a:off x="7086600" y="4419600"/>
            <a:ext cx="136759" cy="907085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33" name="Straight Arrow Connector 32"/>
          <p:cNvCxnSpPr>
            <a:stCxn id="31" idx="0"/>
          </p:cNvCxnSpPr>
          <p:nvPr/>
        </p:nvCxnSpPr>
        <p:spPr bwMode="auto">
          <a:xfrm flipH="1" flipV="1">
            <a:off x="7162800" y="2553005"/>
            <a:ext cx="60559" cy="1363675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34" name="Rectangle 33"/>
          <p:cNvSpPr/>
          <p:nvPr/>
        </p:nvSpPr>
        <p:spPr bwMode="auto">
          <a:xfrm>
            <a:off x="990600" y="3916680"/>
            <a:ext cx="1584158" cy="50292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65" charset="0"/>
              </a:rPr>
              <a:t>Node Mapping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cxnSp>
        <p:nvCxnSpPr>
          <p:cNvPr id="35" name="Straight Arrow Connector 34"/>
          <p:cNvCxnSpPr>
            <a:endCxn id="34" idx="2"/>
          </p:cNvCxnSpPr>
          <p:nvPr/>
        </p:nvCxnSpPr>
        <p:spPr bwMode="auto">
          <a:xfrm flipV="1">
            <a:off x="1684421" y="4419600"/>
            <a:ext cx="98258" cy="85344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36" name="Straight Arrow Connector 35"/>
          <p:cNvCxnSpPr>
            <a:stCxn id="34" idx="0"/>
          </p:cNvCxnSpPr>
          <p:nvPr/>
        </p:nvCxnSpPr>
        <p:spPr bwMode="auto">
          <a:xfrm flipH="1" flipV="1">
            <a:off x="1600200" y="2514600"/>
            <a:ext cx="182479" cy="140208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37" name="Straight Arrow Connector 36"/>
          <p:cNvCxnSpPr/>
          <p:nvPr/>
        </p:nvCxnSpPr>
        <p:spPr bwMode="auto">
          <a:xfrm>
            <a:off x="2378242" y="5951220"/>
            <a:ext cx="1126958" cy="426873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2775284" y="5791200"/>
            <a:ext cx="5775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1:n</a:t>
            </a:r>
            <a:endParaRPr lang="en-US" sz="1400" dirty="0"/>
          </a:p>
        </p:txBody>
      </p:sp>
      <p:cxnSp>
        <p:nvCxnSpPr>
          <p:cNvPr id="39" name="Straight Arrow Connector 38"/>
          <p:cNvCxnSpPr/>
          <p:nvPr/>
        </p:nvCxnSpPr>
        <p:spPr bwMode="auto">
          <a:xfrm flipV="1">
            <a:off x="5257800" y="5935980"/>
            <a:ext cx="1143000" cy="442113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5638800" y="5788223"/>
            <a:ext cx="5775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2:1</a:t>
            </a:r>
            <a:endParaRPr lang="en-US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92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33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Caching</a:t>
            </a:r>
            <a:endParaRPr lang="en-US" dirty="0"/>
          </a:p>
        </p:txBody>
      </p:sp>
      <p:pic>
        <p:nvPicPr>
          <p:cNvPr id="6" name="Picture 1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4876800"/>
            <a:ext cx="4572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6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05400" y="6118723"/>
            <a:ext cx="421502" cy="358277"/>
          </a:xfrm>
          <a:prstGeom prst="rect">
            <a:avLst/>
          </a:prstGeom>
        </p:spPr>
      </p:pic>
      <p:cxnSp>
        <p:nvCxnSpPr>
          <p:cNvPr id="8" name="Straight Connector 7"/>
          <p:cNvCxnSpPr>
            <a:stCxn id="17" idx="2"/>
            <a:endCxn id="7" idx="1"/>
          </p:cNvCxnSpPr>
          <p:nvPr/>
        </p:nvCxnSpPr>
        <p:spPr bwMode="auto">
          <a:xfrm rot="16200000" flipH="1">
            <a:off x="4845727" y="6038189"/>
            <a:ext cx="145272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stCxn id="18" idx="2"/>
            <a:endCxn id="7" idx="0"/>
          </p:cNvCxnSpPr>
          <p:nvPr/>
        </p:nvCxnSpPr>
        <p:spPr bwMode="auto">
          <a:xfrm rot="5400000">
            <a:off x="5224246" y="6015895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17" idx="0"/>
            <a:endCxn id="18" idx="1"/>
          </p:cNvCxnSpPr>
          <p:nvPr/>
        </p:nvCxnSpPr>
        <p:spPr bwMode="auto">
          <a:xfrm rot="5400000" flipH="1" flipV="1">
            <a:off x="4843703" y="5718481"/>
            <a:ext cx="135466" cy="36021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stCxn id="19" idx="2"/>
            <a:endCxn id="18" idx="0"/>
          </p:cNvCxnSpPr>
          <p:nvPr/>
        </p:nvCxnSpPr>
        <p:spPr bwMode="auto">
          <a:xfrm rot="16200000" flipH="1">
            <a:off x="5029200" y="5439850"/>
            <a:ext cx="304800" cy="29094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endCxn id="17" idx="0"/>
          </p:cNvCxnSpPr>
          <p:nvPr/>
        </p:nvCxnSpPr>
        <p:spPr bwMode="auto">
          <a:xfrm>
            <a:off x="4419600" y="5715001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16" idx="0"/>
            <a:endCxn id="19" idx="1"/>
          </p:cNvCxnSpPr>
          <p:nvPr/>
        </p:nvCxnSpPr>
        <p:spPr bwMode="auto">
          <a:xfrm rot="5400000" flipH="1" flipV="1">
            <a:off x="4519092" y="5247226"/>
            <a:ext cx="188943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endCxn id="18" idx="1"/>
          </p:cNvCxnSpPr>
          <p:nvPr/>
        </p:nvCxnSpPr>
        <p:spPr bwMode="auto">
          <a:xfrm>
            <a:off x="4572000" y="5638801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17" idx="0"/>
            <a:endCxn id="19" idx="2"/>
          </p:cNvCxnSpPr>
          <p:nvPr/>
        </p:nvCxnSpPr>
        <p:spPr bwMode="auto">
          <a:xfrm rot="5400000" flipH="1" flipV="1">
            <a:off x="4617027" y="5547223"/>
            <a:ext cx="5334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6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1000" y="55287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5800" y="59663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1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91546" y="57377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5246656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19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86200" y="5890123"/>
            <a:ext cx="421502" cy="358277"/>
          </a:xfrm>
          <a:prstGeom prst="rect">
            <a:avLst/>
          </a:prstGeom>
        </p:spPr>
      </p:pic>
      <p:cxnSp>
        <p:nvCxnSpPr>
          <p:cNvPr id="21" name="Straight Connector 20"/>
          <p:cNvCxnSpPr>
            <a:stCxn id="20" idx="0"/>
            <a:endCxn id="16" idx="2"/>
          </p:cNvCxnSpPr>
          <p:nvPr/>
        </p:nvCxnSpPr>
        <p:spPr bwMode="auto">
          <a:xfrm flipV="1">
            <a:off x="4096951" y="5715000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" name="Rectangle 37"/>
          <p:cNvSpPr/>
          <p:nvPr/>
        </p:nvSpPr>
        <p:spPr>
          <a:xfrm>
            <a:off x="685800" y="1371600"/>
            <a:ext cx="7467600" cy="3352800"/>
          </a:xfrm>
          <a:prstGeom prst="rect">
            <a:avLst/>
          </a:prstGeom>
          <a:noFill/>
          <a:ln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9" name="Straight Connector 38"/>
          <p:cNvCxnSpPr>
            <a:stCxn id="38" idx="2"/>
            <a:endCxn id="16" idx="0"/>
          </p:cNvCxnSpPr>
          <p:nvPr/>
        </p:nvCxnSpPr>
        <p:spPr>
          <a:xfrm>
            <a:off x="4419600" y="4724400"/>
            <a:ext cx="6927" cy="80433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8" idx="2"/>
            <a:endCxn id="19" idx="0"/>
          </p:cNvCxnSpPr>
          <p:nvPr/>
        </p:nvCxnSpPr>
        <p:spPr>
          <a:xfrm>
            <a:off x="4419600" y="4724400"/>
            <a:ext cx="616527" cy="52225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38" idx="2"/>
            <a:endCxn id="18" idx="0"/>
          </p:cNvCxnSpPr>
          <p:nvPr/>
        </p:nvCxnSpPr>
        <p:spPr>
          <a:xfrm>
            <a:off x="4419600" y="4724400"/>
            <a:ext cx="907473" cy="101332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38" idx="2"/>
          </p:cNvCxnSpPr>
          <p:nvPr/>
        </p:nvCxnSpPr>
        <p:spPr>
          <a:xfrm>
            <a:off x="4419600" y="4724400"/>
            <a:ext cx="228600" cy="14478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685800" y="5410200"/>
            <a:ext cx="251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SDN enabled</a:t>
            </a:r>
          </a:p>
          <a:p>
            <a:pPr algn="ctr"/>
            <a:r>
              <a:rPr lang="en-US" dirty="0" smtClean="0"/>
              <a:t>Network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143000" y="3294801"/>
            <a:ext cx="1981200" cy="11430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en-US" dirty="0" smtClean="0">
                <a:solidFill>
                  <a:schemeClr val="tx1"/>
                </a:solidFill>
              </a:rPr>
              <a:t>Address</a:t>
            </a:r>
          </a:p>
          <a:p>
            <a:pPr lvl="1" algn="ctr"/>
            <a:r>
              <a:rPr lang="en-US" dirty="0" smtClean="0">
                <a:solidFill>
                  <a:schemeClr val="tx1"/>
                </a:solidFill>
              </a:rPr>
              <a:t>Mapping</a:t>
            </a:r>
          </a:p>
        </p:txBody>
      </p:sp>
      <p:sp>
        <p:nvSpPr>
          <p:cNvPr id="45" name="Rectangle 44"/>
          <p:cNvSpPr/>
          <p:nvPr/>
        </p:nvSpPr>
        <p:spPr>
          <a:xfrm>
            <a:off x="1219200" y="3599601"/>
            <a:ext cx="533400" cy="457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DB</a:t>
            </a:r>
            <a:endParaRPr lang="en-US" dirty="0"/>
          </a:p>
        </p:txBody>
      </p:sp>
      <p:sp>
        <p:nvSpPr>
          <p:cNvPr id="46" name="Oval 45"/>
          <p:cNvSpPr/>
          <p:nvPr/>
        </p:nvSpPr>
        <p:spPr>
          <a:xfrm>
            <a:off x="1219200" y="3980601"/>
            <a:ext cx="533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Oval 46"/>
          <p:cNvSpPr/>
          <p:nvPr/>
        </p:nvSpPr>
        <p:spPr>
          <a:xfrm>
            <a:off x="1219200" y="3523401"/>
            <a:ext cx="533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6629399" y="1449493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49" name="Rectangle 48"/>
          <p:cNvSpPr/>
          <p:nvPr/>
        </p:nvSpPr>
        <p:spPr>
          <a:xfrm>
            <a:off x="5036126" y="3266206"/>
            <a:ext cx="2964873" cy="130579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115422" y="1447800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pic>
        <p:nvPicPr>
          <p:cNvPr id="51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9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2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24384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3" name="Picture 52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86600" y="25146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4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5" name="Rectangle 54"/>
          <p:cNvSpPr/>
          <p:nvPr/>
        </p:nvSpPr>
        <p:spPr>
          <a:xfrm>
            <a:off x="5174342" y="3398710"/>
            <a:ext cx="2611912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Container Based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 Virtualization</a:t>
            </a:r>
          </a:p>
        </p:txBody>
      </p:sp>
      <p:pic>
        <p:nvPicPr>
          <p:cNvPr id="56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38800" y="22521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7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1200" y="24045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8" name="Picture 5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24807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59" name="Straight Arrow Connector 58"/>
          <p:cNvCxnSpPr>
            <a:stCxn id="50" idx="2"/>
          </p:cNvCxnSpPr>
          <p:nvPr/>
        </p:nvCxnSpPr>
        <p:spPr>
          <a:xfrm>
            <a:off x="5801222" y="2895600"/>
            <a:ext cx="447178" cy="533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48" idx="2"/>
          </p:cNvCxnSpPr>
          <p:nvPr/>
        </p:nvCxnSpPr>
        <p:spPr>
          <a:xfrm flipH="1">
            <a:off x="6916881" y="2897293"/>
            <a:ext cx="398318" cy="53170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3352800" y="3429001"/>
            <a:ext cx="1447800" cy="8382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Cache</a:t>
            </a:r>
          </a:p>
        </p:txBody>
      </p:sp>
      <p:sp>
        <p:nvSpPr>
          <p:cNvPr id="63" name="Rectangle 62"/>
          <p:cNvSpPr/>
          <p:nvPr/>
        </p:nvSpPr>
        <p:spPr bwMode="auto">
          <a:xfrm>
            <a:off x="3352800" y="3429000"/>
            <a:ext cx="1447799" cy="838201"/>
          </a:xfrm>
          <a:prstGeom prst="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22318" y="1666280"/>
            <a:ext cx="2891442" cy="52322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Cache Results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93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2155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Multi-controller environments</a:t>
            </a:r>
          </a:p>
          <a:p>
            <a:pPr lvl="1"/>
            <a:r>
              <a:rPr lang="en-US" dirty="0" smtClean="0"/>
              <a:t>Run multiple physical controller server, each housing a number of virtual controllers.</a:t>
            </a:r>
          </a:p>
          <a:p>
            <a:pPr lvl="1"/>
            <a:r>
              <a:rPr lang="en-US" dirty="0" smtClean="0"/>
              <a:t>Forward messages to the right controller server if needed.</a:t>
            </a:r>
          </a:p>
          <a:p>
            <a:r>
              <a:rPr lang="en-US" dirty="0" smtClean="0"/>
              <a:t>Caching for faster access</a:t>
            </a:r>
          </a:p>
          <a:p>
            <a:pPr lvl="1"/>
            <a:r>
              <a:rPr lang="en-US" dirty="0" smtClean="0"/>
              <a:t>Put a cache in front of each physical controller to speed up access times.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94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296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990600" y="3266206"/>
            <a:ext cx="7010399" cy="130579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6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4876800"/>
            <a:ext cx="4572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FlowN</a:t>
            </a:r>
            <a:r>
              <a:rPr lang="en-US" dirty="0" smtClean="0"/>
              <a:t> System Design</a:t>
            </a:r>
            <a:endParaRPr lang="en-US" dirty="0"/>
          </a:p>
        </p:txBody>
      </p:sp>
      <p:pic>
        <p:nvPicPr>
          <p:cNvPr id="4" name="Picture 3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6118723"/>
            <a:ext cx="421502" cy="358277"/>
          </a:xfrm>
          <a:prstGeom prst="rect">
            <a:avLst/>
          </a:prstGeom>
        </p:spPr>
      </p:pic>
      <p:cxnSp>
        <p:nvCxnSpPr>
          <p:cNvPr id="5" name="Straight Connector 4"/>
          <p:cNvCxnSpPr>
            <a:stCxn id="14" idx="2"/>
            <a:endCxn id="4" idx="1"/>
          </p:cNvCxnSpPr>
          <p:nvPr/>
        </p:nvCxnSpPr>
        <p:spPr bwMode="auto">
          <a:xfrm rot="16200000" flipH="1">
            <a:off x="4845727" y="6038189"/>
            <a:ext cx="145272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>
            <a:stCxn id="15" idx="2"/>
            <a:endCxn id="4" idx="0"/>
          </p:cNvCxnSpPr>
          <p:nvPr/>
        </p:nvCxnSpPr>
        <p:spPr bwMode="auto">
          <a:xfrm rot="5400000">
            <a:off x="5224246" y="6015895"/>
            <a:ext cx="194733" cy="109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>
            <a:stCxn id="14" idx="0"/>
            <a:endCxn id="15" idx="1"/>
          </p:cNvCxnSpPr>
          <p:nvPr/>
        </p:nvCxnSpPr>
        <p:spPr bwMode="auto">
          <a:xfrm rot="5400000" flipH="1" flipV="1">
            <a:off x="4843703" y="5718481"/>
            <a:ext cx="135466" cy="360219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>
            <a:stCxn id="16" idx="2"/>
            <a:endCxn id="15" idx="0"/>
          </p:cNvCxnSpPr>
          <p:nvPr/>
        </p:nvCxnSpPr>
        <p:spPr bwMode="auto">
          <a:xfrm rot="16200000" flipH="1">
            <a:off x="5029200" y="5439850"/>
            <a:ext cx="304800" cy="29094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endCxn id="14" idx="0"/>
          </p:cNvCxnSpPr>
          <p:nvPr/>
        </p:nvCxnSpPr>
        <p:spPr bwMode="auto">
          <a:xfrm>
            <a:off x="4419600" y="5715001"/>
            <a:ext cx="311727" cy="251322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13" idx="0"/>
            <a:endCxn id="16" idx="1"/>
          </p:cNvCxnSpPr>
          <p:nvPr/>
        </p:nvCxnSpPr>
        <p:spPr bwMode="auto">
          <a:xfrm rot="5400000" flipH="1" flipV="1">
            <a:off x="4519092" y="5247226"/>
            <a:ext cx="188943" cy="37407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endCxn id="15" idx="1"/>
          </p:cNvCxnSpPr>
          <p:nvPr/>
        </p:nvCxnSpPr>
        <p:spPr bwMode="auto">
          <a:xfrm>
            <a:off x="4572000" y="5638801"/>
            <a:ext cx="519546" cy="19205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14" idx="0"/>
            <a:endCxn id="16" idx="2"/>
          </p:cNvCxnSpPr>
          <p:nvPr/>
        </p:nvCxnSpPr>
        <p:spPr bwMode="auto">
          <a:xfrm rot="5400000" flipH="1" flipV="1">
            <a:off x="4617027" y="5547223"/>
            <a:ext cx="533400" cy="304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552873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59663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91546" y="573772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5246656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6" descr="r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5890123"/>
            <a:ext cx="421502" cy="358277"/>
          </a:xfrm>
          <a:prstGeom prst="rect">
            <a:avLst/>
          </a:prstGeom>
        </p:spPr>
      </p:pic>
      <p:cxnSp>
        <p:nvCxnSpPr>
          <p:cNvPr id="18" name="Straight Connector 17"/>
          <p:cNvCxnSpPr>
            <a:stCxn id="17" idx="0"/>
            <a:endCxn id="13" idx="2"/>
          </p:cNvCxnSpPr>
          <p:nvPr/>
        </p:nvCxnSpPr>
        <p:spPr bwMode="auto">
          <a:xfrm flipV="1">
            <a:off x="4096951" y="5715000"/>
            <a:ext cx="329576" cy="175123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>
          <a:xfrm>
            <a:off x="685800" y="1371600"/>
            <a:ext cx="7467600" cy="3352800"/>
          </a:xfrm>
          <a:prstGeom prst="rect">
            <a:avLst/>
          </a:prstGeom>
          <a:noFill/>
          <a:ln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9" idx="2"/>
            <a:endCxn id="13" idx="0"/>
          </p:cNvCxnSpPr>
          <p:nvPr/>
        </p:nvCxnSpPr>
        <p:spPr>
          <a:xfrm>
            <a:off x="4419600" y="4724400"/>
            <a:ext cx="6927" cy="80433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9" idx="2"/>
            <a:endCxn id="16" idx="0"/>
          </p:cNvCxnSpPr>
          <p:nvPr/>
        </p:nvCxnSpPr>
        <p:spPr>
          <a:xfrm>
            <a:off x="4419600" y="4724400"/>
            <a:ext cx="616527" cy="52225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9" idx="2"/>
            <a:endCxn id="15" idx="0"/>
          </p:cNvCxnSpPr>
          <p:nvPr/>
        </p:nvCxnSpPr>
        <p:spPr>
          <a:xfrm>
            <a:off x="4419600" y="4724400"/>
            <a:ext cx="907473" cy="101332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9" idx="2"/>
          </p:cNvCxnSpPr>
          <p:nvPr/>
        </p:nvCxnSpPr>
        <p:spPr>
          <a:xfrm>
            <a:off x="4419600" y="4724400"/>
            <a:ext cx="228600" cy="14478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5800" y="5410200"/>
            <a:ext cx="251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SDN enabled</a:t>
            </a:r>
          </a:p>
          <a:p>
            <a:pPr algn="ctr"/>
            <a:r>
              <a:rPr lang="en-US" dirty="0" smtClean="0"/>
              <a:t>Network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971800" y="3398709"/>
            <a:ext cx="1981200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en-US" dirty="0" smtClean="0">
                <a:solidFill>
                  <a:schemeClr val="tx1"/>
                </a:solidFill>
              </a:rPr>
              <a:t>Address</a:t>
            </a:r>
          </a:p>
          <a:p>
            <a:pPr lvl="1" algn="ctr"/>
            <a:r>
              <a:rPr lang="en-US" dirty="0" smtClean="0">
                <a:solidFill>
                  <a:schemeClr val="tx1"/>
                </a:solidFill>
              </a:rPr>
              <a:t>Mapping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48000" y="3672337"/>
            <a:ext cx="533400" cy="4156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DB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3048000" y="4039482"/>
            <a:ext cx="533400" cy="138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048000" y="3582282"/>
            <a:ext cx="533400" cy="138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629399" y="1449493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115422" y="1447800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Tenant 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</a:p>
        </p:txBody>
      </p:sp>
      <p:pic>
        <p:nvPicPr>
          <p:cNvPr id="32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24384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33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25146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2286000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" name="Rectangle 35"/>
          <p:cNvSpPr/>
          <p:nvPr/>
        </p:nvSpPr>
        <p:spPr>
          <a:xfrm>
            <a:off x="5174342" y="3398710"/>
            <a:ext cx="2611912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Container Based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 Virtualization</a:t>
            </a:r>
          </a:p>
        </p:txBody>
      </p:sp>
      <p:pic>
        <p:nvPicPr>
          <p:cNvPr id="37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22521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3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24045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38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2480733"/>
            <a:ext cx="304800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0" name="Straight Arrow Connector 39"/>
          <p:cNvCxnSpPr>
            <a:stCxn id="31" idx="2"/>
          </p:cNvCxnSpPr>
          <p:nvPr/>
        </p:nvCxnSpPr>
        <p:spPr>
          <a:xfrm>
            <a:off x="5801222" y="2895600"/>
            <a:ext cx="447178" cy="533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9" idx="2"/>
          </p:cNvCxnSpPr>
          <p:nvPr/>
        </p:nvCxnSpPr>
        <p:spPr>
          <a:xfrm flipH="1">
            <a:off x="6916881" y="2897293"/>
            <a:ext cx="398318" cy="53170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1219200" y="3399592"/>
            <a:ext cx="1447800" cy="103909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Arbitrary </a:t>
            </a:r>
            <a:r>
              <a:rPr lang="en-US" dirty="0" err="1" smtClean="0">
                <a:solidFill>
                  <a:schemeClr val="tx1"/>
                </a:solidFill>
              </a:rPr>
              <a:t>Embedder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5181600" y="3380509"/>
            <a:ext cx="2604654" cy="1039091"/>
          </a:xfrm>
          <a:prstGeom prst="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09600" y="1560493"/>
            <a:ext cx="3200400" cy="954107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Database for address mappings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95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61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SDN Virtualization (OLD)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Address space</a:t>
            </a:r>
          </a:p>
          <a:p>
            <a:pPr lvl="1"/>
            <a:r>
              <a:rPr lang="en-US" dirty="0" smtClean="0"/>
              <a:t>“Slice” the address space [</a:t>
            </a:r>
            <a:r>
              <a:rPr lang="en-US" dirty="0" err="1" smtClean="0"/>
              <a:t>FlowVisor</a:t>
            </a:r>
            <a:r>
              <a:rPr lang="en-US" dirty="0" smtClean="0"/>
              <a:t>][</a:t>
            </a:r>
            <a:r>
              <a:rPr lang="en-US" dirty="0" err="1" smtClean="0"/>
              <a:t>Pflow</a:t>
            </a:r>
            <a:r>
              <a:rPr lang="en-US" dirty="0" smtClean="0"/>
              <a:t>]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Virtualize</a:t>
            </a:r>
            <a:r>
              <a:rPr lang="en-US" dirty="0" smtClean="0"/>
              <a:t>” by providing each virtual network with own address space [VL2][</a:t>
            </a:r>
            <a:r>
              <a:rPr lang="en-US" dirty="0" err="1" smtClean="0"/>
              <a:t>Nicira</a:t>
            </a:r>
            <a:r>
              <a:rPr lang="en-US" dirty="0" smtClean="0"/>
              <a:t>].</a:t>
            </a:r>
          </a:p>
          <a:p>
            <a:r>
              <a:rPr lang="en-US" dirty="0" smtClean="0"/>
              <a:t>Topology</a:t>
            </a:r>
          </a:p>
          <a:p>
            <a:pPr lvl="1"/>
            <a:r>
              <a:rPr lang="en-US" dirty="0" smtClean="0"/>
              <a:t>Edge switches with full connectivity [VL2][</a:t>
            </a:r>
            <a:r>
              <a:rPr lang="en-US" dirty="0" err="1" smtClean="0"/>
              <a:t>Nicira</a:t>
            </a:r>
            <a:r>
              <a:rPr lang="en-US" dirty="0" smtClean="0"/>
              <a:t>]</a:t>
            </a:r>
          </a:p>
          <a:p>
            <a:pPr lvl="1"/>
            <a:r>
              <a:rPr lang="en-US" dirty="0" smtClean="0"/>
              <a:t>Subset existing topology [</a:t>
            </a:r>
            <a:r>
              <a:rPr lang="en-US" dirty="0" err="1" smtClean="0"/>
              <a:t>FlowVisor</a:t>
            </a:r>
            <a:r>
              <a:rPr lang="en-US" dirty="0" smtClean="0"/>
              <a:t>][</a:t>
            </a:r>
            <a:r>
              <a:rPr lang="en-US" dirty="0" err="1" smtClean="0"/>
              <a:t>PFlow</a:t>
            </a:r>
            <a:r>
              <a:rPr lang="en-US" dirty="0" smtClean="0"/>
              <a:t>]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96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847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1447800"/>
          </a:xfrm>
        </p:spPr>
        <p:txBody>
          <a:bodyPr/>
          <a:lstStyle/>
          <a:p>
            <a:r>
              <a:rPr lang="en-US" dirty="0" smtClean="0"/>
              <a:t>Edge switches with full connectivity [VL2][</a:t>
            </a:r>
            <a:r>
              <a:rPr lang="en-US" dirty="0" err="1" smtClean="0">
                <a:solidFill>
                  <a:srgbClr val="FF0000"/>
                </a:solidFill>
              </a:rPr>
              <a:t>Nicira</a:t>
            </a:r>
            <a:r>
              <a:rPr lang="en-US" dirty="0" smtClean="0"/>
              <a:t>]</a:t>
            </a:r>
          </a:p>
        </p:txBody>
      </p:sp>
      <p:pic>
        <p:nvPicPr>
          <p:cNvPr id="4" name="Picture 3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72611" y="5621866"/>
            <a:ext cx="421502" cy="358277"/>
          </a:xfrm>
          <a:prstGeom prst="rect">
            <a:avLst/>
          </a:prstGeom>
        </p:spPr>
      </p:pic>
      <p:pic>
        <p:nvPicPr>
          <p:cNvPr id="11" name="Picture 10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65681" y="4916457"/>
            <a:ext cx="421502" cy="358277"/>
          </a:xfrm>
          <a:prstGeom prst="rect">
            <a:avLst/>
          </a:prstGeom>
        </p:spPr>
      </p:pic>
      <p:pic>
        <p:nvPicPr>
          <p:cNvPr id="12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83362" y="506137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8" name="Straight Connector 17"/>
          <p:cNvCxnSpPr>
            <a:stCxn id="11" idx="3"/>
            <a:endCxn id="12" idx="1"/>
          </p:cNvCxnSpPr>
          <p:nvPr/>
        </p:nvCxnSpPr>
        <p:spPr bwMode="auto">
          <a:xfrm>
            <a:off x="1587183" y="5095596"/>
            <a:ext cx="496179" cy="5891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4" idx="0"/>
            <a:endCxn id="12" idx="2"/>
          </p:cNvCxnSpPr>
          <p:nvPr/>
        </p:nvCxnSpPr>
        <p:spPr bwMode="auto">
          <a:xfrm flipV="1">
            <a:off x="2083362" y="5247640"/>
            <a:ext cx="235527" cy="37422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flipV="1">
            <a:off x="2318889" y="4800600"/>
            <a:ext cx="605429" cy="25471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37" name="Picture 36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24318" y="2587686"/>
            <a:ext cx="421502" cy="358277"/>
          </a:xfrm>
          <a:prstGeom prst="rect">
            <a:avLst/>
          </a:prstGeom>
        </p:spPr>
      </p:pic>
      <p:pic>
        <p:nvPicPr>
          <p:cNvPr id="38" name="Picture 37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74849" y="3230252"/>
            <a:ext cx="421502" cy="358277"/>
          </a:xfrm>
          <a:prstGeom prst="rect">
            <a:avLst/>
          </a:prstGeom>
        </p:spPr>
      </p:pic>
      <p:pic>
        <p:nvPicPr>
          <p:cNvPr id="39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92530" y="3375168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0" name="Straight Connector 39"/>
          <p:cNvCxnSpPr>
            <a:stCxn id="38" idx="3"/>
            <a:endCxn id="39" idx="1"/>
          </p:cNvCxnSpPr>
          <p:nvPr/>
        </p:nvCxnSpPr>
        <p:spPr bwMode="auto">
          <a:xfrm>
            <a:off x="2496351" y="3409391"/>
            <a:ext cx="496179" cy="58911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37" idx="2"/>
            <a:endCxn id="39" idx="0"/>
          </p:cNvCxnSpPr>
          <p:nvPr/>
        </p:nvCxnSpPr>
        <p:spPr bwMode="auto">
          <a:xfrm>
            <a:off x="3135069" y="2945963"/>
            <a:ext cx="92988" cy="429205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39" idx="2"/>
          </p:cNvCxnSpPr>
          <p:nvPr/>
        </p:nvCxnSpPr>
        <p:spPr bwMode="auto">
          <a:xfrm>
            <a:off x="3228057" y="3561435"/>
            <a:ext cx="235527" cy="324765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47" name="Picture 46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36038" y="2846138"/>
            <a:ext cx="421502" cy="358277"/>
          </a:xfrm>
          <a:prstGeom prst="rect">
            <a:avLst/>
          </a:prstGeom>
        </p:spPr>
      </p:pic>
      <p:pic>
        <p:nvPicPr>
          <p:cNvPr id="49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51681" y="3398793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50" name="Straight Connector 49"/>
          <p:cNvCxnSpPr>
            <a:endCxn id="49" idx="1"/>
          </p:cNvCxnSpPr>
          <p:nvPr/>
        </p:nvCxnSpPr>
        <p:spPr bwMode="auto">
          <a:xfrm flipV="1">
            <a:off x="5755502" y="3491927"/>
            <a:ext cx="496179" cy="427785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>
            <a:stCxn id="47" idx="1"/>
            <a:endCxn id="49" idx="0"/>
          </p:cNvCxnSpPr>
          <p:nvPr/>
        </p:nvCxnSpPr>
        <p:spPr bwMode="auto">
          <a:xfrm flipH="1">
            <a:off x="6487208" y="3025277"/>
            <a:ext cx="248830" cy="373516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>
            <a:endCxn id="58" idx="1"/>
          </p:cNvCxnSpPr>
          <p:nvPr/>
        </p:nvCxnSpPr>
        <p:spPr bwMode="auto">
          <a:xfrm>
            <a:off x="6704958" y="3491927"/>
            <a:ext cx="452582" cy="248647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58" name="Picture 57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57540" y="3561435"/>
            <a:ext cx="421502" cy="358277"/>
          </a:xfrm>
          <a:prstGeom prst="rect">
            <a:avLst/>
          </a:prstGeom>
        </p:spPr>
      </p:pic>
      <p:pic>
        <p:nvPicPr>
          <p:cNvPr id="62" name="Picture 3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77790" y="5272111"/>
            <a:ext cx="471054" cy="18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3" name="Straight Connector 62"/>
          <p:cNvCxnSpPr>
            <a:endCxn id="62" idx="1"/>
          </p:cNvCxnSpPr>
          <p:nvPr/>
        </p:nvCxnSpPr>
        <p:spPr bwMode="auto">
          <a:xfrm>
            <a:off x="5681611" y="5154507"/>
            <a:ext cx="496179" cy="210738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>
            <a:stCxn id="62" idx="2"/>
            <a:endCxn id="69" idx="1"/>
          </p:cNvCxnSpPr>
          <p:nvPr/>
        </p:nvCxnSpPr>
        <p:spPr bwMode="auto">
          <a:xfrm>
            <a:off x="6413317" y="5458378"/>
            <a:ext cx="268532" cy="630275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>
            <a:endCxn id="66" idx="1"/>
          </p:cNvCxnSpPr>
          <p:nvPr/>
        </p:nvCxnSpPr>
        <p:spPr bwMode="auto">
          <a:xfrm>
            <a:off x="6631067" y="5365245"/>
            <a:ext cx="452582" cy="248647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66" name="Picture 65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83649" y="5434753"/>
            <a:ext cx="421502" cy="358277"/>
          </a:xfrm>
          <a:prstGeom prst="rect">
            <a:avLst/>
          </a:prstGeom>
        </p:spPr>
      </p:pic>
      <p:pic>
        <p:nvPicPr>
          <p:cNvPr id="69" name="Picture 68" descr="r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81849" y="5909514"/>
            <a:ext cx="421502" cy="358277"/>
          </a:xfrm>
          <a:prstGeom prst="rect">
            <a:avLst/>
          </a:prstGeom>
        </p:spPr>
      </p:pic>
      <p:pic>
        <p:nvPicPr>
          <p:cNvPr id="73" name="Picture 1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65197" y="3608275"/>
            <a:ext cx="3512593" cy="2005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8" name="Straight Connector 77"/>
          <p:cNvCxnSpPr/>
          <p:nvPr/>
        </p:nvCxnSpPr>
        <p:spPr bwMode="auto">
          <a:xfrm flipH="1">
            <a:off x="2744440" y="3886200"/>
            <a:ext cx="719144" cy="1030257"/>
          </a:xfrm>
          <a:prstGeom prst="line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9" name="Straight Connector 78"/>
          <p:cNvCxnSpPr/>
          <p:nvPr/>
        </p:nvCxnSpPr>
        <p:spPr bwMode="auto">
          <a:xfrm>
            <a:off x="3463584" y="3919712"/>
            <a:ext cx="2291918" cy="0"/>
          </a:xfrm>
          <a:prstGeom prst="line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Straight Connector 81"/>
          <p:cNvCxnSpPr/>
          <p:nvPr/>
        </p:nvCxnSpPr>
        <p:spPr bwMode="auto">
          <a:xfrm>
            <a:off x="3463584" y="3919712"/>
            <a:ext cx="2466116" cy="1340164"/>
          </a:xfrm>
          <a:prstGeom prst="line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/>
          <p:nvPr/>
        </p:nvCxnSpPr>
        <p:spPr bwMode="auto">
          <a:xfrm>
            <a:off x="5755502" y="3886200"/>
            <a:ext cx="174198" cy="1361440"/>
          </a:xfrm>
          <a:prstGeom prst="line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8" name="Straight Connector 87"/>
          <p:cNvCxnSpPr/>
          <p:nvPr/>
        </p:nvCxnSpPr>
        <p:spPr bwMode="auto">
          <a:xfrm>
            <a:off x="2744440" y="4916457"/>
            <a:ext cx="3185260" cy="358277"/>
          </a:xfrm>
          <a:prstGeom prst="line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Connector 90"/>
          <p:cNvCxnSpPr/>
          <p:nvPr/>
        </p:nvCxnSpPr>
        <p:spPr bwMode="auto">
          <a:xfrm flipV="1">
            <a:off x="2744440" y="3919712"/>
            <a:ext cx="2937171" cy="1008243"/>
          </a:xfrm>
          <a:prstGeom prst="line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97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643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FlowN</a:t>
            </a:r>
            <a:r>
              <a:rPr lang="en-US" dirty="0" smtClean="0"/>
              <a:t> System Design (1)</a:t>
            </a:r>
            <a:endParaRPr lang="en-US" dirty="0"/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219200"/>
            <a:ext cx="6845278" cy="548127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 bwMode="auto">
          <a:xfrm>
            <a:off x="2971800" y="3124200"/>
            <a:ext cx="1752600" cy="990600"/>
          </a:xfrm>
          <a:prstGeom prst="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1447800"/>
            <a:ext cx="3200400" cy="954107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Database for address mappings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98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075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FlowN</a:t>
            </a:r>
            <a:r>
              <a:rPr lang="en-US" dirty="0" smtClean="0"/>
              <a:t> System Design (2)</a:t>
            </a:r>
            <a:endParaRPr lang="en-US" dirty="0"/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219200"/>
            <a:ext cx="6845278" cy="548127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 bwMode="auto">
          <a:xfrm>
            <a:off x="5181600" y="3124200"/>
            <a:ext cx="2514600" cy="990600"/>
          </a:xfrm>
          <a:prstGeom prst="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65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1447800"/>
            <a:ext cx="3200400" cy="954107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Container based controller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365EF-01CE-428D-9973-B6EDFB83BF58}" type="slidenum">
              <a:rPr lang="en-US" smtClean="0"/>
              <a:pPr/>
              <a:t>99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46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Helvetica"/>
        <a:ea typeface=""/>
        <a:cs typeface="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pitchFamily="-65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16496</TotalTime>
  <Words>3563</Words>
  <Application>Microsoft Macintosh PowerPoint</Application>
  <PresentationFormat>On-screen Show (4:3)</PresentationFormat>
  <Paragraphs>1098</Paragraphs>
  <Slides>110</Slides>
  <Notes>29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110</vt:i4>
      </vt:variant>
    </vt:vector>
  </HeadingPairs>
  <TitlesOfParts>
    <vt:vector size="111" baseType="lpstr">
      <vt:lpstr>Theme1</vt:lpstr>
      <vt:lpstr>FlowN: Software-Defined Network Virtualization</vt:lpstr>
      <vt:lpstr>What is Network Virtualization</vt:lpstr>
      <vt:lpstr>What is Network Virtualization</vt:lpstr>
      <vt:lpstr>What is Network Virtualization</vt:lpstr>
      <vt:lpstr>What is Network Virtualization</vt:lpstr>
      <vt:lpstr>Applications of Virtualization</vt:lpstr>
      <vt:lpstr>Applications of Virtualization</vt:lpstr>
      <vt:lpstr>Applications of Virtualization</vt:lpstr>
      <vt:lpstr>Applications of Virtualization</vt:lpstr>
      <vt:lpstr>Applications of Virtualization</vt:lpstr>
      <vt:lpstr>Applications of Virtualization</vt:lpstr>
      <vt:lpstr>Applications of Virtualization</vt:lpstr>
      <vt:lpstr>Virtualization in Datacenters</vt:lpstr>
      <vt:lpstr>Virtualization in Datacenters</vt:lpstr>
      <vt:lpstr>Software-Defined Networking</vt:lpstr>
      <vt:lpstr>SDN Simplified Virtualization</vt:lpstr>
      <vt:lpstr>What is the right abstraction?</vt:lpstr>
      <vt:lpstr>What is the right abstraction?</vt:lpstr>
      <vt:lpstr>What is the right abstraction?</vt:lpstr>
      <vt:lpstr>What is the right abstraction?</vt:lpstr>
      <vt:lpstr>What is the right abstraction?</vt:lpstr>
      <vt:lpstr>Need a General Approach</vt:lpstr>
      <vt:lpstr>Need a General Approach</vt:lpstr>
      <vt:lpstr>FlowN</vt:lpstr>
      <vt:lpstr>1: Complete Independence</vt:lpstr>
      <vt:lpstr>2: Control over network</vt:lpstr>
      <vt:lpstr>3: Scalability and Efficiency</vt:lpstr>
      <vt:lpstr>FlowN System Design</vt:lpstr>
      <vt:lpstr>FlowN System Design</vt:lpstr>
      <vt:lpstr>FlowN System Design</vt:lpstr>
      <vt:lpstr>System Design Overview</vt:lpstr>
      <vt:lpstr>System Design Overview</vt:lpstr>
      <vt:lpstr>System Design Overview</vt:lpstr>
      <vt:lpstr>System Design Overview</vt:lpstr>
      <vt:lpstr>Tenant Applications</vt:lpstr>
      <vt:lpstr>Tenant Applications</vt:lpstr>
      <vt:lpstr>Tenant Applications</vt:lpstr>
      <vt:lpstr>Virtual Network Specification</vt:lpstr>
      <vt:lpstr>Embedding</vt:lpstr>
      <vt:lpstr>Embedding</vt:lpstr>
      <vt:lpstr>Physical and Virtual Topology</vt:lpstr>
      <vt:lpstr>Embed Virtual obeying constraints</vt:lpstr>
      <vt:lpstr>Address Mapping Database</vt:lpstr>
      <vt:lpstr>Address Mapping Database </vt:lpstr>
      <vt:lpstr>Address Mapping Database </vt:lpstr>
      <vt:lpstr>Address Mapping Database </vt:lpstr>
      <vt:lpstr>Address Mapping Database </vt:lpstr>
      <vt:lpstr>Address Mapping Database </vt:lpstr>
      <vt:lpstr>Address Mapping Database </vt:lpstr>
      <vt:lpstr>Example Query</vt:lpstr>
      <vt:lpstr>Example Query</vt:lpstr>
      <vt:lpstr>Example Query</vt:lpstr>
      <vt:lpstr>Example Query</vt:lpstr>
      <vt:lpstr>Example Query</vt:lpstr>
      <vt:lpstr>Virtualization Layer</vt:lpstr>
      <vt:lpstr>Container-Based Virtualization</vt:lpstr>
      <vt:lpstr>Virtualization </vt:lpstr>
      <vt:lpstr>Virtualization</vt:lpstr>
      <vt:lpstr>Virtualization</vt:lpstr>
      <vt:lpstr>Virtualization</vt:lpstr>
      <vt:lpstr>Virtualization</vt:lpstr>
      <vt:lpstr>Virtualization</vt:lpstr>
      <vt:lpstr>Virtualization</vt:lpstr>
      <vt:lpstr>Virtualization</vt:lpstr>
      <vt:lpstr>FlowN System Design</vt:lpstr>
      <vt:lpstr>FlowN System Design</vt:lpstr>
      <vt:lpstr>Prototype and Evaluation</vt:lpstr>
      <vt:lpstr>Prototype</vt:lpstr>
      <vt:lpstr>Evaluation</vt:lpstr>
      <vt:lpstr>Latency Overhead</vt:lpstr>
      <vt:lpstr>Latency Overhead</vt:lpstr>
      <vt:lpstr>Latency Overhead</vt:lpstr>
      <vt:lpstr>Latency Overhead</vt:lpstr>
      <vt:lpstr>Failure Recovery Time</vt:lpstr>
      <vt:lpstr>Failure Recovery Time</vt:lpstr>
      <vt:lpstr>Failure Recovery Time</vt:lpstr>
      <vt:lpstr>Failure Recovery Time</vt:lpstr>
      <vt:lpstr>Failure Recovery Time</vt:lpstr>
      <vt:lpstr>Failure Recovery Time</vt:lpstr>
      <vt:lpstr>Failure Recovery Time</vt:lpstr>
      <vt:lpstr>Future Work</vt:lpstr>
      <vt:lpstr>Replication</vt:lpstr>
      <vt:lpstr>Future Work</vt:lpstr>
      <vt:lpstr>Future Work</vt:lpstr>
      <vt:lpstr>Questions?</vt:lpstr>
      <vt:lpstr>BELOW THIS: OLD/UNUSED SLIDES</vt:lpstr>
      <vt:lpstr>Database design</vt:lpstr>
      <vt:lpstr>Summary</vt:lpstr>
      <vt:lpstr>Database design</vt:lpstr>
      <vt:lpstr>Database design</vt:lpstr>
      <vt:lpstr>Database design</vt:lpstr>
      <vt:lpstr>Database design</vt:lpstr>
      <vt:lpstr>Caching</vt:lpstr>
      <vt:lpstr>Current Work</vt:lpstr>
      <vt:lpstr>FlowN System Design</vt:lpstr>
      <vt:lpstr>Current SDN Virtualization (OLD)</vt:lpstr>
      <vt:lpstr>Topology</vt:lpstr>
      <vt:lpstr>FlowN System Design (1)</vt:lpstr>
      <vt:lpstr>FlowN System Design (2)</vt:lpstr>
      <vt:lpstr>Physical and Virtual Topology</vt:lpstr>
      <vt:lpstr>Embed Virtual obeying constraints</vt:lpstr>
      <vt:lpstr>Update Constraints</vt:lpstr>
      <vt:lpstr>Why virtualize the Network? (don’t use this slide)</vt:lpstr>
      <vt:lpstr>Arbitrary Virtual Networks (don’t use this slide)</vt:lpstr>
      <vt:lpstr>Current SDN Virtualization</vt:lpstr>
      <vt:lpstr>Current SDN Virtualization</vt:lpstr>
      <vt:lpstr>Full Virtualization</vt:lpstr>
      <vt:lpstr>Current SDN Virtualization</vt:lpstr>
      <vt:lpstr>Why Virtualize the Network</vt:lpstr>
      <vt:lpstr>FlowN System Design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Dmitry</dc:creator>
  <cp:lastModifiedBy>Jennifer Rexford</cp:lastModifiedBy>
  <cp:revision>511</cp:revision>
  <dcterms:created xsi:type="dcterms:W3CDTF">2012-04-11T17:12:38Z</dcterms:created>
  <dcterms:modified xsi:type="dcterms:W3CDTF">2013-03-21T00:50:24Z</dcterms:modified>
</cp:coreProperties>
</file>