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422" r:id="rId2"/>
    <p:sldId id="1255" r:id="rId3"/>
    <p:sldId id="1256" r:id="rId4"/>
    <p:sldId id="1257" r:id="rId5"/>
    <p:sldId id="1258" r:id="rId6"/>
    <p:sldId id="1261" r:id="rId7"/>
    <p:sldId id="1260" r:id="rId8"/>
    <p:sldId id="1263" r:id="rId9"/>
    <p:sldId id="1262" r:id="rId10"/>
    <p:sldId id="1276" r:id="rId11"/>
    <p:sldId id="1054" r:id="rId12"/>
    <p:sldId id="1269" r:id="rId13"/>
    <p:sldId id="1264" r:id="rId14"/>
    <p:sldId id="1265" r:id="rId15"/>
    <p:sldId id="1266" r:id="rId16"/>
    <p:sldId id="1268" r:id="rId17"/>
    <p:sldId id="1167" r:id="rId18"/>
    <p:sldId id="1270" r:id="rId19"/>
    <p:sldId id="1272" r:id="rId20"/>
    <p:sldId id="1273" r:id="rId21"/>
    <p:sldId id="1274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useTimings="0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840D"/>
    <a:srgbClr val="FFF299"/>
    <a:srgbClr val="FFFCF8"/>
    <a:srgbClr val="D77C93"/>
    <a:srgbClr val="D70072"/>
    <a:srgbClr val="C6AD06"/>
    <a:srgbClr val="D96A60"/>
    <a:srgbClr val="EDE116"/>
    <a:srgbClr val="A497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88" autoAdjust="0"/>
    <p:restoredTop sz="93088" autoAdjust="0"/>
  </p:normalViewPr>
  <p:slideViewPr>
    <p:cSldViewPr snapToGrid="0" snapToObjects="1">
      <p:cViewPr varScale="1">
        <p:scale>
          <a:sx n="48" d="100"/>
          <a:sy n="48" d="100"/>
        </p:scale>
        <p:origin x="-31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handoutMaster" Target="handoutMasters/handout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E8F128-454A-114B-92A9-1C0719602E73}" type="datetimeFigureOut">
              <a:rPr lang="en-US" smtClean="0"/>
              <a:t>12/3/12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4865C4-0CFA-9E48-9849-760297064BC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9995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976EC3-4053-4042-87E8-774DB7BE948A}" type="datetimeFigureOut">
              <a:rPr lang="en-US" smtClean="0"/>
              <a:t>12/3/12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A564-B5A9-1B48-9539-F4CC86F953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52131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Network-wide</a:t>
            </a:r>
            <a:r>
              <a:rPr lang="en-US" baseline="0" dirty="0" smtClean="0"/>
              <a:t> visibility and control</a:t>
            </a:r>
          </a:p>
          <a:p>
            <a:r>
              <a:rPr lang="en-US" baseline="0" dirty="0" smtClean="0"/>
              <a:t>Direct control via an open interface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BAC150-71D9-B143-8A5E-44D1C8FD1E6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551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But, real</a:t>
            </a:r>
            <a:r>
              <a:rPr lang="en-US" baseline="0" dirty="0" smtClean="0"/>
              <a:t> networks perform a wide variety of tasks</a:t>
            </a:r>
          </a:p>
          <a:p>
            <a:r>
              <a:rPr lang="en-US" baseline="0" dirty="0" smtClean="0"/>
              <a:t>Routing, network monitoring, firewalls, server load balancing,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BAC150-71D9-B143-8A5E-44D1C8FD1E6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5516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BAC150-71D9-B143-8A5E-44D1C8FD1E6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5516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Simple case: multi-tenancy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Each module controls a different subset of the traffic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Relatively easy to partition traffic, rule space, and bandwidth resources</a:t>
            </a:r>
          </a:p>
          <a:p>
            <a:pPr marL="171450" indent="-171450">
              <a:buFontTx/>
              <a:buChar char="-"/>
            </a:pPr>
            <a:endParaRPr lang="en-US" baseline="0" dirty="0" smtClean="0"/>
          </a:p>
          <a:p>
            <a:pPr marL="0" indent="0">
              <a:buFontTx/>
              <a:buNone/>
            </a:pPr>
            <a:r>
              <a:rPr lang="en-US" baseline="0" dirty="0" smtClean="0"/>
              <a:t>We want to write a single application out of modules that affect the handling of same traffic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BAC150-71D9-B143-8A5E-44D1C8FD1E6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5516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BAC150-71D9-B143-8A5E-44D1C8FD1E6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5516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From ICFP’11 and POPL’12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BAC150-71D9-B143-8A5E-44D1C8FD1E6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5516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Load balancer splits traffic sent to public IP address over multiple replicas, based on client IP address, and rewrites the IP address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BAC150-71D9-B143-8A5E-44D1C8FD1E6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5516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BAC150-71D9-B143-8A5E-44D1C8FD1E6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5516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BAC150-71D9-B143-8A5E-44D1C8FD1E6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551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7221-A141-AA43-B1F0-23D2847EA1E7}" type="datetime1">
              <a:rPr lang="en-US" smtClean="0"/>
              <a:t>12/3/12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9453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146FD-CAEB-C54F-B132-B4CA3EC352AC}" type="datetime1">
              <a:rPr lang="en-US" smtClean="0"/>
              <a:t>12/3/12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805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7343F-F236-D24F-9542-1F5BF53408EE}" type="datetime1">
              <a:rPr lang="en-US" smtClean="0"/>
              <a:t>12/3/12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011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26873-4DAE-B741-9B99-9D8B68699C87}" type="datetime1">
              <a:rPr lang="en-US" smtClean="0"/>
              <a:t>12/3/12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489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624F-1A88-BA4D-8F32-D8D68F384383}" type="datetime1">
              <a:rPr lang="en-US" smtClean="0"/>
              <a:t>12/3/12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675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19989-A835-614E-8756-5C3A6DA81AD9}" type="datetime1">
              <a:rPr lang="en-US" smtClean="0"/>
              <a:t>12/3/12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4238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F12-EDFE-114A-B8B0-2910906EE2F2}" type="datetime1">
              <a:rPr lang="en-US" smtClean="0"/>
              <a:t>12/3/12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010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844CF-6988-C044-98A8-B4CCC8BD5E44}" type="datetime1">
              <a:rPr lang="en-US" smtClean="0"/>
              <a:t>12/3/12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700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9443-4150-6948-B8B2-657E1C7F7449}" type="datetime1">
              <a:rPr lang="en-US" smtClean="0"/>
              <a:t>12/3/12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28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BEC35-A62B-A846-A654-946E4A678AFE}" type="datetime1">
              <a:rPr lang="en-US" smtClean="0"/>
              <a:t>12/3/12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398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B4760-C3B7-E349-85B8-7B6FCB4D35D5}" type="datetime1">
              <a:rPr lang="en-US" smtClean="0"/>
              <a:t>12/3/12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901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  <a:alpha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B575C6-B12F-EB40-887D-260FBEAD9CEE}" type="datetime1">
              <a:rPr lang="en-US" smtClean="0"/>
              <a:t>12/3/12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431CD-A83D-384C-97C7-66FF0CCEF5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19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hyperlink" Target="http://frenetic-lang.org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50651"/>
            <a:ext cx="7772400" cy="1470025"/>
          </a:xfrm>
        </p:spPr>
        <p:txBody>
          <a:bodyPr/>
          <a:lstStyle/>
          <a:p>
            <a:r>
              <a:rPr lang="en-US" dirty="0" smtClean="0"/>
              <a:t>Composing Software </a:t>
            </a:r>
            <a:r>
              <a:rPr lang="en-US" dirty="0"/>
              <a:t>Defined </a:t>
            </a:r>
            <a:r>
              <a:rPr lang="en-US" dirty="0" smtClean="0"/>
              <a:t>Networks</a:t>
            </a:r>
            <a:endParaRPr lang="en-US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1371600" y="3647144"/>
            <a:ext cx="6400800" cy="17526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小塚ゴシック Pro R"/>
                <a:ea typeface="小塚ゴシック Pro R"/>
                <a:cs typeface="小塚ゴシック Pro R"/>
              </a:rPr>
              <a:t>Jennifer Rexford</a:t>
            </a:r>
          </a:p>
          <a:p>
            <a:r>
              <a:rPr lang="en-US" dirty="0" smtClean="0">
                <a:latin typeface="小塚ゴシック Pro R"/>
                <a:ea typeface="小塚ゴシック Pro R"/>
                <a:cs typeface="小塚ゴシック Pro R"/>
              </a:rPr>
              <a:t>Princeton University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-183443" y="5456189"/>
            <a:ext cx="9454443" cy="1213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70000"/>
              </a:lnSpc>
            </a:pPr>
            <a:endParaRPr lang="en-US" sz="2800" dirty="0">
              <a:latin typeface="小塚ゴシック Pro R"/>
              <a:ea typeface="小塚ゴシック Pro R"/>
              <a:cs typeface="小塚ゴシック Pro R"/>
            </a:endParaRPr>
          </a:p>
          <a:p>
            <a:r>
              <a:rPr lang="en-US" sz="2400" dirty="0" smtClean="0"/>
              <a:t>With Joshua Reich, Chris Monsanto, Nate Foster, &amp; David Walker</a:t>
            </a:r>
            <a:endParaRPr lang="en-US" sz="2800" dirty="0">
              <a:latin typeface="小塚ゴシック Pro R"/>
              <a:ea typeface="小塚ゴシック Pro R"/>
              <a:cs typeface="小塚ゴシック Pro R"/>
            </a:endParaRPr>
          </a:p>
        </p:txBody>
      </p:sp>
    </p:spTree>
    <p:extLst>
      <p:ext uri="{BB962C8B-B14F-4D97-AF65-F5344CB8AC3E}">
        <p14:creationId xmlns:p14="http://schemas.microsoft.com/office/powerpoint/2010/main" val="743282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3145"/>
    </mc:Choice>
    <mc:Fallback xmlns="">
      <p:transition xmlns:p14="http://schemas.microsoft.com/office/powerpoint/2010/main" advTm="13145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Sequential Composition: Gateway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10</a:t>
            </a:fld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741399" y="1774216"/>
            <a:ext cx="3640667" cy="558800"/>
          </a:xfrm>
          <a:prstGeom prst="roundRect">
            <a:avLst/>
          </a:prstGeom>
          <a:ln w="19050" cmpd="sng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6350" cmpd="sng">
                <a:solidFill>
                  <a:schemeClr val="tx1"/>
                </a:solidFill>
              </a:ln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5291667"/>
            <a:ext cx="8229600" cy="147214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Left: </a:t>
            </a:r>
            <a:r>
              <a:rPr lang="en-US" dirty="0" smtClean="0"/>
              <a:t>learning switch on MAC addresses</a:t>
            </a:r>
          </a:p>
          <a:p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Middle: </a:t>
            </a:r>
            <a:r>
              <a:rPr lang="en-US" dirty="0" smtClean="0"/>
              <a:t>ARP on gateway, plus simple repeater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Right: </a:t>
            </a:r>
            <a:r>
              <a:rPr lang="en-US" dirty="0" smtClean="0"/>
              <a:t>shortest-path forwarding on IP prefixes</a:t>
            </a:r>
            <a:endParaRPr lang="en-US" dirty="0"/>
          </a:p>
        </p:txBody>
      </p:sp>
      <p:sp>
        <p:nvSpPr>
          <p:cNvPr id="8" name="Parallelogram 7"/>
          <p:cNvSpPr/>
          <p:nvPr/>
        </p:nvSpPr>
        <p:spPr>
          <a:xfrm>
            <a:off x="3630298" y="1243826"/>
            <a:ext cx="2139499" cy="1524134"/>
          </a:xfrm>
          <a:prstGeom prst="parallelogram">
            <a:avLst>
              <a:gd name="adj" fmla="val 48222"/>
            </a:avLst>
          </a:prstGeom>
          <a:solidFill>
            <a:srgbClr val="FFFFFF">
              <a:alpha val="3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arallelogram 8"/>
          <p:cNvSpPr/>
          <p:nvPr/>
        </p:nvSpPr>
        <p:spPr>
          <a:xfrm>
            <a:off x="123979" y="3031584"/>
            <a:ext cx="8863862" cy="2162589"/>
          </a:xfrm>
          <a:prstGeom prst="parallelogram">
            <a:avLst>
              <a:gd name="adj" fmla="val 48222"/>
            </a:avLst>
          </a:prstGeom>
          <a:solidFill>
            <a:srgbClr val="FFFFFF">
              <a:alpha val="3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4512753" y="3087151"/>
            <a:ext cx="3898359" cy="1823465"/>
          </a:xfrm>
          <a:prstGeom prst="ellipse">
            <a:avLst/>
          </a:prstGeom>
          <a:noFill/>
          <a:ln w="38100">
            <a:prstDash val="sysDot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800889" y="3147566"/>
            <a:ext cx="4024243" cy="1823465"/>
          </a:xfrm>
          <a:prstGeom prst="ellipse">
            <a:avLst/>
          </a:prstGeom>
          <a:noFill/>
          <a:ln w="38100"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4561733" y="2053616"/>
            <a:ext cx="93916" cy="2071906"/>
          </a:xfrm>
          <a:prstGeom prst="line">
            <a:avLst/>
          </a:prstGeom>
          <a:ln cap="flat">
            <a:solidFill>
              <a:schemeClr val="tx1">
                <a:alpha val="50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403651" y="2303072"/>
            <a:ext cx="1074467" cy="1822450"/>
          </a:xfrm>
          <a:prstGeom prst="line">
            <a:avLst/>
          </a:prstGeom>
          <a:ln cap="flat">
            <a:solidFill>
              <a:schemeClr val="tx1">
                <a:alpha val="50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4825133" y="2303072"/>
            <a:ext cx="1016918" cy="1892300"/>
          </a:xfrm>
          <a:prstGeom prst="line">
            <a:avLst/>
          </a:prstGeom>
          <a:ln cap="flat">
            <a:solidFill>
              <a:schemeClr val="tx1">
                <a:alpha val="50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30" idx="2"/>
            <a:endCxn id="47" idx="0"/>
          </p:cNvCxnSpPr>
          <p:nvPr/>
        </p:nvCxnSpPr>
        <p:spPr>
          <a:xfrm>
            <a:off x="1985353" y="1909516"/>
            <a:ext cx="374662" cy="1369969"/>
          </a:xfrm>
          <a:prstGeom prst="line">
            <a:avLst/>
          </a:prstGeom>
          <a:ln w="25400" cap="flat">
            <a:solidFill>
              <a:schemeClr val="tx1">
                <a:alpha val="50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967204" y="2072354"/>
            <a:ext cx="63059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" name="Picture 32" descr="green_switch.png"/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1601" y="1868329"/>
            <a:ext cx="749325" cy="498297"/>
          </a:xfrm>
          <a:prstGeom prst="rect">
            <a:avLst/>
          </a:prstGeom>
        </p:spPr>
      </p:pic>
      <p:cxnSp>
        <p:nvCxnSpPr>
          <p:cNvPr id="35" name="Straight Connector 34"/>
          <p:cNvCxnSpPr>
            <a:stCxn id="45" idx="3"/>
            <a:endCxn id="43" idx="2"/>
          </p:cNvCxnSpPr>
          <p:nvPr/>
        </p:nvCxnSpPr>
        <p:spPr>
          <a:xfrm flipV="1">
            <a:off x="6984693" y="4356453"/>
            <a:ext cx="1055191" cy="29320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5011999" y="3504466"/>
            <a:ext cx="1631880" cy="41040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44" idx="2"/>
            <a:endCxn id="45" idx="0"/>
          </p:cNvCxnSpPr>
          <p:nvPr/>
        </p:nvCxnSpPr>
        <p:spPr>
          <a:xfrm flipH="1">
            <a:off x="6610031" y="3777782"/>
            <a:ext cx="398352" cy="62272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2714678" y="3516983"/>
            <a:ext cx="1552147" cy="3978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endCxn id="43" idx="1"/>
          </p:cNvCxnSpPr>
          <p:nvPr/>
        </p:nvCxnSpPr>
        <p:spPr>
          <a:xfrm>
            <a:off x="4967204" y="4083137"/>
            <a:ext cx="2698017" cy="2416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endCxn id="46" idx="3"/>
          </p:cNvCxnSpPr>
          <p:nvPr/>
        </p:nvCxnSpPr>
        <p:spPr>
          <a:xfrm flipH="1">
            <a:off x="2647089" y="4194722"/>
            <a:ext cx="1619738" cy="50161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6981097" y="1823380"/>
            <a:ext cx="0" cy="1892314"/>
          </a:xfrm>
          <a:prstGeom prst="line">
            <a:avLst/>
          </a:prstGeom>
          <a:ln cap="flat">
            <a:solidFill>
              <a:schemeClr val="tx1">
                <a:alpha val="50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2" name="Picture 41" descr="blue_switch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889" y="3945080"/>
            <a:ext cx="749325" cy="498297"/>
          </a:xfrm>
          <a:prstGeom prst="rect">
            <a:avLst/>
          </a:prstGeom>
        </p:spPr>
      </p:pic>
      <p:pic>
        <p:nvPicPr>
          <p:cNvPr id="43" name="Picture 42" descr="green_switch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5221" y="3858156"/>
            <a:ext cx="749325" cy="498297"/>
          </a:xfrm>
          <a:prstGeom prst="rect">
            <a:avLst/>
          </a:prstGeom>
        </p:spPr>
      </p:pic>
      <p:pic>
        <p:nvPicPr>
          <p:cNvPr id="44" name="Picture 43" descr="green_switch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3720" y="3279485"/>
            <a:ext cx="749325" cy="498297"/>
          </a:xfrm>
          <a:prstGeom prst="rect">
            <a:avLst/>
          </a:prstGeom>
        </p:spPr>
      </p:pic>
      <p:pic>
        <p:nvPicPr>
          <p:cNvPr id="45" name="Picture 44" descr="green_switch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5368" y="4400509"/>
            <a:ext cx="749325" cy="498297"/>
          </a:xfrm>
          <a:prstGeom prst="rect">
            <a:avLst/>
          </a:prstGeom>
        </p:spPr>
      </p:pic>
      <p:pic>
        <p:nvPicPr>
          <p:cNvPr id="46" name="Picture 45" descr="blue_switch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7764" y="4447184"/>
            <a:ext cx="749325" cy="498297"/>
          </a:xfrm>
          <a:prstGeom prst="rect">
            <a:avLst/>
          </a:prstGeom>
        </p:spPr>
      </p:pic>
      <p:pic>
        <p:nvPicPr>
          <p:cNvPr id="47" name="Picture 46" descr="blue_switch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5352" y="3279485"/>
            <a:ext cx="749325" cy="498297"/>
          </a:xfrm>
          <a:prstGeom prst="rect">
            <a:avLst/>
          </a:prstGeom>
        </p:spPr>
      </p:pic>
      <p:cxnSp>
        <p:nvCxnSpPr>
          <p:cNvPr id="48" name="Straight Connector 47"/>
          <p:cNvCxnSpPr/>
          <p:nvPr/>
        </p:nvCxnSpPr>
        <p:spPr>
          <a:xfrm>
            <a:off x="8039884" y="2051671"/>
            <a:ext cx="15045" cy="2273045"/>
          </a:xfrm>
          <a:prstGeom prst="line">
            <a:avLst/>
          </a:prstGeom>
          <a:ln cap="flat">
            <a:solidFill>
              <a:schemeClr val="tx1">
                <a:alpha val="50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28" idx="2"/>
          </p:cNvCxnSpPr>
          <p:nvPr/>
        </p:nvCxnSpPr>
        <p:spPr>
          <a:xfrm>
            <a:off x="6633721" y="2748679"/>
            <a:ext cx="23689" cy="2283205"/>
          </a:xfrm>
          <a:prstGeom prst="line">
            <a:avLst/>
          </a:prstGeom>
          <a:ln cap="flat">
            <a:solidFill>
              <a:schemeClr val="tx1">
                <a:alpha val="50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2227327" y="2622700"/>
            <a:ext cx="0" cy="2246690"/>
          </a:xfrm>
          <a:prstGeom prst="line">
            <a:avLst/>
          </a:prstGeom>
          <a:ln cap="flat">
            <a:solidFill>
              <a:schemeClr val="tx1">
                <a:alpha val="50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25" idx="2"/>
            <a:endCxn id="42" idx="0"/>
          </p:cNvCxnSpPr>
          <p:nvPr/>
        </p:nvCxnSpPr>
        <p:spPr>
          <a:xfrm>
            <a:off x="1175552" y="2499531"/>
            <a:ext cx="0" cy="1445549"/>
          </a:xfrm>
          <a:prstGeom prst="line">
            <a:avLst/>
          </a:prstGeom>
          <a:ln cap="flat">
            <a:solidFill>
              <a:schemeClr val="tx1">
                <a:alpha val="50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2" name="Group 51"/>
          <p:cNvGrpSpPr>
            <a:grpSpLocks noChangeAspect="1"/>
          </p:cNvGrpSpPr>
          <p:nvPr/>
        </p:nvGrpSpPr>
        <p:grpSpPr>
          <a:xfrm>
            <a:off x="4237187" y="3798020"/>
            <a:ext cx="797185" cy="559223"/>
            <a:chOff x="3519586" y="5282558"/>
            <a:chExt cx="696276" cy="452997"/>
          </a:xfrm>
        </p:grpSpPr>
        <p:pic>
          <p:nvPicPr>
            <p:cNvPr id="53" name="Picture 52" descr="green_switch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39240" y="5283575"/>
              <a:ext cx="676622" cy="449953"/>
            </a:xfrm>
            <a:prstGeom prst="rect">
              <a:avLst/>
            </a:prstGeom>
          </p:spPr>
        </p:pic>
        <p:pic>
          <p:nvPicPr>
            <p:cNvPr id="54" name="Picture 53" descr="green_switch.png"/>
            <p:cNvPicPr>
              <a:picLocks noChangeAspect="1"/>
            </p:cNvPicPr>
            <p:nvPr/>
          </p:nvPicPr>
          <p:blipFill rotWithShape="1">
            <a:blip r:embed="rId2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8375"/>
            <a:stretch/>
          </p:blipFill>
          <p:spPr>
            <a:xfrm>
              <a:off x="3525872" y="5285602"/>
              <a:ext cx="484632" cy="449953"/>
            </a:xfrm>
            <a:prstGeom prst="rect">
              <a:avLst/>
            </a:prstGeom>
          </p:spPr>
        </p:pic>
        <p:pic>
          <p:nvPicPr>
            <p:cNvPr id="55" name="Picture 54" descr="blue_switch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8105"/>
            <a:stretch/>
          </p:blipFill>
          <p:spPr>
            <a:xfrm>
              <a:off x="3519586" y="5282558"/>
              <a:ext cx="283464" cy="449953"/>
            </a:xfrm>
            <a:prstGeom prst="rect">
              <a:avLst/>
            </a:prstGeom>
          </p:spPr>
        </p:pic>
      </p:grpSp>
      <p:sp>
        <p:nvSpPr>
          <p:cNvPr id="57" name="TextBox 56"/>
          <p:cNvSpPr txBox="1"/>
          <p:nvPr/>
        </p:nvSpPr>
        <p:spPr>
          <a:xfrm>
            <a:off x="5098548" y="4053445"/>
            <a:ext cx="1408985" cy="492443"/>
          </a:xfrm>
          <a:prstGeom prst="rect">
            <a:avLst/>
          </a:prstGeom>
          <a:noFill/>
          <a:scene3d>
            <a:camera prst="orthographicFront">
              <a:rot lat="1864996" lon="19823877" rev="20562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sz="2600" b="1" dirty="0" smtClean="0">
                <a:latin typeface="American Typewriter"/>
                <a:cs typeface="American Typewriter"/>
              </a:rPr>
              <a:t>IP Core</a:t>
            </a:r>
            <a:endParaRPr lang="en-US" sz="2600" b="1" dirty="0">
              <a:latin typeface="American Typewriter"/>
              <a:cs typeface="American Typewriter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344545" y="3795517"/>
            <a:ext cx="1708066" cy="492443"/>
          </a:xfrm>
          <a:prstGeom prst="rect">
            <a:avLst/>
          </a:prstGeom>
          <a:noFill/>
          <a:scene3d>
            <a:camera prst="orthographicFront">
              <a:rot lat="1866000" lon="19824000" rev="20562000"/>
            </a:camera>
            <a:lightRig rig="threePt" dir="t"/>
          </a:scene3d>
          <a:sp3d/>
        </p:spPr>
        <p:txBody>
          <a:bodyPr wrap="none" rtlCol="0">
            <a:spAutoFit/>
          </a:bodyPr>
          <a:lstStyle/>
          <a:p>
            <a:r>
              <a:rPr lang="en-US" sz="2600" b="1" dirty="0" smtClean="0">
                <a:latin typeface="American Typewriter"/>
                <a:cs typeface="American Typewriter"/>
              </a:rPr>
              <a:t>Ethernet</a:t>
            </a:r>
            <a:endParaRPr lang="en-US" sz="2600" b="1" dirty="0">
              <a:latin typeface="American Typewriter"/>
              <a:cs typeface="American Typewriter"/>
            </a:endParaRPr>
          </a:p>
        </p:txBody>
      </p:sp>
      <p:grpSp>
        <p:nvGrpSpPr>
          <p:cNvPr id="64" name="Group 63"/>
          <p:cNvGrpSpPr/>
          <p:nvPr/>
        </p:nvGrpSpPr>
        <p:grpSpPr>
          <a:xfrm>
            <a:off x="5249496" y="1243825"/>
            <a:ext cx="3738345" cy="1524133"/>
            <a:chOff x="5249496" y="1243825"/>
            <a:chExt cx="3738345" cy="1524133"/>
          </a:xfrm>
        </p:grpSpPr>
        <p:sp>
          <p:nvSpPr>
            <p:cNvPr id="10" name="Parallelogram 9"/>
            <p:cNvSpPr/>
            <p:nvPr/>
          </p:nvSpPr>
          <p:spPr>
            <a:xfrm>
              <a:off x="5249496" y="1243825"/>
              <a:ext cx="3738345" cy="1524133"/>
            </a:xfrm>
            <a:prstGeom prst="parallelogram">
              <a:avLst>
                <a:gd name="adj" fmla="val 48222"/>
              </a:avLst>
            </a:prstGeom>
            <a:solidFill>
              <a:srgbClr val="FFFFFF">
                <a:alpha val="35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cxnSp>
          <p:nvCxnSpPr>
            <p:cNvPr id="17" name="Straight Connector 16"/>
            <p:cNvCxnSpPr/>
            <p:nvPr/>
          </p:nvCxnSpPr>
          <p:spPr>
            <a:xfrm flipV="1">
              <a:off x="7008383" y="2364268"/>
              <a:ext cx="786582" cy="13526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V="1">
              <a:off x="6306986" y="1688693"/>
              <a:ext cx="338279" cy="20850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27" idx="2"/>
              <a:endCxn id="28" idx="0"/>
            </p:cNvCxnSpPr>
            <p:nvPr/>
          </p:nvCxnSpPr>
          <p:spPr>
            <a:xfrm flipH="1">
              <a:off x="6633721" y="1833936"/>
              <a:ext cx="374662" cy="41644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>
              <a:endCxn id="26" idx="1"/>
            </p:cNvCxnSpPr>
            <p:nvPr/>
          </p:nvCxnSpPr>
          <p:spPr>
            <a:xfrm>
              <a:off x="6333311" y="2163459"/>
              <a:ext cx="1343455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26" name="Picture 25" descr="green_switch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76766" y="1914310"/>
              <a:ext cx="749325" cy="498297"/>
            </a:xfrm>
            <a:prstGeom prst="rect">
              <a:avLst/>
            </a:prstGeom>
          </p:spPr>
        </p:pic>
        <p:pic>
          <p:nvPicPr>
            <p:cNvPr id="27" name="Picture 26" descr="green_switch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33720" y="1335639"/>
              <a:ext cx="749325" cy="498297"/>
            </a:xfrm>
            <a:prstGeom prst="rect">
              <a:avLst/>
            </a:prstGeom>
          </p:spPr>
        </p:pic>
        <p:pic>
          <p:nvPicPr>
            <p:cNvPr id="28" name="Picture 27" descr="green_switch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59058" y="2250382"/>
              <a:ext cx="749325" cy="498297"/>
            </a:xfrm>
            <a:prstGeom prst="rect">
              <a:avLst/>
            </a:prstGeom>
          </p:spPr>
        </p:pic>
        <p:pic>
          <p:nvPicPr>
            <p:cNvPr id="32" name="Picture 31" descr="green_switch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97803" y="1883268"/>
              <a:ext cx="749325" cy="498297"/>
            </a:xfrm>
            <a:prstGeom prst="rect">
              <a:avLst/>
            </a:prstGeom>
          </p:spPr>
        </p:pic>
        <p:sp>
          <p:nvSpPr>
            <p:cNvPr id="59" name="TextBox 58"/>
            <p:cNvSpPr txBox="1"/>
            <p:nvPr/>
          </p:nvSpPr>
          <p:spPr>
            <a:xfrm>
              <a:off x="7345339" y="1243826"/>
              <a:ext cx="1408985" cy="892552"/>
            </a:xfrm>
            <a:prstGeom prst="rect">
              <a:avLst/>
            </a:prstGeom>
            <a:noFill/>
            <a:scene3d>
              <a:camera prst="orthographicFront">
                <a:rot lat="1866000" lon="19824000" rev="20562000"/>
              </a:camera>
              <a:lightRig rig="threePt" dir="t"/>
            </a:scene3d>
            <a:sp3d/>
          </p:spPr>
          <p:txBody>
            <a:bodyPr wrap="none" rtlCol="0">
              <a:spAutoFit/>
            </a:bodyPr>
            <a:lstStyle/>
            <a:p>
              <a:r>
                <a:rPr lang="en-US" sz="2600" b="1" dirty="0" smtClean="0">
                  <a:latin typeface="American Typewriter"/>
                  <a:cs typeface="American Typewriter"/>
                </a:rPr>
                <a:t>IP Core</a:t>
              </a:r>
            </a:p>
            <a:p>
              <a:endParaRPr lang="en-US" sz="2600" b="1" dirty="0" smtClean="0">
                <a:latin typeface="American Typewriter"/>
                <a:cs typeface="American Typewriter"/>
              </a:endParaRPr>
            </a:p>
          </p:txBody>
        </p:sp>
      </p:grpSp>
      <p:sp>
        <p:nvSpPr>
          <p:cNvPr id="60" name="TextBox 59"/>
          <p:cNvSpPr txBox="1"/>
          <p:nvPr/>
        </p:nvSpPr>
        <p:spPr>
          <a:xfrm>
            <a:off x="4110369" y="1293084"/>
            <a:ext cx="1659429" cy="492443"/>
          </a:xfrm>
          <a:prstGeom prst="rect">
            <a:avLst/>
          </a:prstGeom>
          <a:noFill/>
          <a:scene3d>
            <a:camera prst="orthographicFront">
              <a:rot lat="1866000" lon="19824000" rev="20562000"/>
            </a:camera>
            <a:lightRig rig="threePt" dir="t"/>
          </a:scene3d>
          <a:sp3d/>
        </p:spPr>
        <p:txBody>
          <a:bodyPr wrap="none" rtlCol="0">
            <a:spAutoFit/>
          </a:bodyPr>
          <a:lstStyle/>
          <a:p>
            <a:r>
              <a:rPr lang="en-US" sz="2600" b="1" dirty="0" smtClean="0">
                <a:latin typeface="American Typewriter"/>
                <a:cs typeface="American Typewriter"/>
              </a:rPr>
              <a:t>Gateway</a:t>
            </a:r>
          </a:p>
        </p:txBody>
      </p:sp>
      <p:grpSp>
        <p:nvGrpSpPr>
          <p:cNvPr id="63" name="Group 62"/>
          <p:cNvGrpSpPr/>
          <p:nvPr/>
        </p:nvGrpSpPr>
        <p:grpSpPr>
          <a:xfrm>
            <a:off x="463601" y="1243825"/>
            <a:ext cx="3676058" cy="1524134"/>
            <a:chOff x="463601" y="1243825"/>
            <a:chExt cx="3676058" cy="1524134"/>
          </a:xfrm>
        </p:grpSpPr>
        <p:sp>
          <p:nvSpPr>
            <p:cNvPr id="11" name="Parallelogram 10"/>
            <p:cNvSpPr/>
            <p:nvPr/>
          </p:nvSpPr>
          <p:spPr>
            <a:xfrm>
              <a:off x="463601" y="1243825"/>
              <a:ext cx="3589010" cy="1524134"/>
            </a:xfrm>
            <a:prstGeom prst="parallelogram">
              <a:avLst>
                <a:gd name="adj" fmla="val 48222"/>
              </a:avLst>
            </a:prstGeom>
            <a:solidFill>
              <a:srgbClr val="FFFFFF">
                <a:alpha val="35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Straight Connector 19"/>
            <p:cNvCxnSpPr/>
            <p:nvPr/>
          </p:nvCxnSpPr>
          <p:spPr>
            <a:xfrm>
              <a:off x="2360015" y="1833936"/>
              <a:ext cx="508339" cy="10057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2665933" y="2352027"/>
              <a:ext cx="307189" cy="94476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endCxn id="29" idx="1"/>
            </p:cNvCxnSpPr>
            <p:nvPr/>
          </p:nvCxnSpPr>
          <p:spPr>
            <a:xfrm>
              <a:off x="1502689" y="2363572"/>
              <a:ext cx="413919" cy="4903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25" name="Picture 24" descr="blue_switch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0889" y="2001234"/>
              <a:ext cx="749325" cy="498297"/>
            </a:xfrm>
            <a:prstGeom prst="rect">
              <a:avLst/>
            </a:prstGeom>
          </p:spPr>
        </p:pic>
        <p:pic>
          <p:nvPicPr>
            <p:cNvPr id="29" name="Picture 28" descr="blue_switch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16608" y="2163459"/>
              <a:ext cx="749325" cy="498297"/>
            </a:xfrm>
            <a:prstGeom prst="rect">
              <a:avLst/>
            </a:prstGeom>
          </p:spPr>
        </p:pic>
        <p:pic>
          <p:nvPicPr>
            <p:cNvPr id="30" name="Picture 29" descr="blue_switch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10690" y="1411219"/>
              <a:ext cx="749325" cy="498297"/>
            </a:xfrm>
            <a:prstGeom prst="rect">
              <a:avLst/>
            </a:prstGeom>
          </p:spPr>
        </p:pic>
        <p:pic>
          <p:nvPicPr>
            <p:cNvPr id="34" name="Picture 33" descr="blue_switch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94356" y="1853730"/>
              <a:ext cx="749325" cy="498297"/>
            </a:xfrm>
            <a:prstGeom prst="rect">
              <a:avLst/>
            </a:prstGeom>
          </p:spPr>
        </p:pic>
        <p:sp>
          <p:nvSpPr>
            <p:cNvPr id="56" name="TextBox 55"/>
            <p:cNvSpPr txBox="1"/>
            <p:nvPr/>
          </p:nvSpPr>
          <p:spPr>
            <a:xfrm>
              <a:off x="2293264" y="1269291"/>
              <a:ext cx="1708066" cy="492443"/>
            </a:xfrm>
            <a:prstGeom prst="rect">
              <a:avLst/>
            </a:prstGeom>
            <a:noFill/>
            <a:scene3d>
              <a:camera prst="orthographicFront">
                <a:rot lat="1866000" lon="19824000" rev="20562000"/>
              </a:camera>
              <a:lightRig rig="threePt" dir="t"/>
            </a:scene3d>
            <a:sp3d/>
          </p:spPr>
          <p:txBody>
            <a:bodyPr wrap="none" rtlCol="0">
              <a:spAutoFit/>
            </a:bodyPr>
            <a:lstStyle/>
            <a:p>
              <a:r>
                <a:rPr lang="en-US" sz="2600" b="1" dirty="0" smtClean="0">
                  <a:latin typeface="American Typewriter"/>
                  <a:cs typeface="American Typewriter"/>
                </a:rPr>
                <a:t>Ethernet</a:t>
              </a:r>
            </a:p>
          </p:txBody>
        </p:sp>
        <p:cxnSp>
          <p:nvCxnSpPr>
            <p:cNvPr id="61" name="Straight Connector 60"/>
            <p:cNvCxnSpPr/>
            <p:nvPr/>
          </p:nvCxnSpPr>
          <p:spPr>
            <a:xfrm>
              <a:off x="3630299" y="2063124"/>
              <a:ext cx="50936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2" name="Straight Connector 61"/>
          <p:cNvCxnSpPr/>
          <p:nvPr/>
        </p:nvCxnSpPr>
        <p:spPr>
          <a:xfrm>
            <a:off x="1502689" y="4320978"/>
            <a:ext cx="441255" cy="22117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33194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6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Dividing the Traffic Over Modules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Predicates</a:t>
            </a:r>
          </a:p>
          <a:p>
            <a:pPr lvl="1"/>
            <a:r>
              <a:rPr lang="en-US" dirty="0" smtClean="0"/>
              <a:t>Specify which traffic traverses which modules</a:t>
            </a:r>
          </a:p>
          <a:p>
            <a:pPr lvl="1"/>
            <a:r>
              <a:rPr lang="en-US" dirty="0" smtClean="0"/>
              <a:t>Based on input port and packet-header fields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11</a:t>
            </a:fld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5891393" y="3945766"/>
            <a:ext cx="1956500" cy="857356"/>
          </a:xfrm>
          <a:prstGeom prst="roundRect">
            <a:avLst/>
          </a:prstGeom>
          <a:solidFill>
            <a:srgbClr val="008000"/>
          </a:solidFill>
          <a:ln>
            <a:solidFill>
              <a:schemeClr val="accent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 smtClean="0">
                <a:solidFill>
                  <a:srgbClr val="FFFFFF"/>
                </a:solidFill>
                <a:latin typeface="+mj-lt"/>
              </a:rPr>
              <a:t>Routing</a:t>
            </a:r>
            <a:endParaRPr lang="en-US" sz="2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123493" y="5212864"/>
            <a:ext cx="1886657" cy="847551"/>
          </a:xfrm>
          <a:prstGeom prst="roundRect">
            <a:avLst/>
          </a:prstGeom>
          <a:solidFill>
            <a:srgbClr val="FF0000"/>
          </a:solidFill>
          <a:ln>
            <a:solidFill>
              <a:schemeClr val="accent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 smtClean="0">
                <a:solidFill>
                  <a:srgbClr val="FFFFFF"/>
                </a:solidFill>
                <a:latin typeface="+mj-lt"/>
              </a:rPr>
              <a:t>Load Balancer</a:t>
            </a:r>
            <a:endParaRPr lang="en-US" sz="2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123493" y="3956976"/>
            <a:ext cx="1886657" cy="847551"/>
          </a:xfrm>
          <a:prstGeom prst="roundRect">
            <a:avLst/>
          </a:prstGeom>
          <a:solidFill>
            <a:srgbClr val="F7840D"/>
          </a:solidFill>
          <a:ln>
            <a:solidFill>
              <a:schemeClr val="accent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 smtClean="0">
                <a:solidFill>
                  <a:srgbClr val="FFFFFF"/>
                </a:solidFill>
                <a:latin typeface="+mj-lt"/>
              </a:rPr>
              <a:t>Monitor</a:t>
            </a:r>
            <a:endParaRPr lang="en-US" sz="2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5891393" y="5203059"/>
            <a:ext cx="1956500" cy="857356"/>
          </a:xfrm>
          <a:prstGeom prst="roundRect">
            <a:avLst/>
          </a:prstGeom>
          <a:solidFill>
            <a:srgbClr val="008000"/>
          </a:solidFill>
          <a:ln>
            <a:solidFill>
              <a:schemeClr val="accent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 smtClean="0">
                <a:solidFill>
                  <a:srgbClr val="FFFFFF"/>
                </a:solidFill>
                <a:latin typeface="+mj-lt"/>
              </a:rPr>
              <a:t>Routing</a:t>
            </a:r>
            <a:endParaRPr lang="en-US" sz="2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78087" y="4149888"/>
            <a:ext cx="19041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d</a:t>
            </a:r>
            <a:r>
              <a:rPr lang="en-US" sz="2400" dirty="0" err="1" smtClean="0"/>
              <a:t>stport</a:t>
            </a:r>
            <a:r>
              <a:rPr lang="en-US" sz="2400" dirty="0" smtClean="0"/>
              <a:t> != 80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1078087" y="5402955"/>
            <a:ext cx="18186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d</a:t>
            </a:r>
            <a:r>
              <a:rPr lang="en-US" sz="2400" dirty="0" err="1" smtClean="0"/>
              <a:t>stport</a:t>
            </a:r>
            <a:r>
              <a:rPr lang="en-US" sz="2400" dirty="0" smtClean="0"/>
              <a:t> = 80</a:t>
            </a:r>
            <a:endParaRPr lang="en-US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5093494" y="5269308"/>
            <a:ext cx="7837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&gt;&gt;</a:t>
            </a:r>
            <a:endParaRPr lang="en-US" sz="4000" dirty="0"/>
          </a:p>
        </p:txBody>
      </p:sp>
      <p:sp>
        <p:nvSpPr>
          <p:cNvPr id="19" name="TextBox 18"/>
          <p:cNvSpPr txBox="1"/>
          <p:nvPr/>
        </p:nvSpPr>
        <p:spPr>
          <a:xfrm>
            <a:off x="5216874" y="4013420"/>
            <a:ext cx="4842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+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1493093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5" grpId="0" animBg="1"/>
      <p:bldP spid="16" grpId="0"/>
      <p:bldP spid="17" grpId="0"/>
      <p:bldP spid="18" grpId="0"/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High-Level Architecture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12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78856" y="508579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290942" y="3663913"/>
            <a:ext cx="4724400" cy="554340"/>
          </a:xfrm>
          <a:prstGeom prst="roundRect">
            <a:avLst/>
          </a:prstGeom>
          <a:solidFill>
            <a:srgbClr val="404040"/>
          </a:solidFill>
          <a:ln>
            <a:solidFill>
              <a:srgbClr val="40404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 smtClean="0">
                <a:solidFill>
                  <a:srgbClr val="FFFFFF"/>
                </a:solidFill>
                <a:latin typeface="+mj-lt"/>
              </a:rPr>
              <a:t>Controller Platform</a:t>
            </a:r>
            <a:endParaRPr lang="en-US" sz="2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868334" y="511646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5715002" y="511646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6558142" y="511646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Up Arrow 18"/>
          <p:cNvSpPr/>
          <p:nvPr/>
        </p:nvSpPr>
        <p:spPr>
          <a:xfrm>
            <a:off x="4172655" y="4351862"/>
            <a:ext cx="211667" cy="524934"/>
          </a:xfrm>
          <a:prstGeom prst="upArrow">
            <a:avLst/>
          </a:prstGeom>
          <a:solidFill>
            <a:schemeClr val="tx1">
              <a:lumMod val="75000"/>
              <a:lumOff val="25000"/>
            </a:schemeClr>
          </a:solidFill>
          <a:ln w="12700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Up Arrow 19"/>
          <p:cNvSpPr/>
          <p:nvPr/>
        </p:nvSpPr>
        <p:spPr>
          <a:xfrm rot="10800000">
            <a:off x="4775197" y="4351862"/>
            <a:ext cx="211667" cy="524934"/>
          </a:xfrm>
          <a:prstGeom prst="upArrow">
            <a:avLst/>
          </a:prstGeom>
          <a:solidFill>
            <a:schemeClr val="tx1">
              <a:lumMod val="75000"/>
              <a:lumOff val="25000"/>
            </a:schemeClr>
          </a:solidFill>
          <a:ln w="12700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2357265" y="511646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>
            <a:off x="3153134" y="511646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ounded Rectangle 24"/>
          <p:cNvSpPr/>
          <p:nvPr/>
        </p:nvSpPr>
        <p:spPr>
          <a:xfrm>
            <a:off x="3996274" y="511646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>
            <a:off x="2748142" y="1778026"/>
            <a:ext cx="862192" cy="880534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 smtClean="0">
                <a:solidFill>
                  <a:srgbClr val="FFFFFF"/>
                </a:solidFill>
                <a:latin typeface="+mj-lt"/>
              </a:rPr>
              <a:t>M1</a:t>
            </a:r>
            <a:endParaRPr lang="en-US" sz="2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3813533" y="1778001"/>
            <a:ext cx="862192" cy="880534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 smtClean="0">
                <a:solidFill>
                  <a:srgbClr val="FFFFFF"/>
                </a:solidFill>
                <a:latin typeface="+mj-lt"/>
              </a:rPr>
              <a:t>M2</a:t>
            </a:r>
            <a:endParaRPr lang="en-US" sz="2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4907143" y="1778026"/>
            <a:ext cx="862192" cy="880534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 smtClean="0">
                <a:solidFill>
                  <a:srgbClr val="FFFFFF"/>
                </a:solidFill>
                <a:latin typeface="+mj-lt"/>
              </a:rPr>
              <a:t>M3</a:t>
            </a:r>
            <a:endParaRPr lang="en-US" sz="2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5982408" y="1778001"/>
            <a:ext cx="2704391" cy="880534"/>
          </a:xfrm>
          <a:prstGeom prst="round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 smtClean="0">
                <a:solidFill>
                  <a:srgbClr val="FFFFFF"/>
                </a:solidFill>
                <a:latin typeface="+mj-lt"/>
              </a:rPr>
              <a:t>Composition Spec</a:t>
            </a:r>
            <a:endParaRPr lang="en-US" sz="2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31" name="Up Arrow 30"/>
          <p:cNvSpPr/>
          <p:nvPr/>
        </p:nvSpPr>
        <p:spPr>
          <a:xfrm rot="13131325">
            <a:off x="6955386" y="2895623"/>
            <a:ext cx="211667" cy="524934"/>
          </a:xfrm>
          <a:prstGeom prst="upArrow">
            <a:avLst/>
          </a:prstGeom>
          <a:ln w="1270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Up Arrow 32"/>
          <p:cNvSpPr/>
          <p:nvPr/>
        </p:nvSpPr>
        <p:spPr>
          <a:xfrm>
            <a:off x="3935596" y="2895623"/>
            <a:ext cx="211667" cy="524934"/>
          </a:xfrm>
          <a:prstGeom prst="upArrow">
            <a:avLst/>
          </a:prstGeom>
          <a:ln w="1270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Up Arrow 33"/>
          <p:cNvSpPr/>
          <p:nvPr/>
        </p:nvSpPr>
        <p:spPr>
          <a:xfrm rot="10800000">
            <a:off x="4385741" y="2895623"/>
            <a:ext cx="211667" cy="524934"/>
          </a:xfrm>
          <a:prstGeom prst="upArrow">
            <a:avLst/>
          </a:prstGeom>
          <a:ln w="1270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Up Arrow 34"/>
          <p:cNvSpPr/>
          <p:nvPr/>
        </p:nvSpPr>
        <p:spPr>
          <a:xfrm>
            <a:off x="5036244" y="2912559"/>
            <a:ext cx="211667" cy="524934"/>
          </a:xfrm>
          <a:prstGeom prst="upArrow">
            <a:avLst/>
          </a:prstGeom>
          <a:ln w="1270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Up Arrow 35"/>
          <p:cNvSpPr/>
          <p:nvPr/>
        </p:nvSpPr>
        <p:spPr>
          <a:xfrm rot="10800000">
            <a:off x="5486389" y="2912559"/>
            <a:ext cx="211667" cy="524934"/>
          </a:xfrm>
          <a:prstGeom prst="upArrow">
            <a:avLst/>
          </a:prstGeom>
          <a:ln w="1270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Up Arrow 36"/>
          <p:cNvSpPr/>
          <p:nvPr/>
        </p:nvSpPr>
        <p:spPr>
          <a:xfrm>
            <a:off x="2818021" y="2929492"/>
            <a:ext cx="211667" cy="524934"/>
          </a:xfrm>
          <a:prstGeom prst="upArrow">
            <a:avLst/>
          </a:prstGeom>
          <a:ln w="1270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Up Arrow 37"/>
          <p:cNvSpPr/>
          <p:nvPr/>
        </p:nvSpPr>
        <p:spPr>
          <a:xfrm rot="10800000">
            <a:off x="3268166" y="2929492"/>
            <a:ext cx="211667" cy="524934"/>
          </a:xfrm>
          <a:prstGeom prst="upArrow">
            <a:avLst/>
          </a:prstGeom>
          <a:ln w="1270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738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Partially Specifying Functionality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09244"/>
          </a:xfrm>
        </p:spPr>
        <p:txBody>
          <a:bodyPr/>
          <a:lstStyle/>
          <a:p>
            <a:r>
              <a:rPr lang="en-US" dirty="0" smtClean="0"/>
              <a:t>A module should not specify </a:t>
            </a:r>
            <a:r>
              <a:rPr lang="en-US" i="1" dirty="0" smtClean="0"/>
              <a:t>everything</a:t>
            </a:r>
          </a:p>
          <a:p>
            <a:pPr lvl="1"/>
            <a:r>
              <a:rPr lang="en-US" dirty="0" smtClean="0"/>
              <a:t>Leave some flexibility to other modules</a:t>
            </a:r>
          </a:p>
          <a:p>
            <a:pPr lvl="1"/>
            <a:r>
              <a:rPr lang="en-US" dirty="0" smtClean="0"/>
              <a:t>Avoid tying the module to a specific setting</a:t>
            </a:r>
          </a:p>
          <a:p>
            <a:r>
              <a:rPr lang="en-US" dirty="0" smtClean="0"/>
              <a:t>Example: load balancer plus routing</a:t>
            </a:r>
          </a:p>
          <a:p>
            <a:pPr lvl="1"/>
            <a:r>
              <a:rPr lang="en-US" dirty="0" smtClean="0"/>
              <a:t>Load balancer spreads traffic over replicas</a:t>
            </a:r>
          </a:p>
          <a:p>
            <a:pPr lvl="1"/>
            <a:r>
              <a:rPr lang="en-US" dirty="0" smtClean="0"/>
              <a:t>… without regard to the network paths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13</a:t>
            </a:fld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145243" y="5212864"/>
            <a:ext cx="1886657" cy="847551"/>
          </a:xfrm>
          <a:prstGeom prst="roundRect">
            <a:avLst/>
          </a:prstGeom>
          <a:solidFill>
            <a:srgbClr val="FF0000"/>
          </a:solidFill>
          <a:ln>
            <a:solidFill>
              <a:schemeClr val="accent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 smtClean="0">
                <a:solidFill>
                  <a:srgbClr val="FFFFFF"/>
                </a:solidFill>
                <a:latin typeface="+mj-lt"/>
              </a:rPr>
              <a:t>Load Balancer</a:t>
            </a:r>
            <a:endParaRPr lang="en-US" sz="2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913143" y="5203059"/>
            <a:ext cx="1956500" cy="857356"/>
          </a:xfrm>
          <a:prstGeom prst="roundRect">
            <a:avLst/>
          </a:prstGeom>
          <a:solidFill>
            <a:srgbClr val="008000"/>
          </a:solidFill>
          <a:ln>
            <a:solidFill>
              <a:schemeClr val="accent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 smtClean="0">
                <a:solidFill>
                  <a:srgbClr val="FFFFFF"/>
                </a:solidFill>
                <a:latin typeface="+mj-lt"/>
              </a:rPr>
              <a:t>Routing</a:t>
            </a:r>
            <a:endParaRPr lang="en-US" sz="2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15244" y="5269308"/>
            <a:ext cx="7837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&gt;&gt;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7605727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Avoid Custom Interfaces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199"/>
            <a:ext cx="8229600" cy="512127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Each module generates a partial spec</a:t>
            </a:r>
          </a:p>
          <a:p>
            <a:pPr lvl="1"/>
            <a:r>
              <a:rPr lang="en-US" dirty="0" smtClean="0"/>
              <a:t>What it needs to see and control</a:t>
            </a:r>
          </a:p>
          <a:p>
            <a:pPr lvl="1"/>
            <a:r>
              <a:rPr lang="en-US" dirty="0" smtClean="0"/>
              <a:t>What it can leave unspecified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Unwieldy solution</a:t>
            </a:r>
          </a:p>
          <a:p>
            <a:pPr lvl="1"/>
            <a:r>
              <a:rPr lang="en-US" dirty="0" smtClean="0"/>
              <a:t>New syntax and work for the programmer</a:t>
            </a:r>
          </a:p>
          <a:p>
            <a:pPr lvl="1"/>
            <a:r>
              <a:rPr lang="en-US" dirty="0" smtClean="0"/>
              <a:t>Complex interaction between modules</a:t>
            </a:r>
          </a:p>
          <a:p>
            <a:pPr lvl="1"/>
            <a:r>
              <a:rPr lang="en-US" dirty="0" smtClean="0"/>
              <a:t>Enforcement of “contract” by the controller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14</a:t>
            </a:fld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976559" y="3361738"/>
            <a:ext cx="1886657" cy="847551"/>
          </a:xfrm>
          <a:prstGeom prst="roundRect">
            <a:avLst/>
          </a:prstGeom>
          <a:solidFill>
            <a:srgbClr val="FF0000"/>
          </a:solidFill>
          <a:ln>
            <a:solidFill>
              <a:schemeClr val="accent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 smtClean="0">
                <a:solidFill>
                  <a:srgbClr val="FFFFFF"/>
                </a:solidFill>
                <a:latin typeface="+mj-lt"/>
              </a:rPr>
              <a:t>Load Balancer</a:t>
            </a:r>
            <a:endParaRPr lang="en-US" sz="2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072792" y="3356835"/>
            <a:ext cx="1956500" cy="857356"/>
          </a:xfrm>
          <a:prstGeom prst="roundRect">
            <a:avLst/>
          </a:prstGeom>
          <a:solidFill>
            <a:srgbClr val="008000"/>
          </a:solidFill>
          <a:ln>
            <a:solidFill>
              <a:schemeClr val="accent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 smtClean="0">
                <a:solidFill>
                  <a:srgbClr val="FFFFFF"/>
                </a:solidFill>
                <a:latin typeface="+mj-lt"/>
              </a:rPr>
              <a:t>Routing</a:t>
            </a:r>
            <a:endParaRPr lang="en-US" sz="2600" dirty="0">
              <a:solidFill>
                <a:srgbClr val="FFFFFF"/>
              </a:solidFill>
              <a:latin typeface="+mj-lt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863216" y="3802301"/>
            <a:ext cx="320957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106982" y="3155970"/>
            <a:ext cx="25710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“I modify </a:t>
            </a:r>
            <a:r>
              <a:rPr lang="en-US" dirty="0" err="1" smtClean="0"/>
              <a:t>dstip</a:t>
            </a:r>
            <a:r>
              <a:rPr lang="en-US" dirty="0" smtClean="0"/>
              <a:t> but don’t </a:t>
            </a:r>
          </a:p>
          <a:p>
            <a:pPr algn="ctr"/>
            <a:r>
              <a:rPr lang="en-US" dirty="0" smtClean="0"/>
              <a:t>need to pick the path”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72873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 Topology 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352" y="1417638"/>
            <a:ext cx="8479448" cy="251989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Present abstract topology to the module</a:t>
            </a:r>
          </a:p>
          <a:p>
            <a:pPr lvl="1"/>
            <a:r>
              <a:rPr lang="en-US" dirty="0" smtClean="0"/>
              <a:t>Concise: implicitly encodes the constraints </a:t>
            </a:r>
          </a:p>
          <a:p>
            <a:pPr lvl="1"/>
            <a:r>
              <a:rPr lang="en-US" dirty="0"/>
              <a:t>General: can represent a variety of </a:t>
            </a:r>
            <a:r>
              <a:rPr lang="en-US" dirty="0" smtClean="0"/>
              <a:t>constraints</a:t>
            </a:r>
          </a:p>
          <a:p>
            <a:pPr lvl="1"/>
            <a:r>
              <a:rPr lang="en-US" dirty="0" smtClean="0"/>
              <a:t>Intuitive: looks just like a normal network</a:t>
            </a:r>
          </a:p>
          <a:p>
            <a:pPr lvl="1"/>
            <a:r>
              <a:rPr lang="en-US" dirty="0" smtClean="0"/>
              <a:t>Safe: prevents the module from overstepping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15</a:t>
            </a:fld>
            <a:endParaRPr lang="en-US" dirty="0"/>
          </a:p>
        </p:txBody>
      </p:sp>
      <p:sp>
        <p:nvSpPr>
          <p:cNvPr id="5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02431CD-A83D-384C-97C7-66FF0CCEF56F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-552508" y="5288424"/>
            <a:ext cx="13850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21" name="Picture 20" descr="1234405093667521867buggi_server_1.svg.hi.png"/>
          <p:cNvPicPr preferRelativeResize="0"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9124" y="4781808"/>
            <a:ext cx="441379" cy="579792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91" y="4810199"/>
            <a:ext cx="454538" cy="587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ounded Rectangle 22"/>
          <p:cNvSpPr/>
          <p:nvPr/>
        </p:nvSpPr>
        <p:spPr>
          <a:xfrm>
            <a:off x="1622160" y="4221916"/>
            <a:ext cx="342900" cy="3429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ounded Rectangle 23"/>
          <p:cNvSpPr/>
          <p:nvPr/>
        </p:nvSpPr>
        <p:spPr>
          <a:xfrm>
            <a:off x="2596110" y="5664366"/>
            <a:ext cx="342900" cy="3429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 flipV="1">
            <a:off x="2765672" y="5364588"/>
            <a:ext cx="1" cy="225827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2764158" y="4640517"/>
            <a:ext cx="1" cy="225827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/>
          <p:cNvSpPr/>
          <p:nvPr/>
        </p:nvSpPr>
        <p:spPr>
          <a:xfrm>
            <a:off x="1609178" y="4932843"/>
            <a:ext cx="342900" cy="3429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 flipV="1">
            <a:off x="1777075" y="5361220"/>
            <a:ext cx="1" cy="225827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1775562" y="4637150"/>
            <a:ext cx="1" cy="225827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2051053" y="5134102"/>
            <a:ext cx="426401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>
            <a:off x="2051053" y="5849981"/>
            <a:ext cx="426401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2051053" y="4386138"/>
            <a:ext cx="426401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H="1">
            <a:off x="3020883" y="5103755"/>
            <a:ext cx="426401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Rounded Rectangle 59"/>
          <p:cNvSpPr>
            <a:spLocks noChangeAspect="1"/>
          </p:cNvSpPr>
          <p:nvPr/>
        </p:nvSpPr>
        <p:spPr>
          <a:xfrm>
            <a:off x="2592708" y="4938822"/>
            <a:ext cx="342900" cy="3429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ounded Rectangle 60"/>
          <p:cNvSpPr/>
          <p:nvPr/>
        </p:nvSpPr>
        <p:spPr>
          <a:xfrm>
            <a:off x="1607514" y="5660999"/>
            <a:ext cx="342900" cy="3429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3" name="Picture 62" descr="1234405093667521867buggi_server_1.svg.hi.png"/>
          <p:cNvPicPr preferRelativeResize="0"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9124" y="4067941"/>
            <a:ext cx="441379" cy="579792"/>
          </a:xfrm>
          <a:prstGeom prst="rect">
            <a:avLst/>
          </a:prstGeom>
        </p:spPr>
      </p:pic>
      <p:cxnSp>
        <p:nvCxnSpPr>
          <p:cNvPr id="65" name="Straight Connector 64"/>
          <p:cNvCxnSpPr/>
          <p:nvPr/>
        </p:nvCxnSpPr>
        <p:spPr>
          <a:xfrm flipH="1" flipV="1">
            <a:off x="3035400" y="5899911"/>
            <a:ext cx="664413" cy="21878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H="1" flipV="1">
            <a:off x="3055452" y="5281780"/>
            <a:ext cx="644361" cy="384989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flipH="1">
            <a:off x="3044470" y="4375941"/>
            <a:ext cx="426401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Rounded Rectangle 69"/>
          <p:cNvSpPr>
            <a:spLocks noChangeAspect="1"/>
          </p:cNvSpPr>
          <p:nvPr/>
        </p:nvSpPr>
        <p:spPr>
          <a:xfrm>
            <a:off x="2596110" y="4239933"/>
            <a:ext cx="342900" cy="3429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73" name="Straight Connector 72"/>
          <p:cNvCxnSpPr>
            <a:stCxn id="29" idx="1"/>
          </p:cNvCxnSpPr>
          <p:nvPr/>
        </p:nvCxnSpPr>
        <p:spPr>
          <a:xfrm flipH="1" flipV="1">
            <a:off x="999066" y="5090830"/>
            <a:ext cx="610112" cy="1346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Rounded Rectangle 76"/>
          <p:cNvSpPr>
            <a:spLocks noChangeAspect="1"/>
          </p:cNvSpPr>
          <p:nvPr/>
        </p:nvSpPr>
        <p:spPr>
          <a:xfrm>
            <a:off x="6432338" y="4779559"/>
            <a:ext cx="690033" cy="690033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78" name="Straight Connector 77"/>
          <p:cNvCxnSpPr/>
          <p:nvPr/>
        </p:nvCxnSpPr>
        <p:spPr>
          <a:xfrm flipH="1">
            <a:off x="7164704" y="5133163"/>
            <a:ext cx="426401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endCxn id="82" idx="3"/>
          </p:cNvCxnSpPr>
          <p:nvPr/>
        </p:nvCxnSpPr>
        <p:spPr>
          <a:xfrm flipH="1">
            <a:off x="5871572" y="5119427"/>
            <a:ext cx="498148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0" name="Picture 79" descr="1234405093667521867buggi_server_1.svg.hi.png"/>
          <p:cNvPicPr preferRelativeResize="0"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232" y="4791417"/>
            <a:ext cx="441379" cy="579792"/>
          </a:xfrm>
          <a:prstGeom prst="rect">
            <a:avLst/>
          </a:prstGeom>
        </p:spPr>
      </p:pic>
      <p:pic>
        <p:nvPicPr>
          <p:cNvPr id="81" name="Picture 80" descr="1234405093667521867buggi_server_1.svg.hi.png"/>
          <p:cNvPicPr preferRelativeResize="0"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0542" y="4951010"/>
            <a:ext cx="441379" cy="579792"/>
          </a:xfrm>
          <a:prstGeom prst="rect">
            <a:avLst/>
          </a:prstGeom>
        </p:spPr>
      </p:pic>
      <p:pic>
        <p:nvPicPr>
          <p:cNvPr id="82" name="Picture 8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7034" y="4825871"/>
            <a:ext cx="454538" cy="587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" name="TextBox 82"/>
          <p:cNvSpPr txBox="1"/>
          <p:nvPr/>
        </p:nvSpPr>
        <p:spPr>
          <a:xfrm>
            <a:off x="1711559" y="6323990"/>
            <a:ext cx="19808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Real network</a:t>
            </a:r>
            <a:endParaRPr lang="en-US" sz="2400" dirty="0"/>
          </a:p>
        </p:txBody>
      </p:sp>
      <p:sp>
        <p:nvSpPr>
          <p:cNvPr id="84" name="TextBox 83"/>
          <p:cNvSpPr txBox="1"/>
          <p:nvPr/>
        </p:nvSpPr>
        <p:spPr>
          <a:xfrm>
            <a:off x="5857461" y="6323990"/>
            <a:ext cx="2031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Abstract view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693879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Separation of Concerns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Hide irrelevant details</a:t>
            </a:r>
          </a:p>
          <a:p>
            <a:pPr lvl="1"/>
            <a:r>
              <a:rPr lang="en-US" dirty="0"/>
              <a:t>Load balancer doesn’t see </a:t>
            </a:r>
            <a:r>
              <a:rPr lang="en-US" dirty="0" smtClean="0"/>
              <a:t>the internal </a:t>
            </a:r>
            <a:br>
              <a:rPr lang="en-US" dirty="0" smtClean="0"/>
            </a:br>
            <a:r>
              <a:rPr lang="en-US" dirty="0" smtClean="0"/>
              <a:t>topology or any routing changes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16</a:t>
            </a:fld>
            <a:endParaRPr lang="en-US" dirty="0"/>
          </a:p>
        </p:txBody>
      </p:sp>
      <p:pic>
        <p:nvPicPr>
          <p:cNvPr id="5" name="Picture 4" descr="1234405093667521867buggi_server_1.svg.hi.png"/>
          <p:cNvPicPr preferRelativeResize="0"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3166" y="4091775"/>
            <a:ext cx="441379" cy="57979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133" y="4120166"/>
            <a:ext cx="454538" cy="587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ounded Rectangle 6"/>
          <p:cNvSpPr/>
          <p:nvPr/>
        </p:nvSpPr>
        <p:spPr>
          <a:xfrm>
            <a:off x="1596202" y="3531883"/>
            <a:ext cx="342900" cy="3429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2570152" y="4974333"/>
            <a:ext cx="342900" cy="3429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2739714" y="4674555"/>
            <a:ext cx="1" cy="225827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2738200" y="3950484"/>
            <a:ext cx="1" cy="225827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1583220" y="4242810"/>
            <a:ext cx="342900" cy="3429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1751117" y="4671187"/>
            <a:ext cx="1" cy="225827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1749604" y="3947117"/>
            <a:ext cx="1" cy="225827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2025095" y="4444069"/>
            <a:ext cx="426401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2025095" y="5159948"/>
            <a:ext cx="426401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2025095" y="3696105"/>
            <a:ext cx="426401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2994925" y="4413722"/>
            <a:ext cx="426401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/>
          <p:cNvSpPr>
            <a:spLocks noChangeAspect="1"/>
          </p:cNvSpPr>
          <p:nvPr/>
        </p:nvSpPr>
        <p:spPr>
          <a:xfrm>
            <a:off x="2566750" y="4248789"/>
            <a:ext cx="342900" cy="3429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ounded Rectangle 18"/>
          <p:cNvSpPr/>
          <p:nvPr/>
        </p:nvSpPr>
        <p:spPr>
          <a:xfrm>
            <a:off x="1581556" y="4970966"/>
            <a:ext cx="342900" cy="3429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0" name="Picture 19" descr="1234405093667521867buggi_server_1.svg.hi.png"/>
          <p:cNvPicPr preferRelativeResize="0"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3166" y="3377908"/>
            <a:ext cx="441379" cy="579792"/>
          </a:xfrm>
          <a:prstGeom prst="rect">
            <a:avLst/>
          </a:prstGeom>
        </p:spPr>
      </p:pic>
      <p:cxnSp>
        <p:nvCxnSpPr>
          <p:cNvPr id="21" name="Straight Connector 20"/>
          <p:cNvCxnSpPr/>
          <p:nvPr/>
        </p:nvCxnSpPr>
        <p:spPr>
          <a:xfrm flipH="1" flipV="1">
            <a:off x="3009442" y="5209878"/>
            <a:ext cx="664413" cy="21878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 flipV="1">
            <a:off x="3029494" y="4591747"/>
            <a:ext cx="644361" cy="384989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3018512" y="3685908"/>
            <a:ext cx="426401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/>
          <p:cNvSpPr>
            <a:spLocks noChangeAspect="1"/>
          </p:cNvSpPr>
          <p:nvPr/>
        </p:nvSpPr>
        <p:spPr>
          <a:xfrm>
            <a:off x="2570152" y="3549900"/>
            <a:ext cx="342900" cy="3429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5" name="Straight Connector 24"/>
          <p:cNvCxnSpPr>
            <a:stCxn id="11" idx="1"/>
          </p:cNvCxnSpPr>
          <p:nvPr/>
        </p:nvCxnSpPr>
        <p:spPr>
          <a:xfrm flipH="1" flipV="1">
            <a:off x="973108" y="4400797"/>
            <a:ext cx="610112" cy="1346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Rounded Rectangle 25"/>
          <p:cNvSpPr>
            <a:spLocks noChangeAspect="1"/>
          </p:cNvSpPr>
          <p:nvPr/>
        </p:nvSpPr>
        <p:spPr>
          <a:xfrm>
            <a:off x="6406380" y="4089526"/>
            <a:ext cx="690033" cy="690033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7138746" y="4443130"/>
            <a:ext cx="426401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endCxn id="31" idx="3"/>
          </p:cNvCxnSpPr>
          <p:nvPr/>
        </p:nvCxnSpPr>
        <p:spPr>
          <a:xfrm flipH="1">
            <a:off x="5845614" y="4429394"/>
            <a:ext cx="498148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9" name="Picture 28" descr="1234405093667521867buggi_server_1.svg.hi.png"/>
          <p:cNvPicPr preferRelativeResize="0"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5274" y="4101384"/>
            <a:ext cx="441379" cy="579792"/>
          </a:xfrm>
          <a:prstGeom prst="rect">
            <a:avLst/>
          </a:prstGeom>
        </p:spPr>
      </p:pic>
      <p:pic>
        <p:nvPicPr>
          <p:cNvPr id="30" name="Picture 29" descr="1234405093667521867buggi_server_1.svg.hi.png"/>
          <p:cNvPicPr preferRelativeResize="0"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4584" y="4260977"/>
            <a:ext cx="441379" cy="579792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1076" y="4135838"/>
            <a:ext cx="454538" cy="587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TextBox 31"/>
          <p:cNvSpPr txBox="1"/>
          <p:nvPr/>
        </p:nvSpPr>
        <p:spPr>
          <a:xfrm>
            <a:off x="1685601" y="5633957"/>
            <a:ext cx="19543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Routing view</a:t>
            </a:r>
            <a:endParaRPr lang="en-US" sz="2400" dirty="0"/>
          </a:p>
        </p:txBody>
      </p:sp>
      <p:sp>
        <p:nvSpPr>
          <p:cNvPr id="33" name="TextBox 32"/>
          <p:cNvSpPr txBox="1"/>
          <p:nvPr/>
        </p:nvSpPr>
        <p:spPr>
          <a:xfrm>
            <a:off x="5408010" y="5633957"/>
            <a:ext cx="28648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Load-balancer view</a:t>
            </a:r>
            <a:endParaRPr lang="en-US" sz="2400" dirty="0"/>
          </a:p>
        </p:txBody>
      </p:sp>
      <p:sp>
        <p:nvSpPr>
          <p:cNvPr id="36" name="Freeform 35"/>
          <p:cNvSpPr/>
          <p:nvPr/>
        </p:nvSpPr>
        <p:spPr>
          <a:xfrm>
            <a:off x="1058333" y="3465641"/>
            <a:ext cx="2286000" cy="716892"/>
          </a:xfrm>
          <a:custGeom>
            <a:avLst/>
            <a:gdLst>
              <a:gd name="connsiteX0" fmla="*/ 0 w 2286000"/>
              <a:gd name="connsiteY0" fmla="*/ 716892 h 716892"/>
              <a:gd name="connsiteX1" fmla="*/ 541867 w 2286000"/>
              <a:gd name="connsiteY1" fmla="*/ 598359 h 716892"/>
              <a:gd name="connsiteX2" fmla="*/ 939800 w 2286000"/>
              <a:gd name="connsiteY2" fmla="*/ 22626 h 716892"/>
              <a:gd name="connsiteX3" fmla="*/ 2286000 w 2286000"/>
              <a:gd name="connsiteY3" fmla="*/ 107292 h 7168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86000" h="716892">
                <a:moveTo>
                  <a:pt x="0" y="716892"/>
                </a:moveTo>
                <a:cubicBezTo>
                  <a:pt x="192617" y="715481"/>
                  <a:pt x="385234" y="714070"/>
                  <a:pt x="541867" y="598359"/>
                </a:cubicBezTo>
                <a:cubicBezTo>
                  <a:pt x="698500" y="482648"/>
                  <a:pt x="649111" y="104470"/>
                  <a:pt x="939800" y="22626"/>
                </a:cubicBezTo>
                <a:cubicBezTo>
                  <a:pt x="1230489" y="-59218"/>
                  <a:pt x="2286000" y="107292"/>
                  <a:pt x="2286000" y="107292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 36"/>
          <p:cNvSpPr/>
          <p:nvPr/>
        </p:nvSpPr>
        <p:spPr>
          <a:xfrm>
            <a:off x="1049867" y="3791972"/>
            <a:ext cx="2319866" cy="551555"/>
          </a:xfrm>
          <a:custGeom>
            <a:avLst/>
            <a:gdLst>
              <a:gd name="connsiteX0" fmla="*/ 0 w 2319866"/>
              <a:gd name="connsiteY0" fmla="*/ 551428 h 551555"/>
              <a:gd name="connsiteX1" fmla="*/ 1329266 w 2319866"/>
              <a:gd name="connsiteY1" fmla="*/ 466761 h 551555"/>
              <a:gd name="connsiteX2" fmla="*/ 1608666 w 2319866"/>
              <a:gd name="connsiteY2" fmla="*/ 34961 h 551555"/>
              <a:gd name="connsiteX3" fmla="*/ 2319866 w 2319866"/>
              <a:gd name="connsiteY3" fmla="*/ 26495 h 5515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19866" h="551555">
                <a:moveTo>
                  <a:pt x="0" y="551428"/>
                </a:moveTo>
                <a:cubicBezTo>
                  <a:pt x="530577" y="552133"/>
                  <a:pt x="1061155" y="552839"/>
                  <a:pt x="1329266" y="466761"/>
                </a:cubicBezTo>
                <a:cubicBezTo>
                  <a:pt x="1597377" y="380683"/>
                  <a:pt x="1443566" y="108339"/>
                  <a:pt x="1608666" y="34961"/>
                </a:cubicBezTo>
                <a:cubicBezTo>
                  <a:pt x="1773766" y="-38417"/>
                  <a:pt x="2319866" y="26495"/>
                  <a:pt x="2319866" y="26495"/>
                </a:cubicBezTo>
              </a:path>
            </a:pathLst>
          </a:cu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057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High-Level Architecture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17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78856" y="508579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290942" y="3663913"/>
            <a:ext cx="4724400" cy="554340"/>
          </a:xfrm>
          <a:prstGeom prst="roundRect">
            <a:avLst/>
          </a:prstGeom>
          <a:solidFill>
            <a:srgbClr val="404040"/>
          </a:solidFill>
          <a:ln>
            <a:solidFill>
              <a:srgbClr val="40404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 smtClean="0">
                <a:solidFill>
                  <a:srgbClr val="FFFFFF"/>
                </a:solidFill>
                <a:latin typeface="+mj-lt"/>
              </a:rPr>
              <a:t>Controller Platform</a:t>
            </a:r>
            <a:endParaRPr lang="en-US" sz="2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57199" y="1778001"/>
            <a:ext cx="2116667" cy="880534"/>
          </a:xfrm>
          <a:prstGeom prst="round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 smtClean="0">
                <a:solidFill>
                  <a:srgbClr val="FFFFFF"/>
                </a:solidFill>
                <a:latin typeface="+mj-lt"/>
              </a:rPr>
              <a:t>View Definitions</a:t>
            </a:r>
            <a:endParaRPr lang="en-US" sz="2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868334" y="511646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5715002" y="511646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6558142" y="511646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Up Arrow 18"/>
          <p:cNvSpPr/>
          <p:nvPr/>
        </p:nvSpPr>
        <p:spPr>
          <a:xfrm>
            <a:off x="4172655" y="4351862"/>
            <a:ext cx="211667" cy="524934"/>
          </a:xfrm>
          <a:prstGeom prst="upArrow">
            <a:avLst/>
          </a:prstGeom>
          <a:solidFill>
            <a:schemeClr val="tx1">
              <a:lumMod val="75000"/>
              <a:lumOff val="25000"/>
            </a:schemeClr>
          </a:solidFill>
          <a:ln w="12700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Up Arrow 19"/>
          <p:cNvSpPr/>
          <p:nvPr/>
        </p:nvSpPr>
        <p:spPr>
          <a:xfrm rot="10800000">
            <a:off x="4775197" y="4351862"/>
            <a:ext cx="211667" cy="524934"/>
          </a:xfrm>
          <a:prstGeom prst="upArrow">
            <a:avLst/>
          </a:prstGeom>
          <a:solidFill>
            <a:schemeClr val="tx1">
              <a:lumMod val="75000"/>
              <a:lumOff val="25000"/>
            </a:schemeClr>
          </a:solidFill>
          <a:ln w="12700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2357265" y="511646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>
            <a:off x="3153134" y="511646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ounded Rectangle 24"/>
          <p:cNvSpPr/>
          <p:nvPr/>
        </p:nvSpPr>
        <p:spPr>
          <a:xfrm>
            <a:off x="3996274" y="511646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>
            <a:off x="2748142" y="1778026"/>
            <a:ext cx="862192" cy="880534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 smtClean="0">
                <a:solidFill>
                  <a:srgbClr val="FFFFFF"/>
                </a:solidFill>
                <a:latin typeface="+mj-lt"/>
              </a:rPr>
              <a:t>M1</a:t>
            </a:r>
            <a:endParaRPr lang="en-US" sz="2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3813533" y="1778001"/>
            <a:ext cx="862192" cy="880534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 smtClean="0">
                <a:solidFill>
                  <a:srgbClr val="FFFFFF"/>
                </a:solidFill>
                <a:latin typeface="+mj-lt"/>
              </a:rPr>
              <a:t>M2</a:t>
            </a:r>
            <a:endParaRPr lang="en-US" sz="2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4907143" y="1778026"/>
            <a:ext cx="862192" cy="880534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 smtClean="0">
                <a:solidFill>
                  <a:srgbClr val="FFFFFF"/>
                </a:solidFill>
                <a:latin typeface="+mj-lt"/>
              </a:rPr>
              <a:t>M3</a:t>
            </a:r>
            <a:endParaRPr lang="en-US" sz="2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5982408" y="1778001"/>
            <a:ext cx="2704391" cy="880534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 smtClean="0">
                <a:solidFill>
                  <a:srgbClr val="FFFFFF"/>
                </a:solidFill>
                <a:latin typeface="+mj-lt"/>
              </a:rPr>
              <a:t>Composition Spec</a:t>
            </a:r>
            <a:endParaRPr lang="en-US" sz="2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31" name="Up Arrow 30"/>
          <p:cNvSpPr/>
          <p:nvPr/>
        </p:nvSpPr>
        <p:spPr>
          <a:xfrm rot="13131325">
            <a:off x="6955386" y="2895623"/>
            <a:ext cx="211667" cy="524934"/>
          </a:xfrm>
          <a:prstGeom prst="upArrow">
            <a:avLst/>
          </a:prstGeom>
          <a:ln w="1270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Up Arrow 31"/>
          <p:cNvSpPr/>
          <p:nvPr/>
        </p:nvSpPr>
        <p:spPr>
          <a:xfrm rot="8210100">
            <a:off x="1655248" y="2895650"/>
            <a:ext cx="211667" cy="524934"/>
          </a:xfrm>
          <a:prstGeom prst="upArrow">
            <a:avLst/>
          </a:prstGeom>
          <a:ln w="1270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Up Arrow 32"/>
          <p:cNvSpPr/>
          <p:nvPr/>
        </p:nvSpPr>
        <p:spPr>
          <a:xfrm>
            <a:off x="3935596" y="2895623"/>
            <a:ext cx="211667" cy="524934"/>
          </a:xfrm>
          <a:prstGeom prst="upArrow">
            <a:avLst/>
          </a:prstGeom>
          <a:ln w="1270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Up Arrow 33"/>
          <p:cNvSpPr/>
          <p:nvPr/>
        </p:nvSpPr>
        <p:spPr>
          <a:xfrm rot="10800000">
            <a:off x="4385741" y="2895623"/>
            <a:ext cx="211667" cy="524934"/>
          </a:xfrm>
          <a:prstGeom prst="upArrow">
            <a:avLst/>
          </a:prstGeom>
          <a:ln w="1270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Up Arrow 34"/>
          <p:cNvSpPr/>
          <p:nvPr/>
        </p:nvSpPr>
        <p:spPr>
          <a:xfrm>
            <a:off x="5036244" y="2912559"/>
            <a:ext cx="211667" cy="524934"/>
          </a:xfrm>
          <a:prstGeom prst="upArrow">
            <a:avLst/>
          </a:prstGeom>
          <a:ln w="1270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Up Arrow 35"/>
          <p:cNvSpPr/>
          <p:nvPr/>
        </p:nvSpPr>
        <p:spPr>
          <a:xfrm rot="10800000">
            <a:off x="5486389" y="2912559"/>
            <a:ext cx="211667" cy="524934"/>
          </a:xfrm>
          <a:prstGeom prst="upArrow">
            <a:avLst/>
          </a:prstGeom>
          <a:ln w="1270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Up Arrow 36"/>
          <p:cNvSpPr/>
          <p:nvPr/>
        </p:nvSpPr>
        <p:spPr>
          <a:xfrm>
            <a:off x="2818021" y="2929492"/>
            <a:ext cx="211667" cy="524934"/>
          </a:xfrm>
          <a:prstGeom prst="upArrow">
            <a:avLst/>
          </a:prstGeom>
          <a:ln w="1270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Up Arrow 37"/>
          <p:cNvSpPr/>
          <p:nvPr/>
        </p:nvSpPr>
        <p:spPr>
          <a:xfrm rot="10800000">
            <a:off x="3268166" y="2929492"/>
            <a:ext cx="211667" cy="524934"/>
          </a:xfrm>
          <a:prstGeom prst="upArrow">
            <a:avLst/>
          </a:prstGeom>
          <a:ln w="1270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5085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Alternatives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Option #1: virtualize the </a:t>
            </a:r>
            <a:r>
              <a:rPr lang="en-US" dirty="0" err="1" smtClean="0"/>
              <a:t>OpenFlow</a:t>
            </a:r>
            <a:r>
              <a:rPr lang="en-US" dirty="0" smtClean="0"/>
              <a:t> API</a:t>
            </a:r>
          </a:p>
          <a:p>
            <a:pPr lvl="1"/>
            <a:r>
              <a:rPr lang="en-US" dirty="0" smtClean="0"/>
              <a:t>Many API calls, few high-level constructs</a:t>
            </a:r>
          </a:p>
          <a:p>
            <a:pPr lvl="1"/>
            <a:r>
              <a:rPr lang="en-US" dirty="0" smtClean="0"/>
              <a:t>Modules map between topology views</a:t>
            </a:r>
          </a:p>
          <a:p>
            <a:pPr lvl="1"/>
            <a:r>
              <a:rPr lang="en-US" dirty="0" smtClean="0"/>
              <a:t>Nested virtualization becomes expensive</a:t>
            </a:r>
          </a:p>
          <a:p>
            <a:r>
              <a:rPr lang="en-US" dirty="0" smtClean="0"/>
              <a:t>Option #2: language-based solution</a:t>
            </a:r>
          </a:p>
          <a:p>
            <a:pPr lvl="1"/>
            <a:r>
              <a:rPr lang="en-US" dirty="0" smtClean="0"/>
              <a:t>High-level core language for writing modules</a:t>
            </a:r>
          </a:p>
          <a:p>
            <a:pPr lvl="1"/>
            <a:r>
              <a:rPr lang="en-US" dirty="0" smtClean="0"/>
              <a:t>High-level specification of network views</a:t>
            </a:r>
          </a:p>
          <a:p>
            <a:pPr lvl="1"/>
            <a:r>
              <a:rPr lang="en-US" dirty="0" smtClean="0"/>
              <a:t>Compiler performs syntactic transformations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2093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Supporting Topology 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6228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Virtual ports</a:t>
            </a:r>
          </a:p>
          <a:p>
            <a:pPr lvl="1"/>
            <a:r>
              <a:rPr lang="en-US" dirty="0" smtClean="0"/>
              <a:t>(V, 1): [(P1,2)]</a:t>
            </a:r>
          </a:p>
          <a:p>
            <a:pPr lvl="1"/>
            <a:r>
              <a:rPr lang="en-US" dirty="0" smtClean="0"/>
              <a:t>(V, 2): [(P2, 5)]</a:t>
            </a:r>
          </a:p>
          <a:p>
            <a:r>
              <a:rPr lang="en-US" dirty="0" smtClean="0"/>
              <a:t>Simple firewall policy</a:t>
            </a:r>
          </a:p>
          <a:p>
            <a:pPr lvl="1"/>
            <a:r>
              <a:rPr lang="en-US" dirty="0" smtClean="0"/>
              <a:t>in=1</a:t>
            </a:r>
            <a:r>
              <a:rPr lang="en-US" dirty="0" smtClean="0">
                <a:sym typeface="Wingdings"/>
              </a:rPr>
              <a:t> out=2</a:t>
            </a:r>
            <a:endParaRPr lang="en-US" dirty="0" smtClean="0"/>
          </a:p>
          <a:p>
            <a:r>
              <a:rPr lang="en-US" dirty="0" smtClean="0"/>
              <a:t>Virtual headers</a:t>
            </a:r>
          </a:p>
          <a:p>
            <a:pPr lvl="1"/>
            <a:r>
              <a:rPr lang="en-US" dirty="0" smtClean="0"/>
              <a:t>Push virtual ports</a:t>
            </a:r>
          </a:p>
          <a:p>
            <a:pPr lvl="1"/>
            <a:r>
              <a:rPr lang="en-US" dirty="0" smtClean="0"/>
              <a:t>Route on these ports</a:t>
            </a:r>
          </a:p>
          <a:p>
            <a:pPr lvl="1"/>
            <a:r>
              <a:rPr lang="en-US" dirty="0" smtClean="0"/>
              <a:t>From (P1,2) to (P2,5)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19</a:t>
            </a:fld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5997467" y="3929590"/>
            <a:ext cx="342900" cy="3429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6971417" y="5372040"/>
            <a:ext cx="342900" cy="3429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7140979" y="5072262"/>
            <a:ext cx="1" cy="225827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7139465" y="4348191"/>
            <a:ext cx="1" cy="225827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5984485" y="4640517"/>
            <a:ext cx="342900" cy="3429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6152382" y="5068894"/>
            <a:ext cx="1" cy="225827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6150869" y="4344824"/>
            <a:ext cx="1" cy="225827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6426360" y="4841776"/>
            <a:ext cx="426401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6426360" y="5557655"/>
            <a:ext cx="426401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6426360" y="4093812"/>
            <a:ext cx="426401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7396190" y="4811429"/>
            <a:ext cx="426401" cy="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/>
          <p:cNvSpPr>
            <a:spLocks noChangeAspect="1"/>
          </p:cNvSpPr>
          <p:nvPr/>
        </p:nvSpPr>
        <p:spPr>
          <a:xfrm>
            <a:off x="6968015" y="4646496"/>
            <a:ext cx="342900" cy="3429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ounded Rectangle 18"/>
          <p:cNvSpPr/>
          <p:nvPr/>
        </p:nvSpPr>
        <p:spPr>
          <a:xfrm>
            <a:off x="5982821" y="5368673"/>
            <a:ext cx="342900" cy="3429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 flipH="1" flipV="1">
            <a:off x="7410707" y="5607585"/>
            <a:ext cx="664413" cy="21878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 flipV="1">
            <a:off x="7430759" y="4989454"/>
            <a:ext cx="644361" cy="384989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419777" y="4083615"/>
            <a:ext cx="426401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/>
          <p:cNvSpPr>
            <a:spLocks noChangeAspect="1"/>
          </p:cNvSpPr>
          <p:nvPr/>
        </p:nvSpPr>
        <p:spPr>
          <a:xfrm>
            <a:off x="6971417" y="3947607"/>
            <a:ext cx="342900" cy="3429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5" name="Straight Connector 24"/>
          <p:cNvCxnSpPr>
            <a:stCxn id="11" idx="1"/>
          </p:cNvCxnSpPr>
          <p:nvPr/>
        </p:nvCxnSpPr>
        <p:spPr>
          <a:xfrm flipH="1" flipV="1">
            <a:off x="5374373" y="4798504"/>
            <a:ext cx="610112" cy="1346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Rounded Rectangle 25"/>
          <p:cNvSpPr>
            <a:spLocks noChangeAspect="1"/>
          </p:cNvSpPr>
          <p:nvPr/>
        </p:nvSpPr>
        <p:spPr>
          <a:xfrm>
            <a:off x="6369720" y="2002493"/>
            <a:ext cx="690033" cy="690033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V</a:t>
            </a:r>
            <a:endParaRPr lang="en-US" sz="3200" dirty="0"/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7102086" y="2356097"/>
            <a:ext cx="426401" cy="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endCxn id="31" idx="3"/>
          </p:cNvCxnSpPr>
          <p:nvPr/>
        </p:nvCxnSpPr>
        <p:spPr>
          <a:xfrm flipH="1">
            <a:off x="5808954" y="2342361"/>
            <a:ext cx="498148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9" name="Picture 28" descr="1234405093667521867buggi_server_1.svg.hi.png"/>
          <p:cNvPicPr preferRelativeResize="0"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944" y="2014351"/>
            <a:ext cx="441379" cy="579792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4416" y="2048805"/>
            <a:ext cx="454538" cy="587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TextBox 33"/>
          <p:cNvSpPr txBox="1"/>
          <p:nvPr/>
        </p:nvSpPr>
        <p:spPr>
          <a:xfrm>
            <a:off x="5975889" y="1984149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7102086" y="1958029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6238006" y="2871801"/>
            <a:ext cx="9029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firewall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6238006" y="5941497"/>
            <a:ext cx="890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routing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5919647" y="4630013"/>
            <a:ext cx="46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P1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6920716" y="4629764"/>
            <a:ext cx="46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P2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5915317" y="4306358"/>
            <a:ext cx="2987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43" name="TextBox 42"/>
          <p:cNvSpPr txBox="1"/>
          <p:nvPr/>
        </p:nvSpPr>
        <p:spPr>
          <a:xfrm>
            <a:off x="6871042" y="4322790"/>
            <a:ext cx="2987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44" name="TextBox 43"/>
          <p:cNvSpPr txBox="1"/>
          <p:nvPr/>
        </p:nvSpPr>
        <p:spPr>
          <a:xfrm>
            <a:off x="6621936" y="4538801"/>
            <a:ext cx="2987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45" name="TextBox 44"/>
          <p:cNvSpPr txBox="1"/>
          <p:nvPr/>
        </p:nvSpPr>
        <p:spPr>
          <a:xfrm>
            <a:off x="5685705" y="4521867"/>
            <a:ext cx="2987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46" name="TextBox 45"/>
          <p:cNvSpPr txBox="1"/>
          <p:nvPr/>
        </p:nvSpPr>
        <p:spPr>
          <a:xfrm>
            <a:off x="5881945" y="4948543"/>
            <a:ext cx="2987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3</a:t>
            </a:r>
            <a:endParaRPr lang="en-US" sz="1600" dirty="0"/>
          </a:p>
        </p:txBody>
      </p:sp>
      <p:sp>
        <p:nvSpPr>
          <p:cNvPr id="47" name="TextBox 46"/>
          <p:cNvSpPr txBox="1"/>
          <p:nvPr/>
        </p:nvSpPr>
        <p:spPr>
          <a:xfrm>
            <a:off x="6860960" y="4957010"/>
            <a:ext cx="2987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3</a:t>
            </a:r>
            <a:endParaRPr lang="en-US" sz="1600" dirty="0"/>
          </a:p>
        </p:txBody>
      </p:sp>
      <p:sp>
        <p:nvSpPr>
          <p:cNvPr id="48" name="TextBox 47"/>
          <p:cNvSpPr txBox="1"/>
          <p:nvPr/>
        </p:nvSpPr>
        <p:spPr>
          <a:xfrm>
            <a:off x="6304771" y="4537023"/>
            <a:ext cx="2987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4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7285514" y="4953221"/>
            <a:ext cx="2987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4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7375001" y="4485572"/>
            <a:ext cx="2987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5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7210451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777" y="274638"/>
            <a:ext cx="8875889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Software Defined Networking (SDN)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2</a:t>
            </a:fld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290942" y="3099473"/>
            <a:ext cx="4724400" cy="554340"/>
          </a:xfrm>
          <a:prstGeom prst="roundRect">
            <a:avLst/>
          </a:prstGeom>
          <a:solidFill>
            <a:srgbClr val="404040"/>
          </a:solidFill>
          <a:ln>
            <a:solidFill>
              <a:srgbClr val="40404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 smtClean="0">
                <a:solidFill>
                  <a:srgbClr val="FFFFFF"/>
                </a:solidFill>
                <a:latin typeface="+mj-lt"/>
              </a:rPr>
              <a:t>Controller Platform</a:t>
            </a:r>
            <a:endParaRPr lang="en-US" sz="2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290942" y="2366061"/>
            <a:ext cx="4724400" cy="554340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 smtClean="0">
                <a:solidFill>
                  <a:srgbClr val="FFFFFF"/>
                </a:solidFill>
                <a:latin typeface="+mj-lt"/>
              </a:rPr>
              <a:t>Controller Application</a:t>
            </a:r>
            <a:endParaRPr lang="en-US" sz="2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868334" y="455202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5715002" y="455202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6558142" y="455202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p Arrow 11"/>
          <p:cNvSpPr/>
          <p:nvPr/>
        </p:nvSpPr>
        <p:spPr>
          <a:xfrm>
            <a:off x="4271432" y="3801533"/>
            <a:ext cx="211667" cy="524934"/>
          </a:xfrm>
          <a:prstGeom prst="upArrow">
            <a:avLst/>
          </a:prstGeom>
          <a:solidFill>
            <a:schemeClr val="tx1">
              <a:lumMod val="75000"/>
              <a:lumOff val="25000"/>
            </a:schemeClr>
          </a:solidFill>
          <a:ln w="12700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Up Arrow 12"/>
          <p:cNvSpPr/>
          <p:nvPr/>
        </p:nvSpPr>
        <p:spPr>
          <a:xfrm rot="10800000">
            <a:off x="4873974" y="3801533"/>
            <a:ext cx="211667" cy="524934"/>
          </a:xfrm>
          <a:prstGeom prst="upArrow">
            <a:avLst/>
          </a:prstGeom>
          <a:solidFill>
            <a:schemeClr val="tx1">
              <a:lumMod val="75000"/>
              <a:lumOff val="25000"/>
            </a:schemeClr>
          </a:solidFill>
          <a:ln w="12700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2357265" y="455202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3153134" y="455202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3996274" y="455202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1382889" y="2920401"/>
            <a:ext cx="747889" cy="40982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11664" y="2083841"/>
            <a:ext cx="2356557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Network-wide visibility and control</a:t>
            </a:r>
            <a:endParaRPr lang="en-US" sz="2400" dirty="0"/>
          </a:p>
        </p:txBody>
      </p:sp>
      <p:cxnSp>
        <p:nvCxnSpPr>
          <p:cNvPr id="25" name="Straight Arrow Connector 24"/>
          <p:cNvCxnSpPr>
            <a:stCxn id="28" idx="1"/>
          </p:cNvCxnSpPr>
          <p:nvPr/>
        </p:nvCxnSpPr>
        <p:spPr>
          <a:xfrm flipH="1" flipV="1">
            <a:off x="5325534" y="4049889"/>
            <a:ext cx="1362430" cy="4445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687964" y="3678847"/>
            <a:ext cx="28652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Direct control via open interface</a:t>
            </a:r>
            <a:endParaRPr lang="en-US" sz="2400" dirty="0"/>
          </a:p>
        </p:txBody>
      </p:sp>
      <p:sp>
        <p:nvSpPr>
          <p:cNvPr id="31" name="TextBox 30"/>
          <p:cNvSpPr txBox="1"/>
          <p:nvPr/>
        </p:nvSpPr>
        <p:spPr>
          <a:xfrm>
            <a:off x="758052" y="5798720"/>
            <a:ext cx="79287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But, how should we write controller applications?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46696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8" grpId="0"/>
      <p:bldP spid="3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Modularity is crucial</a:t>
            </a:r>
          </a:p>
          <a:p>
            <a:pPr lvl="1"/>
            <a:r>
              <a:rPr lang="en-US" dirty="0" smtClean="0"/>
              <a:t>Ease </a:t>
            </a:r>
            <a:r>
              <a:rPr lang="en-US" dirty="0"/>
              <a:t>of writing, testing, and </a:t>
            </a:r>
            <a:r>
              <a:rPr lang="en-US" dirty="0" smtClean="0"/>
              <a:t>debugging</a:t>
            </a:r>
          </a:p>
          <a:p>
            <a:pPr lvl="1"/>
            <a:r>
              <a:rPr lang="en-US" dirty="0" smtClean="0"/>
              <a:t>Separation of concerns, code reuse, portability</a:t>
            </a:r>
          </a:p>
          <a:p>
            <a:r>
              <a:rPr lang="en-US" dirty="0" smtClean="0"/>
              <a:t>Language abstractions</a:t>
            </a:r>
          </a:p>
          <a:p>
            <a:pPr lvl="1"/>
            <a:r>
              <a:rPr lang="en-US" dirty="0" smtClean="0"/>
              <a:t>Parallel and sequential composition</a:t>
            </a:r>
          </a:p>
          <a:p>
            <a:pPr lvl="1"/>
            <a:r>
              <a:rPr lang="en-US" dirty="0" smtClean="0"/>
              <a:t>Abstract topology views</a:t>
            </a:r>
          </a:p>
          <a:p>
            <a:pPr lvl="1"/>
            <a:r>
              <a:rPr lang="en-US" dirty="0" smtClean="0"/>
              <a:t>Virtual packet headers</a:t>
            </a:r>
          </a:p>
          <a:p>
            <a:r>
              <a:rPr lang="en-US" dirty="0" smtClean="0"/>
              <a:t>Ongoing work</a:t>
            </a:r>
          </a:p>
          <a:p>
            <a:pPr lvl="1"/>
            <a:r>
              <a:rPr lang="en-US" dirty="0" smtClean="0"/>
              <a:t>Prototype system and more applications</a:t>
            </a:r>
          </a:p>
          <a:p>
            <a:pPr lvl="1"/>
            <a:r>
              <a:rPr lang="en-US" dirty="0" smtClean="0"/>
              <a:t>Richer data-plane models (e.g., </a:t>
            </a:r>
            <a:r>
              <a:rPr lang="en-US" dirty="0" err="1" smtClean="0"/>
              <a:t>OpenFlow</a:t>
            </a:r>
            <a:r>
              <a:rPr lang="en-US" dirty="0" smtClean="0"/>
              <a:t> 1.3)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4967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Frenetic Project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445" y="3991681"/>
            <a:ext cx="48895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/>
          </p:cNvSpPr>
          <p:nvPr/>
        </p:nvSpPr>
        <p:spPr bwMode="auto">
          <a:xfrm>
            <a:off x="2208431" y="5093201"/>
            <a:ext cx="469900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  <a:latin typeface="Myriad Pro Semibold" charset="0"/>
                <a:ea typeface="Myriad Pro Semibold" charset="0"/>
                <a:cs typeface="Myriad Pro Semibold" charset="0"/>
                <a:sym typeface="Myriad Pro Semibold" charset="0"/>
                <a:hlinkClick r:id="rId3"/>
              </a:rPr>
              <a:t>http://frenetic-lang.org</a:t>
            </a:r>
            <a:endParaRPr lang="en-US" sz="3600" dirty="0">
              <a:solidFill>
                <a:schemeClr val="tx1"/>
              </a:solidFill>
              <a:latin typeface="Myriad Pro Semibold" charset="0"/>
              <a:ea typeface="Myriad Pro Semibold" charset="0"/>
              <a:cs typeface="Myriad Pro Semibold" charset="0"/>
              <a:sym typeface="Myriad Pro Semibold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600201"/>
            <a:ext cx="8484848" cy="223596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Programming languages meets networking</a:t>
            </a:r>
          </a:p>
          <a:p>
            <a:pPr lvl="1"/>
            <a:r>
              <a:rPr lang="en-US" sz="2400" dirty="0" smtClean="0"/>
              <a:t>Cornell: </a:t>
            </a:r>
            <a:r>
              <a:rPr lang="en-US" sz="2000" dirty="0" smtClean="0"/>
              <a:t>Nate Foster, Gun </a:t>
            </a:r>
            <a:r>
              <a:rPr lang="en-US" sz="2000" dirty="0" err="1" smtClean="0"/>
              <a:t>Sirer</a:t>
            </a:r>
            <a:r>
              <a:rPr lang="en-US" sz="2000" dirty="0" smtClean="0"/>
              <a:t>, </a:t>
            </a:r>
            <a:r>
              <a:rPr lang="en-US" sz="2000" dirty="0" err="1" smtClean="0"/>
              <a:t>Arjun</a:t>
            </a:r>
            <a:r>
              <a:rPr lang="en-US" sz="2000" dirty="0" smtClean="0"/>
              <a:t> </a:t>
            </a:r>
            <a:r>
              <a:rPr lang="en-US" sz="2000" dirty="0" err="1" smtClean="0"/>
              <a:t>Guha</a:t>
            </a:r>
            <a:r>
              <a:rPr lang="en-US" sz="2000" dirty="0" smtClean="0"/>
              <a:t>, Robert Soule, </a:t>
            </a:r>
            <a:r>
              <a:rPr lang="en-US" sz="2000" dirty="0" err="1" smtClean="0"/>
              <a:t>Shrutarshi</a:t>
            </a:r>
            <a:r>
              <a:rPr lang="en-US" sz="2000" dirty="0" smtClean="0"/>
              <a:t> </a:t>
            </a:r>
            <a:r>
              <a:rPr lang="en-US" sz="2000" dirty="0" err="1" smtClean="0"/>
              <a:t>Basu</a:t>
            </a:r>
            <a:r>
              <a:rPr lang="en-US" sz="2000" dirty="0" smtClean="0"/>
              <a:t>, Mark </a:t>
            </a:r>
            <a:r>
              <a:rPr lang="en-US" sz="2000" dirty="0" err="1" smtClean="0"/>
              <a:t>Reitblatt</a:t>
            </a:r>
            <a:r>
              <a:rPr lang="en-US" sz="2000" dirty="0" smtClean="0"/>
              <a:t>, Alec Story</a:t>
            </a:r>
          </a:p>
          <a:p>
            <a:pPr lvl="1"/>
            <a:r>
              <a:rPr lang="en-US" sz="2400" dirty="0" smtClean="0"/>
              <a:t>Princeton: </a:t>
            </a:r>
            <a:r>
              <a:rPr lang="en-US" sz="2000" dirty="0" smtClean="0"/>
              <a:t>Dave Walker, Jen Rexford, Josh Reich, Rob Harrison, Chris Monsanto, Cole Schlesinger, Praveen </a:t>
            </a:r>
            <a:r>
              <a:rPr lang="en-US" sz="2000" dirty="0" err="1" smtClean="0"/>
              <a:t>Katta</a:t>
            </a:r>
            <a:r>
              <a:rPr lang="en-US" sz="2000" dirty="0" smtClean="0"/>
              <a:t>, </a:t>
            </a:r>
            <a:r>
              <a:rPr lang="en-US" sz="2000" dirty="0" err="1" smtClean="0"/>
              <a:t>Nayden</a:t>
            </a:r>
            <a:r>
              <a:rPr lang="en-US" sz="2000" dirty="0" smtClean="0"/>
              <a:t> </a:t>
            </a:r>
            <a:r>
              <a:rPr lang="en-US" sz="2000" dirty="0" err="1" smtClean="0"/>
              <a:t>Nedev</a:t>
            </a:r>
            <a:endParaRPr lang="en-US" sz="2000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213471" y="6211344"/>
            <a:ext cx="86508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Short overview at </a:t>
            </a:r>
            <a:r>
              <a:rPr lang="en-US" sz="2000" dirty="0"/>
              <a:t>http://</a:t>
            </a:r>
            <a:r>
              <a:rPr lang="en-US" sz="2000" dirty="0" err="1"/>
              <a:t>www.cs.princeton.edu</a:t>
            </a:r>
            <a:r>
              <a:rPr lang="en-US" sz="2000" dirty="0"/>
              <a:t>/~</a:t>
            </a:r>
            <a:r>
              <a:rPr lang="en-US" sz="2000" dirty="0" err="1"/>
              <a:t>jrex</a:t>
            </a:r>
            <a:r>
              <a:rPr lang="en-US" sz="2000" dirty="0"/>
              <a:t>/papers/frenetic12.pdf</a:t>
            </a:r>
          </a:p>
        </p:txBody>
      </p:sp>
    </p:spTree>
    <p:extLst>
      <p:ext uri="{BB962C8B-B14F-4D97-AF65-F5344CB8AC3E}">
        <p14:creationId xmlns:p14="http://schemas.microsoft.com/office/powerpoint/2010/main" val="26130662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Combining Many Networking Tasks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3</a:t>
            </a:fld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290942" y="3099473"/>
            <a:ext cx="4724400" cy="554340"/>
          </a:xfrm>
          <a:prstGeom prst="roundRect">
            <a:avLst/>
          </a:prstGeom>
          <a:solidFill>
            <a:srgbClr val="404040"/>
          </a:solidFill>
          <a:ln>
            <a:solidFill>
              <a:srgbClr val="40404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 smtClean="0">
                <a:solidFill>
                  <a:srgbClr val="FFFFFF"/>
                </a:solidFill>
                <a:latin typeface="+mj-lt"/>
              </a:rPr>
              <a:t>Controller Platform</a:t>
            </a:r>
            <a:endParaRPr lang="en-US" sz="2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290942" y="2366061"/>
            <a:ext cx="4724400" cy="554340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 smtClean="0">
                <a:solidFill>
                  <a:srgbClr val="FFFFFF"/>
                </a:solidFill>
                <a:latin typeface="+mj-lt"/>
              </a:rPr>
              <a:t>Route + Monitor + FW + LB</a:t>
            </a:r>
            <a:endParaRPr lang="en-US" sz="2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868334" y="455202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5715002" y="455202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6558142" y="455202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p Arrow 11"/>
          <p:cNvSpPr/>
          <p:nvPr/>
        </p:nvSpPr>
        <p:spPr>
          <a:xfrm>
            <a:off x="4271432" y="3801533"/>
            <a:ext cx="211667" cy="524934"/>
          </a:xfrm>
          <a:prstGeom prst="upArrow">
            <a:avLst/>
          </a:prstGeom>
          <a:solidFill>
            <a:schemeClr val="tx1">
              <a:lumMod val="75000"/>
              <a:lumOff val="25000"/>
            </a:schemeClr>
          </a:solidFill>
          <a:ln w="12700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Up Arrow 12"/>
          <p:cNvSpPr/>
          <p:nvPr/>
        </p:nvSpPr>
        <p:spPr>
          <a:xfrm rot="10800000">
            <a:off x="4873974" y="3801533"/>
            <a:ext cx="211667" cy="524934"/>
          </a:xfrm>
          <a:prstGeom prst="upArrow">
            <a:avLst/>
          </a:prstGeom>
          <a:solidFill>
            <a:schemeClr val="tx1">
              <a:lumMod val="75000"/>
              <a:lumOff val="25000"/>
            </a:schemeClr>
          </a:solidFill>
          <a:ln w="12700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2357265" y="455202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3153134" y="455202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3996274" y="455202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>
            <a:stCxn id="18" idx="2"/>
          </p:cNvCxnSpPr>
          <p:nvPr/>
        </p:nvCxnSpPr>
        <p:spPr>
          <a:xfrm>
            <a:off x="1075972" y="2502929"/>
            <a:ext cx="1054806" cy="20640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04610" y="1671932"/>
            <a:ext cx="17427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Monolithic application</a:t>
            </a:r>
            <a:endParaRPr lang="en-US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1172844" y="5725462"/>
            <a:ext cx="72498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Hard to program, test, debug, reuse, port, …</a:t>
            </a:r>
          </a:p>
        </p:txBody>
      </p:sp>
    </p:spTree>
    <p:extLst>
      <p:ext uri="{BB962C8B-B14F-4D97-AF65-F5344CB8AC3E}">
        <p14:creationId xmlns:p14="http://schemas.microsoft.com/office/powerpoint/2010/main" val="19980137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Modular Controller Applications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4</a:t>
            </a:fld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290942" y="3099473"/>
            <a:ext cx="4724400" cy="554340"/>
          </a:xfrm>
          <a:prstGeom prst="roundRect">
            <a:avLst/>
          </a:prstGeom>
          <a:solidFill>
            <a:srgbClr val="404040"/>
          </a:solidFill>
          <a:ln>
            <a:solidFill>
              <a:srgbClr val="40404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 smtClean="0">
                <a:solidFill>
                  <a:srgbClr val="FFFFFF"/>
                </a:solidFill>
                <a:latin typeface="+mj-lt"/>
              </a:rPr>
              <a:t>Controller Platform</a:t>
            </a:r>
            <a:endParaRPr lang="en-US" sz="2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172202" y="2374973"/>
            <a:ext cx="886893" cy="554340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 smtClean="0">
                <a:solidFill>
                  <a:srgbClr val="FFFFFF"/>
                </a:solidFill>
                <a:latin typeface="+mj-lt"/>
              </a:rPr>
              <a:t>LB</a:t>
            </a:r>
            <a:endParaRPr lang="en-US" sz="2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868334" y="455202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5715002" y="455202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6558142" y="455202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p Arrow 11"/>
          <p:cNvSpPr/>
          <p:nvPr/>
        </p:nvSpPr>
        <p:spPr>
          <a:xfrm>
            <a:off x="4271432" y="3801533"/>
            <a:ext cx="211667" cy="524934"/>
          </a:xfrm>
          <a:prstGeom prst="upArrow">
            <a:avLst/>
          </a:prstGeom>
          <a:solidFill>
            <a:schemeClr val="tx1">
              <a:lumMod val="75000"/>
              <a:lumOff val="25000"/>
            </a:schemeClr>
          </a:solidFill>
          <a:ln w="12700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Up Arrow 12"/>
          <p:cNvSpPr/>
          <p:nvPr/>
        </p:nvSpPr>
        <p:spPr>
          <a:xfrm rot="10800000">
            <a:off x="4873974" y="3801533"/>
            <a:ext cx="211667" cy="524934"/>
          </a:xfrm>
          <a:prstGeom prst="upArrow">
            <a:avLst/>
          </a:prstGeom>
          <a:solidFill>
            <a:schemeClr val="tx1">
              <a:lumMod val="75000"/>
              <a:lumOff val="25000"/>
            </a:schemeClr>
          </a:solidFill>
          <a:ln w="12700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2357265" y="455202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3153134" y="455202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3996274" y="455202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2290942" y="2377349"/>
            <a:ext cx="1128892" cy="554340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 smtClean="0">
                <a:solidFill>
                  <a:srgbClr val="FFFFFF"/>
                </a:solidFill>
                <a:latin typeface="+mj-lt"/>
              </a:rPr>
              <a:t>Route</a:t>
            </a:r>
            <a:endParaRPr lang="en-US" sz="2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3569175" y="2374973"/>
            <a:ext cx="1340556" cy="554340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 smtClean="0">
                <a:solidFill>
                  <a:srgbClr val="FFFFFF"/>
                </a:solidFill>
                <a:latin typeface="+mj-lt"/>
              </a:rPr>
              <a:t>Monitor</a:t>
            </a:r>
            <a:endParaRPr lang="en-US" sz="2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5059072" y="2374973"/>
            <a:ext cx="963789" cy="554340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 smtClean="0">
                <a:solidFill>
                  <a:srgbClr val="FFFFFF"/>
                </a:solidFill>
                <a:latin typeface="+mj-lt"/>
              </a:rPr>
              <a:t>FW</a:t>
            </a:r>
            <a:endParaRPr lang="en-US" sz="2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40955" y="5654907"/>
            <a:ext cx="571364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Easier to program, test, and debug</a:t>
            </a:r>
          </a:p>
          <a:p>
            <a:pPr algn="ctr"/>
            <a:r>
              <a:rPr lang="en-US" sz="2800" dirty="0" smtClean="0"/>
              <a:t>Greater reusability and portability</a:t>
            </a:r>
            <a:endParaRPr lang="en-US" sz="2800" dirty="0"/>
          </a:p>
        </p:txBody>
      </p:sp>
      <p:cxnSp>
        <p:nvCxnSpPr>
          <p:cNvPr id="21" name="Straight Arrow Connector 20"/>
          <p:cNvCxnSpPr>
            <a:stCxn id="22" idx="2"/>
          </p:cNvCxnSpPr>
          <p:nvPr/>
        </p:nvCxnSpPr>
        <p:spPr>
          <a:xfrm>
            <a:off x="1167694" y="2502929"/>
            <a:ext cx="963084" cy="20640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04610" y="1671932"/>
            <a:ext cx="19261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 module for each task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362563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Beyond Multi-Tenancy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5</a:t>
            </a:fld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290942" y="3099473"/>
            <a:ext cx="4724400" cy="554340"/>
          </a:xfrm>
          <a:prstGeom prst="roundRect">
            <a:avLst/>
          </a:prstGeom>
          <a:solidFill>
            <a:srgbClr val="404040"/>
          </a:solidFill>
          <a:ln>
            <a:solidFill>
              <a:srgbClr val="40404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 smtClean="0">
                <a:solidFill>
                  <a:srgbClr val="FFFFFF"/>
                </a:solidFill>
                <a:latin typeface="+mj-lt"/>
              </a:rPr>
              <a:t>Controller Platform</a:t>
            </a:r>
            <a:endParaRPr lang="en-US" sz="2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868334" y="455202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5715002" y="455202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6558142" y="455202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p Arrow 11"/>
          <p:cNvSpPr/>
          <p:nvPr/>
        </p:nvSpPr>
        <p:spPr>
          <a:xfrm>
            <a:off x="4271432" y="3801533"/>
            <a:ext cx="211667" cy="524934"/>
          </a:xfrm>
          <a:prstGeom prst="upArrow">
            <a:avLst/>
          </a:prstGeom>
          <a:solidFill>
            <a:schemeClr val="tx1">
              <a:lumMod val="75000"/>
              <a:lumOff val="25000"/>
            </a:schemeClr>
          </a:solidFill>
          <a:ln w="12700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Up Arrow 12"/>
          <p:cNvSpPr/>
          <p:nvPr/>
        </p:nvSpPr>
        <p:spPr>
          <a:xfrm rot="10800000">
            <a:off x="4873974" y="3801533"/>
            <a:ext cx="211667" cy="524934"/>
          </a:xfrm>
          <a:prstGeom prst="upArrow">
            <a:avLst/>
          </a:prstGeom>
          <a:solidFill>
            <a:schemeClr val="tx1">
              <a:lumMod val="75000"/>
              <a:lumOff val="25000"/>
            </a:schemeClr>
          </a:solidFill>
          <a:ln w="12700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2357265" y="455202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3153134" y="455202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3996274" y="455202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2290942" y="2377349"/>
            <a:ext cx="1319392" cy="554340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 smtClean="0">
                <a:solidFill>
                  <a:srgbClr val="FFFFFF"/>
                </a:solidFill>
                <a:latin typeface="+mj-lt"/>
              </a:rPr>
              <a:t>Slice 1</a:t>
            </a:r>
            <a:endParaRPr lang="en-US" sz="2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3779667" y="2359816"/>
            <a:ext cx="1319392" cy="554340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 smtClean="0">
                <a:solidFill>
                  <a:srgbClr val="FFFFFF"/>
                </a:solidFill>
                <a:latin typeface="+mj-lt"/>
              </a:rPr>
              <a:t>Slice </a:t>
            </a:r>
            <a:r>
              <a:rPr lang="en-US" sz="2600" dirty="0">
                <a:solidFill>
                  <a:srgbClr val="FFFFFF"/>
                </a:solidFill>
                <a:latin typeface="+mj-lt"/>
              </a:rPr>
              <a:t>2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5651509" y="2359816"/>
            <a:ext cx="1319392" cy="554340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 smtClean="0">
                <a:solidFill>
                  <a:srgbClr val="FFFFFF"/>
                </a:solidFill>
                <a:latin typeface="+mj-lt"/>
              </a:rPr>
              <a:t>Slice </a:t>
            </a:r>
            <a:r>
              <a:rPr lang="en-US" sz="2600" dirty="0">
                <a:solidFill>
                  <a:srgbClr val="FFFFFF"/>
                </a:solidFill>
                <a:latin typeface="+mj-lt"/>
              </a:rPr>
              <a:t>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38719" y="2012604"/>
            <a:ext cx="69772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... </a:t>
            </a:r>
            <a:endParaRPr lang="en-US" sz="4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1397000" y="2303345"/>
            <a:ext cx="790222" cy="3777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1632" y="1472348"/>
            <a:ext cx="4229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Each module controls a </a:t>
            </a:r>
            <a:r>
              <a:rPr lang="en-US" sz="2400" i="1" dirty="0" smtClean="0"/>
              <a:t>different</a:t>
            </a:r>
            <a:r>
              <a:rPr lang="en-US" sz="2400" dirty="0" smtClean="0"/>
              <a:t> portion of the traffic</a:t>
            </a:r>
            <a:endParaRPr lang="en-US" sz="2400" dirty="0"/>
          </a:p>
        </p:txBody>
      </p:sp>
      <p:sp>
        <p:nvSpPr>
          <p:cNvPr id="37" name="TextBox 36"/>
          <p:cNvSpPr txBox="1"/>
          <p:nvPr/>
        </p:nvSpPr>
        <p:spPr>
          <a:xfrm>
            <a:off x="1533555" y="5559720"/>
            <a:ext cx="675422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Relatively easy to partition </a:t>
            </a:r>
            <a:r>
              <a:rPr lang="en-US" sz="2400" i="1" dirty="0" smtClean="0"/>
              <a:t>rule space</a:t>
            </a:r>
            <a:r>
              <a:rPr lang="en-US" sz="2400" dirty="0" smtClean="0"/>
              <a:t>, </a:t>
            </a:r>
            <a:r>
              <a:rPr lang="en-US" sz="2400" i="1" dirty="0" smtClean="0"/>
              <a:t>link </a:t>
            </a:r>
            <a:br>
              <a:rPr lang="en-US" sz="2400" i="1" dirty="0" smtClean="0"/>
            </a:br>
            <a:r>
              <a:rPr lang="en-US" sz="2400" i="1" dirty="0" smtClean="0"/>
              <a:t>bandwidth</a:t>
            </a:r>
            <a:r>
              <a:rPr lang="en-US" sz="2400" dirty="0" smtClean="0"/>
              <a:t>, and </a:t>
            </a:r>
            <a:r>
              <a:rPr lang="en-US" sz="2400" i="1" dirty="0" smtClean="0"/>
              <a:t>network events </a:t>
            </a:r>
            <a:r>
              <a:rPr lang="en-US" sz="2400" dirty="0" smtClean="0"/>
              <a:t>across modules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1193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Modules Affect the </a:t>
            </a:r>
            <a:r>
              <a:rPr lang="en-US" i="1" dirty="0" smtClean="0"/>
              <a:t>Same</a:t>
            </a:r>
            <a:r>
              <a:rPr lang="en-US" dirty="0" smtClean="0"/>
              <a:t> Traffic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6</a:t>
            </a:fld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290942" y="3099473"/>
            <a:ext cx="4724400" cy="554340"/>
          </a:xfrm>
          <a:prstGeom prst="roundRect">
            <a:avLst/>
          </a:prstGeom>
          <a:solidFill>
            <a:srgbClr val="404040"/>
          </a:solidFill>
          <a:ln>
            <a:solidFill>
              <a:srgbClr val="40404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 smtClean="0">
                <a:solidFill>
                  <a:srgbClr val="FFFFFF"/>
                </a:solidFill>
                <a:latin typeface="+mj-lt"/>
              </a:rPr>
              <a:t>Controller Platform</a:t>
            </a:r>
            <a:endParaRPr lang="en-US" sz="2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172202" y="2374973"/>
            <a:ext cx="886893" cy="554340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 smtClean="0">
                <a:solidFill>
                  <a:srgbClr val="FFFFFF"/>
                </a:solidFill>
                <a:latin typeface="+mj-lt"/>
              </a:rPr>
              <a:t>LB</a:t>
            </a:r>
            <a:endParaRPr lang="en-US" sz="2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868334" y="455202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5715002" y="455202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6558142" y="455202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p Arrow 11"/>
          <p:cNvSpPr/>
          <p:nvPr/>
        </p:nvSpPr>
        <p:spPr>
          <a:xfrm>
            <a:off x="4271432" y="3801533"/>
            <a:ext cx="211667" cy="524934"/>
          </a:xfrm>
          <a:prstGeom prst="upArrow">
            <a:avLst/>
          </a:prstGeom>
          <a:solidFill>
            <a:schemeClr val="tx1">
              <a:lumMod val="75000"/>
              <a:lumOff val="25000"/>
            </a:schemeClr>
          </a:solidFill>
          <a:ln w="12700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Up Arrow 12"/>
          <p:cNvSpPr/>
          <p:nvPr/>
        </p:nvSpPr>
        <p:spPr>
          <a:xfrm rot="10800000">
            <a:off x="4873974" y="3801533"/>
            <a:ext cx="211667" cy="524934"/>
          </a:xfrm>
          <a:prstGeom prst="upArrow">
            <a:avLst/>
          </a:prstGeom>
          <a:solidFill>
            <a:schemeClr val="tx1">
              <a:lumMod val="75000"/>
              <a:lumOff val="25000"/>
            </a:schemeClr>
          </a:solidFill>
          <a:ln w="12700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2357265" y="455202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3153134" y="455202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3996274" y="455202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3787414" y="2377349"/>
            <a:ext cx="1128892" cy="554340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 smtClean="0">
                <a:solidFill>
                  <a:srgbClr val="FFFFFF"/>
                </a:solidFill>
                <a:latin typeface="+mj-lt"/>
              </a:rPr>
              <a:t>Route</a:t>
            </a:r>
            <a:endParaRPr lang="en-US" sz="2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2320585" y="2377349"/>
            <a:ext cx="1340556" cy="554340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 smtClean="0">
                <a:solidFill>
                  <a:srgbClr val="FFFFFF"/>
                </a:solidFill>
                <a:latin typeface="+mj-lt"/>
              </a:rPr>
              <a:t>Monitor</a:t>
            </a:r>
            <a:endParaRPr lang="en-US" sz="2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5059072" y="2374973"/>
            <a:ext cx="963789" cy="554340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 smtClean="0">
                <a:solidFill>
                  <a:srgbClr val="FFFFFF"/>
                </a:solidFill>
                <a:latin typeface="+mj-lt"/>
              </a:rPr>
              <a:t>FW</a:t>
            </a:r>
            <a:endParaRPr lang="en-US" sz="2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1497" y="5833130"/>
            <a:ext cx="87673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How to combine modules into a complete application?</a:t>
            </a:r>
            <a:endParaRPr lang="en-US" sz="2800" dirty="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2469442" y="2173111"/>
            <a:ext cx="535521" cy="16190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2333" y="1354579"/>
            <a:ext cx="26098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Each module </a:t>
            </a:r>
            <a:r>
              <a:rPr lang="en-US" sz="2400" i="1" dirty="0" smtClean="0"/>
              <a:t>partially</a:t>
            </a:r>
            <a:r>
              <a:rPr lang="en-US" sz="2400" dirty="0" smtClean="0"/>
              <a:t> specifies the handling of the traffic</a:t>
            </a:r>
            <a:endParaRPr lang="en-US" sz="2400" dirty="0"/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2469442" y="2173111"/>
            <a:ext cx="1879607" cy="16190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69009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Parallel Composition </a:t>
            </a:r>
            <a:r>
              <a:rPr lang="en-US" sz="3100" dirty="0" smtClean="0"/>
              <a:t>[ICFP’11, POPL’12]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7</a:t>
            </a:fld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290942" y="3099473"/>
            <a:ext cx="4724400" cy="554340"/>
          </a:xfrm>
          <a:prstGeom prst="roundRect">
            <a:avLst/>
          </a:prstGeom>
          <a:solidFill>
            <a:srgbClr val="404040"/>
          </a:solidFill>
          <a:ln>
            <a:solidFill>
              <a:srgbClr val="40404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 smtClean="0">
                <a:solidFill>
                  <a:srgbClr val="FFFFFF"/>
                </a:solidFill>
                <a:latin typeface="+mj-lt"/>
              </a:rPr>
              <a:t>Controller Platform</a:t>
            </a:r>
            <a:endParaRPr lang="en-US" sz="2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868334" y="455202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5715002" y="455202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6558142" y="455202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p Arrow 11"/>
          <p:cNvSpPr/>
          <p:nvPr/>
        </p:nvSpPr>
        <p:spPr>
          <a:xfrm>
            <a:off x="4271432" y="3801533"/>
            <a:ext cx="211667" cy="524934"/>
          </a:xfrm>
          <a:prstGeom prst="upArrow">
            <a:avLst/>
          </a:prstGeom>
          <a:solidFill>
            <a:schemeClr val="tx1">
              <a:lumMod val="75000"/>
              <a:lumOff val="25000"/>
            </a:schemeClr>
          </a:solidFill>
          <a:ln w="12700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Up Arrow 12"/>
          <p:cNvSpPr/>
          <p:nvPr/>
        </p:nvSpPr>
        <p:spPr>
          <a:xfrm rot="10800000">
            <a:off x="4873974" y="3801533"/>
            <a:ext cx="211667" cy="524934"/>
          </a:xfrm>
          <a:prstGeom prst="upArrow">
            <a:avLst/>
          </a:prstGeom>
          <a:solidFill>
            <a:schemeClr val="tx1">
              <a:lumMod val="75000"/>
              <a:lumOff val="25000"/>
            </a:schemeClr>
          </a:solidFill>
          <a:ln w="12700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2357265" y="455202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3153134" y="455202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3996274" y="455202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5058842" y="2088444"/>
            <a:ext cx="1956500" cy="857356"/>
          </a:xfrm>
          <a:prstGeom prst="roundRect">
            <a:avLst/>
          </a:prstGeom>
          <a:solidFill>
            <a:srgbClr val="008000"/>
          </a:solidFill>
          <a:ln>
            <a:solidFill>
              <a:schemeClr val="accent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 smtClean="0">
                <a:solidFill>
                  <a:srgbClr val="FFFFFF"/>
                </a:solidFill>
                <a:latin typeface="+mj-lt"/>
              </a:rPr>
              <a:t>Route on </a:t>
            </a:r>
            <a:r>
              <a:rPr lang="en-US" sz="2600" dirty="0" err="1" smtClean="0">
                <a:solidFill>
                  <a:srgbClr val="FFFFFF"/>
                </a:solidFill>
                <a:latin typeface="+mj-lt"/>
              </a:rPr>
              <a:t>dest</a:t>
            </a:r>
            <a:r>
              <a:rPr lang="en-US" sz="2600" dirty="0">
                <a:solidFill>
                  <a:srgbClr val="FFFFFF"/>
                </a:solidFill>
                <a:latin typeface="+mj-lt"/>
              </a:rPr>
              <a:t> </a:t>
            </a:r>
            <a:r>
              <a:rPr lang="en-US" sz="2600" dirty="0" smtClean="0">
                <a:solidFill>
                  <a:srgbClr val="FFFFFF"/>
                </a:solidFill>
                <a:latin typeface="+mj-lt"/>
              </a:rPr>
              <a:t>prefix</a:t>
            </a:r>
            <a:endParaRPr lang="en-US" sz="2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2290942" y="2108423"/>
            <a:ext cx="1886657" cy="847551"/>
          </a:xfrm>
          <a:prstGeom prst="roundRect">
            <a:avLst/>
          </a:prstGeom>
          <a:solidFill>
            <a:srgbClr val="FF0000"/>
          </a:solidFill>
          <a:ln>
            <a:solidFill>
              <a:schemeClr val="accent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 smtClean="0">
                <a:solidFill>
                  <a:srgbClr val="FFFFFF"/>
                </a:solidFill>
                <a:latin typeface="+mj-lt"/>
              </a:rPr>
              <a:t>Monitor on source IP</a:t>
            </a:r>
            <a:endParaRPr lang="en-US" sz="2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84320" y="2140510"/>
            <a:ext cx="4842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+</a:t>
            </a:r>
            <a:endParaRPr lang="en-US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5997703" y="1265534"/>
            <a:ext cx="3043496" cy="707886"/>
          </a:xfrm>
          <a:prstGeom prst="rect">
            <a:avLst/>
          </a:prstGeom>
          <a:solidFill>
            <a:srgbClr val="FFF299"/>
          </a:solidFill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8000"/>
                </a:solidFill>
              </a:rPr>
              <a:t>dstip</a:t>
            </a:r>
            <a:r>
              <a:rPr lang="en-US" sz="2000" dirty="0" smtClean="0">
                <a:solidFill>
                  <a:srgbClr val="008000"/>
                </a:solidFill>
              </a:rPr>
              <a:t> = 1.2/16 </a:t>
            </a:r>
            <a:r>
              <a:rPr lang="en-US" sz="2000" dirty="0" smtClean="0">
                <a:solidFill>
                  <a:srgbClr val="008000"/>
                </a:solidFill>
                <a:sym typeface="Wingdings"/>
              </a:rPr>
              <a:t> </a:t>
            </a:r>
            <a:r>
              <a:rPr lang="en-US" sz="2000" dirty="0" err="1" smtClean="0">
                <a:solidFill>
                  <a:srgbClr val="008000"/>
                </a:solidFill>
                <a:sym typeface="Wingdings"/>
              </a:rPr>
              <a:t>fwd</a:t>
            </a:r>
            <a:r>
              <a:rPr lang="en-US" sz="2000" dirty="0" smtClean="0">
                <a:solidFill>
                  <a:srgbClr val="008000"/>
                </a:solidFill>
                <a:sym typeface="Wingdings"/>
              </a:rPr>
              <a:t>(1)</a:t>
            </a:r>
          </a:p>
          <a:p>
            <a:r>
              <a:rPr lang="en-US" sz="2000" dirty="0" err="1" smtClean="0">
                <a:solidFill>
                  <a:srgbClr val="008000"/>
                </a:solidFill>
                <a:sym typeface="Wingdings"/>
              </a:rPr>
              <a:t>dstip</a:t>
            </a:r>
            <a:r>
              <a:rPr lang="en-US" sz="2000" dirty="0" smtClean="0">
                <a:solidFill>
                  <a:srgbClr val="008000"/>
                </a:solidFill>
                <a:sym typeface="Wingdings"/>
              </a:rPr>
              <a:t> = 3.4.5/24  </a:t>
            </a:r>
            <a:r>
              <a:rPr lang="en-US" sz="2000" dirty="0" err="1" smtClean="0">
                <a:solidFill>
                  <a:srgbClr val="008000"/>
                </a:solidFill>
                <a:sym typeface="Wingdings"/>
              </a:rPr>
              <a:t>fwd</a:t>
            </a:r>
            <a:r>
              <a:rPr lang="en-US" sz="2000" dirty="0" smtClean="0">
                <a:solidFill>
                  <a:srgbClr val="008000"/>
                </a:solidFill>
                <a:sym typeface="Wingdings"/>
              </a:rPr>
              <a:t>(2</a:t>
            </a:r>
            <a:r>
              <a:rPr lang="en-US" dirty="0" smtClean="0">
                <a:solidFill>
                  <a:srgbClr val="008000"/>
                </a:solidFill>
                <a:sym typeface="Wingdings"/>
              </a:rPr>
              <a:t>)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54412" y="1265534"/>
            <a:ext cx="2866815" cy="707886"/>
          </a:xfrm>
          <a:prstGeom prst="rect">
            <a:avLst/>
          </a:prstGeom>
          <a:solidFill>
            <a:srgbClr val="FFF299"/>
          </a:solidFill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s</a:t>
            </a:r>
            <a:r>
              <a:rPr lang="en-US" sz="2000" dirty="0" err="1" smtClean="0">
                <a:solidFill>
                  <a:srgbClr val="FF0000"/>
                </a:solidFill>
              </a:rPr>
              <a:t>rcip</a:t>
            </a:r>
            <a:r>
              <a:rPr lang="en-US" sz="2000" dirty="0" smtClean="0">
                <a:solidFill>
                  <a:srgbClr val="FF0000"/>
                </a:solidFill>
              </a:rPr>
              <a:t> = 5.6.7.8 </a:t>
            </a:r>
            <a:r>
              <a:rPr lang="en-US" sz="2000" dirty="0" smtClean="0">
                <a:solidFill>
                  <a:srgbClr val="FF0000"/>
                </a:solidFill>
                <a:sym typeface="Wingdings"/>
              </a:rPr>
              <a:t> count</a:t>
            </a:r>
          </a:p>
          <a:p>
            <a:r>
              <a:rPr lang="en-US" sz="2000" dirty="0" err="1">
                <a:solidFill>
                  <a:srgbClr val="FF0000"/>
                </a:solidFill>
                <a:sym typeface="Wingdings"/>
              </a:rPr>
              <a:t>s</a:t>
            </a:r>
            <a:r>
              <a:rPr lang="en-US" sz="2000" dirty="0" err="1" smtClean="0">
                <a:solidFill>
                  <a:srgbClr val="FF0000"/>
                </a:solidFill>
                <a:sym typeface="Wingdings"/>
              </a:rPr>
              <a:t>rcip</a:t>
            </a:r>
            <a:r>
              <a:rPr lang="en-US" sz="2000" dirty="0" smtClean="0">
                <a:solidFill>
                  <a:srgbClr val="FF0000"/>
                </a:solidFill>
                <a:sym typeface="Wingdings"/>
              </a:rPr>
              <a:t> = 5.6.7.9  count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952278" y="5456942"/>
            <a:ext cx="5582653" cy="1323439"/>
          </a:xfrm>
          <a:prstGeom prst="rect">
            <a:avLst/>
          </a:prstGeom>
          <a:solidFill>
            <a:srgbClr val="FFF299"/>
          </a:solidFill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000000"/>
                </a:solidFill>
              </a:rPr>
              <a:t>s</a:t>
            </a:r>
            <a:r>
              <a:rPr lang="en-US" sz="2000" dirty="0" err="1" smtClean="0">
                <a:solidFill>
                  <a:srgbClr val="000000"/>
                </a:solidFill>
              </a:rPr>
              <a:t>rcip</a:t>
            </a:r>
            <a:r>
              <a:rPr lang="en-US" sz="2000" dirty="0" smtClean="0">
                <a:solidFill>
                  <a:srgbClr val="000000"/>
                </a:solidFill>
              </a:rPr>
              <a:t> = 5.6.7.8, </a:t>
            </a:r>
            <a:r>
              <a:rPr lang="en-US" sz="2000" dirty="0" err="1" smtClean="0">
                <a:solidFill>
                  <a:srgbClr val="000000"/>
                </a:solidFill>
              </a:rPr>
              <a:t>dstip</a:t>
            </a:r>
            <a:r>
              <a:rPr lang="en-US" sz="2000" dirty="0" smtClean="0">
                <a:solidFill>
                  <a:srgbClr val="000000"/>
                </a:solidFill>
              </a:rPr>
              <a:t> = 1.2/16 </a:t>
            </a:r>
            <a:r>
              <a:rPr lang="en-US" sz="2000" dirty="0" smtClean="0">
                <a:solidFill>
                  <a:srgbClr val="000000"/>
                </a:solidFill>
                <a:sym typeface="Wingdings"/>
              </a:rPr>
              <a:t> </a:t>
            </a:r>
            <a:r>
              <a:rPr lang="en-US" sz="2000" dirty="0" err="1" smtClean="0">
                <a:solidFill>
                  <a:srgbClr val="000000"/>
                </a:solidFill>
                <a:sym typeface="Wingdings"/>
              </a:rPr>
              <a:t>fwd</a:t>
            </a:r>
            <a:r>
              <a:rPr lang="en-US" sz="2000" dirty="0" smtClean="0">
                <a:solidFill>
                  <a:srgbClr val="000000"/>
                </a:solidFill>
                <a:sym typeface="Wingdings"/>
              </a:rPr>
              <a:t>(1), count</a:t>
            </a:r>
          </a:p>
          <a:p>
            <a:r>
              <a:rPr lang="en-US" sz="2000" dirty="0" err="1" smtClean="0">
                <a:solidFill>
                  <a:srgbClr val="000000"/>
                </a:solidFill>
                <a:sym typeface="Wingdings"/>
              </a:rPr>
              <a:t>srcip</a:t>
            </a:r>
            <a:r>
              <a:rPr lang="en-US" sz="2000" dirty="0" smtClean="0">
                <a:solidFill>
                  <a:srgbClr val="000000"/>
                </a:solidFill>
                <a:sym typeface="Wingdings"/>
              </a:rPr>
              <a:t> = 5.6.7.8, </a:t>
            </a:r>
            <a:r>
              <a:rPr lang="en-US" sz="2000" dirty="0" err="1" smtClean="0">
                <a:solidFill>
                  <a:srgbClr val="000000"/>
                </a:solidFill>
                <a:sym typeface="Wingdings"/>
              </a:rPr>
              <a:t>dstip</a:t>
            </a:r>
            <a:r>
              <a:rPr lang="en-US" sz="2000" dirty="0" smtClean="0">
                <a:solidFill>
                  <a:srgbClr val="000000"/>
                </a:solidFill>
                <a:sym typeface="Wingdings"/>
              </a:rPr>
              <a:t> = 3.4.5/24  </a:t>
            </a:r>
            <a:r>
              <a:rPr lang="en-US" sz="2000" dirty="0" err="1" smtClean="0">
                <a:solidFill>
                  <a:srgbClr val="000000"/>
                </a:solidFill>
                <a:sym typeface="Wingdings"/>
              </a:rPr>
              <a:t>fwd</a:t>
            </a:r>
            <a:r>
              <a:rPr lang="en-US" sz="2000" dirty="0" smtClean="0">
                <a:solidFill>
                  <a:srgbClr val="000000"/>
                </a:solidFill>
                <a:sym typeface="Wingdings"/>
              </a:rPr>
              <a:t>(2</a:t>
            </a:r>
            <a:r>
              <a:rPr lang="en-US" dirty="0" smtClean="0">
                <a:solidFill>
                  <a:srgbClr val="000000"/>
                </a:solidFill>
                <a:sym typeface="Wingdings"/>
              </a:rPr>
              <a:t>), count</a:t>
            </a:r>
          </a:p>
          <a:p>
            <a:r>
              <a:rPr lang="en-US" sz="2000" dirty="0" err="1">
                <a:solidFill>
                  <a:srgbClr val="000000"/>
                </a:solidFill>
              </a:rPr>
              <a:t>srcip</a:t>
            </a:r>
            <a:r>
              <a:rPr lang="en-US" sz="2000" dirty="0">
                <a:solidFill>
                  <a:srgbClr val="000000"/>
                </a:solidFill>
              </a:rPr>
              <a:t> = </a:t>
            </a:r>
            <a:r>
              <a:rPr lang="en-US" sz="2000" dirty="0" smtClean="0">
                <a:solidFill>
                  <a:srgbClr val="000000"/>
                </a:solidFill>
              </a:rPr>
              <a:t>5.6.7.9, </a:t>
            </a:r>
            <a:r>
              <a:rPr lang="en-US" sz="2000" dirty="0" err="1">
                <a:solidFill>
                  <a:srgbClr val="000000"/>
                </a:solidFill>
              </a:rPr>
              <a:t>dstip</a:t>
            </a:r>
            <a:r>
              <a:rPr lang="en-US" sz="2000" dirty="0">
                <a:solidFill>
                  <a:srgbClr val="000000"/>
                </a:solidFill>
              </a:rPr>
              <a:t> = 1.2/16 </a:t>
            </a:r>
            <a:r>
              <a:rPr lang="en-US" sz="2000" dirty="0">
                <a:solidFill>
                  <a:srgbClr val="000000"/>
                </a:solidFill>
                <a:sym typeface="Wingdings"/>
              </a:rPr>
              <a:t> </a:t>
            </a:r>
            <a:r>
              <a:rPr lang="en-US" sz="2000" dirty="0" err="1">
                <a:solidFill>
                  <a:srgbClr val="000000"/>
                </a:solidFill>
                <a:sym typeface="Wingdings"/>
              </a:rPr>
              <a:t>fwd</a:t>
            </a:r>
            <a:r>
              <a:rPr lang="en-US" sz="2000" dirty="0">
                <a:solidFill>
                  <a:srgbClr val="000000"/>
                </a:solidFill>
                <a:sym typeface="Wingdings"/>
              </a:rPr>
              <a:t>(1), count</a:t>
            </a:r>
          </a:p>
          <a:p>
            <a:r>
              <a:rPr lang="en-US" sz="2000" dirty="0" err="1">
                <a:solidFill>
                  <a:srgbClr val="000000"/>
                </a:solidFill>
                <a:sym typeface="Wingdings"/>
              </a:rPr>
              <a:t>srcip</a:t>
            </a:r>
            <a:r>
              <a:rPr lang="en-US" sz="2000" dirty="0">
                <a:solidFill>
                  <a:srgbClr val="000000"/>
                </a:solidFill>
                <a:sym typeface="Wingdings"/>
              </a:rPr>
              <a:t> = </a:t>
            </a:r>
            <a:r>
              <a:rPr lang="en-US" sz="2000" dirty="0" smtClean="0">
                <a:solidFill>
                  <a:srgbClr val="000000"/>
                </a:solidFill>
                <a:sym typeface="Wingdings"/>
              </a:rPr>
              <a:t>5.6.7.9, </a:t>
            </a:r>
            <a:r>
              <a:rPr lang="en-US" sz="2000" dirty="0" err="1">
                <a:solidFill>
                  <a:srgbClr val="000000"/>
                </a:solidFill>
                <a:sym typeface="Wingdings"/>
              </a:rPr>
              <a:t>dstip</a:t>
            </a:r>
            <a:r>
              <a:rPr lang="en-US" sz="2000" dirty="0">
                <a:solidFill>
                  <a:srgbClr val="000000"/>
                </a:solidFill>
                <a:sym typeface="Wingdings"/>
              </a:rPr>
              <a:t> = 3.4.5/24  </a:t>
            </a:r>
            <a:r>
              <a:rPr lang="en-US" sz="2000" dirty="0" err="1">
                <a:solidFill>
                  <a:srgbClr val="000000"/>
                </a:solidFill>
                <a:sym typeface="Wingdings"/>
              </a:rPr>
              <a:t>fwd</a:t>
            </a:r>
            <a:r>
              <a:rPr lang="en-US" sz="2000" dirty="0">
                <a:solidFill>
                  <a:srgbClr val="000000"/>
                </a:solidFill>
                <a:sym typeface="Wingdings"/>
              </a:rPr>
              <a:t>(2), </a:t>
            </a:r>
            <a:r>
              <a:rPr lang="en-US" sz="2000" dirty="0" smtClean="0">
                <a:solidFill>
                  <a:srgbClr val="000000"/>
                </a:solidFill>
                <a:sym typeface="Wingdings"/>
              </a:rPr>
              <a:t>count</a:t>
            </a:r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2873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3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074377" cy="4954384"/>
          </a:xfrm>
        </p:spPr>
        <p:txBody>
          <a:bodyPr>
            <a:normAutofit/>
          </a:bodyPr>
          <a:lstStyle/>
          <a:p>
            <a:r>
              <a:rPr lang="en-US" dirty="0" smtClean="0"/>
              <a:t>Spread client traffic over server replicas</a:t>
            </a:r>
          </a:p>
          <a:p>
            <a:pPr lvl="1"/>
            <a:r>
              <a:rPr lang="en-US" dirty="0" smtClean="0"/>
              <a:t>Public IP address for the service</a:t>
            </a:r>
          </a:p>
          <a:p>
            <a:pPr lvl="1"/>
            <a:r>
              <a:rPr lang="en-US" dirty="0"/>
              <a:t>Split traffic based on client </a:t>
            </a:r>
            <a:r>
              <a:rPr lang="en-US" dirty="0" smtClean="0"/>
              <a:t>IP</a:t>
            </a:r>
          </a:p>
          <a:p>
            <a:pPr lvl="1"/>
            <a:r>
              <a:rPr lang="en-US" dirty="0" smtClean="0"/>
              <a:t>Rewrite the server IP address</a:t>
            </a:r>
          </a:p>
          <a:p>
            <a:r>
              <a:rPr lang="en-US" dirty="0" smtClean="0"/>
              <a:t>Then, route to the replica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Example: Server Load </a:t>
            </a:r>
            <a:r>
              <a:rPr lang="en-US" dirty="0"/>
              <a:t>Balancer</a:t>
            </a:r>
          </a:p>
        </p:txBody>
      </p:sp>
      <p:cxnSp>
        <p:nvCxnSpPr>
          <p:cNvPr id="13" name="Straight Connector 12"/>
          <p:cNvCxnSpPr>
            <a:endCxn id="29" idx="1"/>
          </p:cNvCxnSpPr>
          <p:nvPr/>
        </p:nvCxnSpPr>
        <p:spPr>
          <a:xfrm>
            <a:off x="2200453" y="5232352"/>
            <a:ext cx="1581405" cy="0"/>
          </a:xfrm>
          <a:prstGeom prst="line">
            <a:avLst/>
          </a:prstGeom>
          <a:ln w="50800">
            <a:solidFill>
              <a:schemeClr val="bg1">
                <a:lumMod val="50000"/>
              </a:schemeClr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1234405093667521867buggi_server_1.svg.hi.png"/>
          <p:cNvPicPr preferRelativeResize="0"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69" y="3039295"/>
            <a:ext cx="588505" cy="773056"/>
          </a:xfrm>
          <a:prstGeom prst="rect">
            <a:avLst/>
          </a:prstGeom>
        </p:spPr>
      </p:pic>
      <p:pic>
        <p:nvPicPr>
          <p:cNvPr id="17" name="Picture 16" descr="1234405093667521867buggi_server_1.svg.hi.png"/>
          <p:cNvPicPr preferRelativeResize="0"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4816" y="4291405"/>
            <a:ext cx="588505" cy="773056"/>
          </a:xfrm>
          <a:prstGeom prst="rect">
            <a:avLst/>
          </a:prstGeom>
        </p:spPr>
      </p:pic>
      <p:pic>
        <p:nvPicPr>
          <p:cNvPr id="19" name="Picture 18" descr="1234405093667521867buggi_server_1.svg.hi.png"/>
          <p:cNvPicPr preferRelativeResize="0"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4816" y="5610263"/>
            <a:ext cx="588505" cy="773056"/>
          </a:xfrm>
          <a:prstGeom prst="rect">
            <a:avLst/>
          </a:prstGeom>
        </p:spPr>
      </p:pic>
      <p:cxnSp>
        <p:nvCxnSpPr>
          <p:cNvPr id="21" name="Straight Connector 20"/>
          <p:cNvCxnSpPr/>
          <p:nvPr/>
        </p:nvCxnSpPr>
        <p:spPr>
          <a:xfrm flipH="1">
            <a:off x="4978529" y="3768554"/>
            <a:ext cx="1674100" cy="1040582"/>
          </a:xfrm>
          <a:prstGeom prst="line">
            <a:avLst/>
          </a:prstGeom>
          <a:ln w="50800">
            <a:solidFill>
              <a:schemeClr val="bg1">
                <a:lumMod val="50000"/>
              </a:schemeClr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 flipV="1">
            <a:off x="5087135" y="5610264"/>
            <a:ext cx="1565494" cy="382495"/>
          </a:xfrm>
          <a:prstGeom prst="line">
            <a:avLst/>
          </a:prstGeom>
          <a:ln w="50800">
            <a:solidFill>
              <a:schemeClr val="bg1">
                <a:lumMod val="50000"/>
              </a:schemeClr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5116331" y="4765339"/>
            <a:ext cx="1521700" cy="418633"/>
          </a:xfrm>
          <a:prstGeom prst="line">
            <a:avLst/>
          </a:prstGeom>
          <a:ln w="50800">
            <a:solidFill>
              <a:schemeClr val="bg1">
                <a:lumMod val="50000"/>
              </a:schemeClr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5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403" y="5032321"/>
            <a:ext cx="606050" cy="7828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2003" y="4879921"/>
            <a:ext cx="606050" cy="7828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9603" y="4727521"/>
            <a:ext cx="606050" cy="7828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Rounded Rectangle 28"/>
          <p:cNvSpPr>
            <a:spLocks noChangeAspect="1"/>
          </p:cNvSpPr>
          <p:nvPr/>
        </p:nvSpPr>
        <p:spPr>
          <a:xfrm>
            <a:off x="3781858" y="4720288"/>
            <a:ext cx="1123648" cy="1024128"/>
          </a:xfrm>
          <a:prstGeom prst="roundRect">
            <a:avLst/>
          </a:prstGeom>
          <a:solidFill>
            <a:srgbClr val="FF0000"/>
          </a:solidFill>
          <a:ln w="127000">
            <a:noFill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361499" y="5815135"/>
            <a:ext cx="10570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clients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781858" y="5032321"/>
            <a:ext cx="11258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1.2.3.4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410364" y="5815135"/>
            <a:ext cx="20326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l</a:t>
            </a:r>
            <a:r>
              <a:rPr lang="en-US" sz="2400" dirty="0" smtClean="0"/>
              <a:t>oad balancer</a:t>
            </a:r>
            <a:endParaRPr lang="en-US" sz="2400" dirty="0"/>
          </a:p>
        </p:txBody>
      </p:sp>
      <p:sp>
        <p:nvSpPr>
          <p:cNvPr id="31" name="TextBox 30"/>
          <p:cNvSpPr txBox="1"/>
          <p:nvPr/>
        </p:nvSpPr>
        <p:spPr>
          <a:xfrm>
            <a:off x="5966142" y="6414211"/>
            <a:ext cx="21858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</a:t>
            </a:r>
            <a:r>
              <a:rPr lang="en-US" sz="2400" dirty="0" smtClean="0"/>
              <a:t>erver replicas</a:t>
            </a:r>
            <a:endParaRPr lang="en-US" sz="2400" dirty="0"/>
          </a:p>
        </p:txBody>
      </p:sp>
      <p:sp>
        <p:nvSpPr>
          <p:cNvPr id="32" name="TextBox 31"/>
          <p:cNvSpPr txBox="1"/>
          <p:nvPr/>
        </p:nvSpPr>
        <p:spPr>
          <a:xfrm>
            <a:off x="7472672" y="3101413"/>
            <a:ext cx="12970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10.0.0.1</a:t>
            </a:r>
            <a:endParaRPr lang="en-US" sz="2400" dirty="0"/>
          </a:p>
        </p:txBody>
      </p:sp>
      <p:sp>
        <p:nvSpPr>
          <p:cNvPr id="33" name="TextBox 32"/>
          <p:cNvSpPr txBox="1"/>
          <p:nvPr/>
        </p:nvSpPr>
        <p:spPr>
          <a:xfrm>
            <a:off x="7472672" y="4418256"/>
            <a:ext cx="12970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10.0.0.2</a:t>
            </a:r>
            <a:endParaRPr lang="en-US" sz="2400" dirty="0"/>
          </a:p>
        </p:txBody>
      </p:sp>
      <p:sp>
        <p:nvSpPr>
          <p:cNvPr id="34" name="TextBox 33"/>
          <p:cNvSpPr txBox="1"/>
          <p:nvPr/>
        </p:nvSpPr>
        <p:spPr>
          <a:xfrm>
            <a:off x="7472672" y="5832218"/>
            <a:ext cx="12970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10.0.0.3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059061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Sequential Composition </a:t>
            </a:r>
            <a:r>
              <a:rPr lang="en-US" sz="3200" dirty="0" smtClean="0"/>
              <a:t>[new!]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31CD-A83D-384C-97C7-66FF0CCEF56F}" type="slidenum">
              <a:rPr lang="en-US" smtClean="0"/>
              <a:t>9</a:t>
            </a:fld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290942" y="3099473"/>
            <a:ext cx="4724400" cy="554340"/>
          </a:xfrm>
          <a:prstGeom prst="roundRect">
            <a:avLst/>
          </a:prstGeom>
          <a:solidFill>
            <a:srgbClr val="404040"/>
          </a:solidFill>
          <a:ln>
            <a:solidFill>
              <a:srgbClr val="40404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 smtClean="0">
                <a:solidFill>
                  <a:srgbClr val="FFFFFF"/>
                </a:solidFill>
                <a:latin typeface="+mj-lt"/>
              </a:rPr>
              <a:t>Controller Platform</a:t>
            </a:r>
            <a:endParaRPr lang="en-US" sz="2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868334" y="455202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5715002" y="455202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6558142" y="455202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p Arrow 11"/>
          <p:cNvSpPr/>
          <p:nvPr/>
        </p:nvSpPr>
        <p:spPr>
          <a:xfrm>
            <a:off x="4271432" y="3801533"/>
            <a:ext cx="211667" cy="524934"/>
          </a:xfrm>
          <a:prstGeom prst="upArrow">
            <a:avLst/>
          </a:prstGeom>
          <a:solidFill>
            <a:schemeClr val="tx1">
              <a:lumMod val="75000"/>
              <a:lumOff val="25000"/>
            </a:schemeClr>
          </a:solidFill>
          <a:ln w="12700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Up Arrow 12"/>
          <p:cNvSpPr/>
          <p:nvPr/>
        </p:nvSpPr>
        <p:spPr>
          <a:xfrm rot="10800000">
            <a:off x="4873974" y="3801533"/>
            <a:ext cx="211667" cy="524934"/>
          </a:xfrm>
          <a:prstGeom prst="upArrow">
            <a:avLst/>
          </a:prstGeom>
          <a:solidFill>
            <a:schemeClr val="tx1">
              <a:lumMod val="75000"/>
              <a:lumOff val="25000"/>
            </a:schemeClr>
          </a:solidFill>
          <a:ln w="12700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2357265" y="455202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3153134" y="455202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3996274" y="4552021"/>
            <a:ext cx="457200" cy="457200"/>
          </a:xfrm>
          <a:prstGeom prst="roundRect">
            <a:avLst/>
          </a:prstGeom>
          <a:solidFill>
            <a:srgbClr val="A6A6A6"/>
          </a:solidFill>
          <a:ln w="63500">
            <a:solidFill>
              <a:srgbClr val="A6A6A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5058842" y="2088444"/>
            <a:ext cx="1956500" cy="857356"/>
          </a:xfrm>
          <a:prstGeom prst="roundRect">
            <a:avLst/>
          </a:prstGeom>
          <a:solidFill>
            <a:srgbClr val="008000"/>
          </a:solidFill>
          <a:ln>
            <a:solidFill>
              <a:schemeClr val="accent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 smtClean="0">
                <a:solidFill>
                  <a:srgbClr val="FFFFFF"/>
                </a:solidFill>
                <a:latin typeface="+mj-lt"/>
              </a:rPr>
              <a:t>Routing</a:t>
            </a:r>
            <a:endParaRPr lang="en-US" sz="2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2290942" y="2108423"/>
            <a:ext cx="1886657" cy="847551"/>
          </a:xfrm>
          <a:prstGeom prst="roundRect">
            <a:avLst/>
          </a:prstGeom>
          <a:solidFill>
            <a:srgbClr val="FF0000"/>
          </a:solidFill>
          <a:ln>
            <a:solidFill>
              <a:schemeClr val="accent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 smtClean="0">
                <a:solidFill>
                  <a:srgbClr val="FFFFFF"/>
                </a:solidFill>
                <a:latin typeface="+mj-lt"/>
              </a:rPr>
              <a:t>Load Balancer</a:t>
            </a:r>
            <a:endParaRPr lang="en-US" sz="2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43210" y="2140510"/>
            <a:ext cx="7837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&gt;&gt;</a:t>
            </a:r>
            <a:endParaRPr lang="en-US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5969481" y="1265534"/>
            <a:ext cx="3043496" cy="707886"/>
          </a:xfrm>
          <a:prstGeom prst="rect">
            <a:avLst/>
          </a:prstGeom>
          <a:solidFill>
            <a:srgbClr val="FFF299"/>
          </a:solidFill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8000"/>
                </a:solidFill>
              </a:rPr>
              <a:t>dstip</a:t>
            </a:r>
            <a:r>
              <a:rPr lang="en-US" sz="2000" dirty="0" smtClean="0">
                <a:solidFill>
                  <a:srgbClr val="008000"/>
                </a:solidFill>
              </a:rPr>
              <a:t> = 10.0.0.1 </a:t>
            </a:r>
            <a:r>
              <a:rPr lang="en-US" sz="2000" dirty="0" smtClean="0">
                <a:solidFill>
                  <a:srgbClr val="008000"/>
                </a:solidFill>
                <a:sym typeface="Wingdings"/>
              </a:rPr>
              <a:t> </a:t>
            </a:r>
            <a:r>
              <a:rPr lang="en-US" sz="2000" dirty="0" err="1" smtClean="0">
                <a:solidFill>
                  <a:srgbClr val="008000"/>
                </a:solidFill>
                <a:sym typeface="Wingdings"/>
              </a:rPr>
              <a:t>fwd</a:t>
            </a:r>
            <a:r>
              <a:rPr lang="en-US" sz="2000" dirty="0" smtClean="0">
                <a:solidFill>
                  <a:srgbClr val="008000"/>
                </a:solidFill>
                <a:sym typeface="Wingdings"/>
              </a:rPr>
              <a:t>(1)</a:t>
            </a:r>
          </a:p>
          <a:p>
            <a:r>
              <a:rPr lang="en-US" sz="2000" dirty="0" err="1" smtClean="0">
                <a:solidFill>
                  <a:srgbClr val="008000"/>
                </a:solidFill>
                <a:sym typeface="Wingdings"/>
              </a:rPr>
              <a:t>dstip</a:t>
            </a:r>
            <a:r>
              <a:rPr lang="en-US" sz="2000" dirty="0" smtClean="0">
                <a:solidFill>
                  <a:srgbClr val="008000"/>
                </a:solidFill>
                <a:sym typeface="Wingdings"/>
              </a:rPr>
              <a:t> = 10.0.0.2  </a:t>
            </a:r>
            <a:r>
              <a:rPr lang="en-US" sz="2000" dirty="0" err="1" smtClean="0">
                <a:solidFill>
                  <a:srgbClr val="008000"/>
                </a:solidFill>
                <a:sym typeface="Wingdings"/>
              </a:rPr>
              <a:t>fwd</a:t>
            </a:r>
            <a:r>
              <a:rPr lang="en-US" sz="2000" dirty="0" smtClean="0">
                <a:solidFill>
                  <a:srgbClr val="008000"/>
                </a:solidFill>
                <a:sym typeface="Wingdings"/>
              </a:rPr>
              <a:t>(2</a:t>
            </a:r>
            <a:r>
              <a:rPr lang="en-US" dirty="0" smtClean="0">
                <a:solidFill>
                  <a:srgbClr val="008000"/>
                </a:solidFill>
                <a:sym typeface="Wingdings"/>
              </a:rPr>
              <a:t>)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12079" y="1265534"/>
            <a:ext cx="4891609" cy="707886"/>
          </a:xfrm>
          <a:prstGeom prst="rect">
            <a:avLst/>
          </a:prstGeom>
          <a:solidFill>
            <a:srgbClr val="FFF299"/>
          </a:solidFill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s</a:t>
            </a:r>
            <a:r>
              <a:rPr lang="en-US" sz="2000" dirty="0" err="1" smtClean="0">
                <a:solidFill>
                  <a:srgbClr val="FF0000"/>
                </a:solidFill>
              </a:rPr>
              <a:t>rcip</a:t>
            </a:r>
            <a:r>
              <a:rPr lang="en-US" sz="2000" dirty="0" smtClean="0">
                <a:solidFill>
                  <a:srgbClr val="FF0000"/>
                </a:solidFill>
              </a:rPr>
              <a:t> = 0*, </a:t>
            </a:r>
            <a:r>
              <a:rPr lang="en-US" sz="2000" dirty="0" err="1" smtClean="0">
                <a:solidFill>
                  <a:srgbClr val="FF0000"/>
                </a:solidFill>
              </a:rPr>
              <a:t>dstip</a:t>
            </a:r>
            <a:r>
              <a:rPr lang="en-US" sz="2000" dirty="0" smtClean="0">
                <a:solidFill>
                  <a:srgbClr val="FF0000"/>
                </a:solidFill>
              </a:rPr>
              <a:t>=1.2.3.4 </a:t>
            </a:r>
            <a:r>
              <a:rPr lang="en-US" sz="2000" dirty="0" smtClean="0">
                <a:solidFill>
                  <a:srgbClr val="FF0000"/>
                </a:solidFill>
                <a:sym typeface="Wingdings"/>
              </a:rPr>
              <a:t> </a:t>
            </a:r>
            <a:r>
              <a:rPr lang="en-US" sz="2000" dirty="0" err="1" smtClean="0">
                <a:solidFill>
                  <a:srgbClr val="FF0000"/>
                </a:solidFill>
                <a:sym typeface="Wingdings"/>
              </a:rPr>
              <a:t>dstip</a:t>
            </a:r>
            <a:r>
              <a:rPr lang="en-US" sz="2000" dirty="0" smtClean="0">
                <a:solidFill>
                  <a:srgbClr val="FF0000"/>
                </a:solidFill>
                <a:sym typeface="Wingdings"/>
              </a:rPr>
              <a:t>=10.0.0.1</a:t>
            </a:r>
          </a:p>
          <a:p>
            <a:r>
              <a:rPr lang="en-US" sz="2000" dirty="0" err="1">
                <a:solidFill>
                  <a:srgbClr val="FF0000"/>
                </a:solidFill>
                <a:sym typeface="Wingdings"/>
              </a:rPr>
              <a:t>s</a:t>
            </a:r>
            <a:r>
              <a:rPr lang="en-US" sz="2000" dirty="0" err="1" smtClean="0">
                <a:solidFill>
                  <a:srgbClr val="FF0000"/>
                </a:solidFill>
                <a:sym typeface="Wingdings"/>
              </a:rPr>
              <a:t>rcip</a:t>
            </a:r>
            <a:r>
              <a:rPr lang="en-US" sz="2000" dirty="0" smtClean="0">
                <a:solidFill>
                  <a:srgbClr val="FF0000"/>
                </a:solidFill>
                <a:sym typeface="Wingdings"/>
              </a:rPr>
              <a:t> = 1*, </a:t>
            </a:r>
            <a:r>
              <a:rPr lang="en-US" sz="2000" dirty="0" err="1" smtClean="0">
                <a:solidFill>
                  <a:srgbClr val="FF0000"/>
                </a:solidFill>
                <a:sym typeface="Wingdings"/>
              </a:rPr>
              <a:t>dstip</a:t>
            </a:r>
            <a:r>
              <a:rPr lang="en-US" sz="2000" dirty="0" smtClean="0">
                <a:solidFill>
                  <a:srgbClr val="FF0000"/>
                </a:solidFill>
                <a:sym typeface="Wingdings"/>
              </a:rPr>
              <a:t>=1.2.3.4  </a:t>
            </a:r>
            <a:r>
              <a:rPr lang="en-US" sz="2000" dirty="0" err="1" smtClean="0">
                <a:solidFill>
                  <a:srgbClr val="FF0000"/>
                </a:solidFill>
                <a:sym typeface="Wingdings"/>
              </a:rPr>
              <a:t>dstip</a:t>
            </a:r>
            <a:r>
              <a:rPr lang="en-US" sz="2000" dirty="0" smtClean="0">
                <a:solidFill>
                  <a:srgbClr val="FF0000"/>
                </a:solidFill>
                <a:sym typeface="Wingdings"/>
              </a:rPr>
              <a:t>=10.0.0.2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616442" y="5495217"/>
            <a:ext cx="6031745" cy="707886"/>
          </a:xfrm>
          <a:prstGeom prst="rect">
            <a:avLst/>
          </a:prstGeom>
          <a:solidFill>
            <a:srgbClr val="FFF299"/>
          </a:solidFill>
        </p:spPr>
        <p:txBody>
          <a:bodyPr wrap="none" rtlCol="0">
            <a:spAutoFit/>
          </a:bodyPr>
          <a:lstStyle/>
          <a:p>
            <a:r>
              <a:rPr lang="en-US" sz="2000" dirty="0" err="1"/>
              <a:t>s</a:t>
            </a:r>
            <a:r>
              <a:rPr lang="en-US" sz="2000" dirty="0" err="1" smtClean="0"/>
              <a:t>rcip</a:t>
            </a:r>
            <a:r>
              <a:rPr lang="en-US" sz="2000" dirty="0" smtClean="0"/>
              <a:t> = 0*, </a:t>
            </a:r>
            <a:r>
              <a:rPr lang="en-US" sz="2000" dirty="0" err="1" smtClean="0"/>
              <a:t>dstip</a:t>
            </a:r>
            <a:r>
              <a:rPr lang="en-US" sz="2000" dirty="0" smtClean="0"/>
              <a:t> = 1.2.3.4 </a:t>
            </a:r>
            <a:r>
              <a:rPr lang="en-US" sz="2000" dirty="0" smtClean="0">
                <a:sym typeface="Wingdings"/>
              </a:rPr>
              <a:t> </a:t>
            </a:r>
            <a:r>
              <a:rPr lang="en-US" sz="2000" dirty="0" err="1" smtClean="0">
                <a:sym typeface="Wingdings"/>
              </a:rPr>
              <a:t>dstip</a:t>
            </a:r>
            <a:r>
              <a:rPr lang="en-US" sz="2000" dirty="0">
                <a:sym typeface="Wingdings"/>
              </a:rPr>
              <a:t> </a:t>
            </a:r>
            <a:r>
              <a:rPr lang="en-US" sz="2000" dirty="0" smtClean="0">
                <a:sym typeface="Wingdings"/>
              </a:rPr>
              <a:t>= 10.0.0.1, </a:t>
            </a:r>
            <a:r>
              <a:rPr lang="en-US" sz="2000" dirty="0" err="1" smtClean="0">
                <a:sym typeface="Wingdings"/>
              </a:rPr>
              <a:t>fwd</a:t>
            </a:r>
            <a:r>
              <a:rPr lang="en-US" sz="2000" dirty="0" smtClean="0">
                <a:sym typeface="Wingdings"/>
              </a:rPr>
              <a:t>(1)</a:t>
            </a:r>
          </a:p>
          <a:p>
            <a:r>
              <a:rPr lang="en-US" sz="2000" dirty="0" err="1" smtClean="0">
                <a:sym typeface="Wingdings"/>
              </a:rPr>
              <a:t>srcip</a:t>
            </a:r>
            <a:r>
              <a:rPr lang="en-US" sz="2000" dirty="0" smtClean="0">
                <a:sym typeface="Wingdings"/>
              </a:rPr>
              <a:t> = 1*, </a:t>
            </a:r>
            <a:r>
              <a:rPr lang="en-US" sz="2000" dirty="0" err="1" smtClean="0">
                <a:sym typeface="Wingdings"/>
              </a:rPr>
              <a:t>dstip</a:t>
            </a:r>
            <a:r>
              <a:rPr lang="en-US" sz="2000" dirty="0" smtClean="0">
                <a:sym typeface="Wingdings"/>
              </a:rPr>
              <a:t> = 1.2.3.4  </a:t>
            </a:r>
            <a:r>
              <a:rPr lang="en-US" sz="2000" dirty="0" err="1" smtClean="0">
                <a:sym typeface="Wingdings"/>
              </a:rPr>
              <a:t>dstip</a:t>
            </a:r>
            <a:r>
              <a:rPr lang="en-US" sz="2000" dirty="0" smtClean="0">
                <a:sym typeface="Wingdings"/>
              </a:rPr>
              <a:t> = 10.0.0.2, </a:t>
            </a:r>
            <a:r>
              <a:rPr lang="en-US" sz="2000" dirty="0" err="1" smtClean="0">
                <a:sym typeface="Wingdings"/>
              </a:rPr>
              <a:t>fwd</a:t>
            </a:r>
            <a:r>
              <a:rPr lang="en-US" sz="2000" dirty="0" smtClean="0">
                <a:sym typeface="Wingdings"/>
              </a:rPr>
              <a:t>(2</a:t>
            </a:r>
            <a:r>
              <a:rPr lang="en-US" dirty="0" smtClean="0">
                <a:sym typeface="Wingdings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461015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3" grpId="0" animBg="1"/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2">
      <a:majorFont>
        <a:latin typeface="小塚ゴシック Pro 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小塚ゴシック Pro L"/>
        <a:ea typeface=""/>
        <a:cs typeface=""/>
        <a:font script="Jpan" typeface="ＭＳ Ｐ明朝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27000">
          <a:tailEnd type="triangle"/>
        </a:ln>
      </a:spPr>
      <a:bodyPr rtlCol="0" anchor="ctr"/>
      <a:lstStyle>
        <a:defPPr algn="ctr">
          <a:defRPr/>
        </a:defPPr>
      </a:lstStyle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27841</TotalTime>
  <Words>1066</Words>
  <Application>Microsoft Macintosh PowerPoint</Application>
  <PresentationFormat>On-screen Show (4:3)</PresentationFormat>
  <Paragraphs>241</Paragraphs>
  <Slides>21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Composing Software Defined Networks</vt:lpstr>
      <vt:lpstr>Software Defined Networking (SDN)</vt:lpstr>
      <vt:lpstr>Combining Many Networking Tasks</vt:lpstr>
      <vt:lpstr>Modular Controller Applications</vt:lpstr>
      <vt:lpstr>Beyond Multi-Tenancy</vt:lpstr>
      <vt:lpstr>Modules Affect the Same Traffic</vt:lpstr>
      <vt:lpstr>Parallel Composition [ICFP’11, POPL’12]</vt:lpstr>
      <vt:lpstr>Example: Server Load Balancer</vt:lpstr>
      <vt:lpstr>Sequential Composition [new!]</vt:lpstr>
      <vt:lpstr>Sequential Composition: Gateway</vt:lpstr>
      <vt:lpstr>Dividing the Traffic Over Modules</vt:lpstr>
      <vt:lpstr>High-Level Architecture</vt:lpstr>
      <vt:lpstr>Partially Specifying Functionality</vt:lpstr>
      <vt:lpstr>Avoid Custom Interfaces</vt:lpstr>
      <vt:lpstr>Abstract Topology Views</vt:lpstr>
      <vt:lpstr>Separation of Concerns</vt:lpstr>
      <vt:lpstr>High-Level Architecture</vt:lpstr>
      <vt:lpstr>Implementation Alternatives</vt:lpstr>
      <vt:lpstr>Supporting Topology Views</vt:lpstr>
      <vt:lpstr>Conclusions</vt:lpstr>
      <vt:lpstr>Frenetic Project</vt:lpstr>
    </vt:vector>
  </TitlesOfParts>
  <Company>Columbia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Understanding, Accommodating, and Leveraging Radical Changes in Mobility of Users, Devices, and Software</dc:title>
  <dc:creator>Joshua Reich</dc:creator>
  <cp:lastModifiedBy>Jennifer Rexford</cp:lastModifiedBy>
  <cp:revision>858</cp:revision>
  <cp:lastPrinted>2012-10-23T16:46:37Z</cp:lastPrinted>
  <dcterms:created xsi:type="dcterms:W3CDTF">2011-07-06T20:32:25Z</dcterms:created>
  <dcterms:modified xsi:type="dcterms:W3CDTF">2012-12-03T19:30:33Z</dcterms:modified>
</cp:coreProperties>
</file>